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6" r:id="rId2"/>
    <p:sldId id="272" r:id="rId3"/>
    <p:sldId id="257" r:id="rId4"/>
    <p:sldId id="271" r:id="rId5"/>
    <p:sldId id="265" r:id="rId6"/>
    <p:sldId id="266" r:id="rId7"/>
    <p:sldId id="269" r:id="rId8"/>
    <p:sldId id="263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FAC8087-4691-4659-9527-A63E0C831C26}">
          <p14:sldIdLst>
            <p14:sldId id="256"/>
            <p14:sldId id="272"/>
            <p14:sldId id="257"/>
            <p14:sldId id="271"/>
            <p14:sldId id="265"/>
            <p14:sldId id="266"/>
            <p14:sldId id="269"/>
            <p14:sldId id="26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93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35DD2C9-F72A-41AA-82F0-1C6809CA57A6}" type="datetimeFigureOut">
              <a:rPr lang="en-US" smtClean="0"/>
              <a:pPr/>
              <a:t>2/28/2018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41CA810-4897-44FA-A919-BE159643BEA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63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1CA810-4897-44FA-A919-BE159643BEA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958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CFFF2C-AD4F-4E3A-B486-824145DCAA91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C7E96E-C955-45CB-ACD5-91EAB2BEF426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747DD-159C-4769-AC71-C3BD69EB7DB8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2479F-E86A-4C61-94E2-1BBB8DF9F90B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A3A3C-A73B-4F52-95C1-CF6A7ADCF631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3BE941-C32C-465E-AAFD-4425833AE97F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DEA4-AF98-46DF-990C-A8545501F746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8267-C8EA-4300-A0EA-E19BA5867060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9BBF4-6F44-40C1-B75C-0595D55980B2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56290-8239-48CC-A456-2EB61561D6FB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CDC52-E146-41CA-8679-4EFAC4B1C19E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CF4CF-C84F-4E14-AAAD-29EEF951B34F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Budget Process - FY16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239AE-F966-451A-BA72-F92B756622C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600200"/>
            <a:ext cx="9144000" cy="1143000"/>
          </a:xfrm>
        </p:spPr>
        <p:txBody>
          <a:bodyPr>
            <a:normAutofit/>
          </a:bodyPr>
          <a:lstStyle/>
          <a:p>
            <a:r>
              <a:rPr lang="en-US" sz="4800" i="1" dirty="0"/>
              <a:t>Budget Submission </a:t>
            </a:r>
            <a:r>
              <a:rPr lang="en-US" sz="4800" i="1" dirty="0" smtClean="0"/>
              <a:t>Process</a:t>
            </a:r>
            <a:endParaRPr lang="en-US" sz="4800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9144000" cy="175260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sz="2000" dirty="0" smtClean="0"/>
          </a:p>
          <a:p>
            <a:r>
              <a:rPr lang="en-US" sz="2000" dirty="0" smtClean="0"/>
              <a:t>February 23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, 2018</a:t>
            </a:r>
          </a:p>
          <a:p>
            <a:endParaRPr lang="en-US" sz="20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2362200"/>
            <a:ext cx="91440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i="1" dirty="0" smtClean="0">
                <a:latin typeface="+mj-lt"/>
                <a:ea typeface="+mj-ea"/>
                <a:cs typeface="+mj-cs"/>
              </a:rPr>
              <a:t>FY19</a:t>
            </a:r>
            <a:endParaRPr kumimoji="0" lang="en-US" sz="440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 descr="York Logo 10-1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4038600"/>
            <a:ext cx="3300412" cy="571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Executive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525963"/>
          </a:xfrm>
        </p:spPr>
        <p:txBody>
          <a:bodyPr>
            <a:normAutofit/>
          </a:bodyPr>
          <a:lstStyle/>
          <a:p>
            <a:r>
              <a:rPr lang="en-US" sz="3000" dirty="0" smtClean="0"/>
              <a:t>To continue the multi-year strategic plan that furthers York’s mission as a premier CUNY college</a:t>
            </a:r>
          </a:p>
          <a:p>
            <a:r>
              <a:rPr lang="en-US" sz="3000" dirty="0" smtClean="0"/>
              <a:t>To guide York’s staffing initiatives</a:t>
            </a:r>
            <a:endParaRPr lang="en-US" sz="3000" i="1" dirty="0" smtClean="0"/>
          </a:p>
          <a:p>
            <a:r>
              <a:rPr lang="en-US" sz="3000" dirty="0" smtClean="0"/>
              <a:t>To steer York’s discretionary OTPS expenditures</a:t>
            </a:r>
          </a:p>
          <a:p>
            <a:r>
              <a:rPr lang="en-US" sz="3000" dirty="0" smtClean="0"/>
              <a:t>To </a:t>
            </a:r>
            <a:r>
              <a:rPr lang="en-US" sz="3000" dirty="0"/>
              <a:t>review and refine the strategic plan and budget </a:t>
            </a:r>
            <a:r>
              <a:rPr lang="en-US" sz="3000" dirty="0" smtClean="0"/>
              <a:t>annually</a:t>
            </a:r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D7536-3F39-437F-8294-453E1E6AF2CF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Budget Process - FY18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713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 Office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80060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To develop a budget process that is transparent, communicative and robust</a:t>
            </a:r>
          </a:p>
          <a:p>
            <a:r>
              <a:rPr lang="en-US" sz="3000" dirty="0"/>
              <a:t>To allow for and take into consideration input from budget owners</a:t>
            </a:r>
          </a:p>
          <a:p>
            <a:r>
              <a:rPr lang="en-US" sz="3000" dirty="0"/>
              <a:t>To facilitate the development of multi-year program plans and associated budgets</a:t>
            </a:r>
          </a:p>
          <a:p>
            <a:r>
              <a:rPr lang="en-US" sz="3000" dirty="0" smtClean="0"/>
              <a:t>To provide the training and reporting necessary for owners to manage allocated funds</a:t>
            </a:r>
          </a:p>
          <a:p>
            <a:r>
              <a:rPr lang="en-US" sz="3000" dirty="0" smtClean="0"/>
              <a:t>To monitor spending and variances and provide feedback </a:t>
            </a:r>
          </a:p>
          <a:p>
            <a:endParaRPr lang="en-US" sz="3000" dirty="0" smtClean="0"/>
          </a:p>
          <a:p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E9090-EF56-487B-85C7-257CCAB65C61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Budget Process - FY18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 Owner (Dept)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US" sz="3000" dirty="0" smtClean="0"/>
              <a:t>To develop a multi-year strategic plan that furthers York’s overall strategic plan </a:t>
            </a:r>
          </a:p>
          <a:p>
            <a:r>
              <a:rPr lang="en-US" sz="3000" dirty="0" smtClean="0"/>
              <a:t>To develop a budget that reflects the goals of the strategic plan using the </a:t>
            </a:r>
            <a:r>
              <a:rPr lang="en-US" sz="3000" i="1" dirty="0" smtClean="0"/>
              <a:t>Budget Submission Template</a:t>
            </a:r>
          </a:p>
          <a:p>
            <a:r>
              <a:rPr lang="en-US" sz="3000" dirty="0" smtClean="0"/>
              <a:t>To incur expenditures in line with the submitted budget</a:t>
            </a:r>
          </a:p>
          <a:p>
            <a:r>
              <a:rPr lang="en-US" sz="3000" dirty="0" smtClean="0"/>
              <a:t>To monitor expenditures on a ongoing basis.  To </a:t>
            </a:r>
            <a:r>
              <a:rPr lang="en-US" sz="3000" dirty="0"/>
              <a:t>track </a:t>
            </a:r>
            <a:r>
              <a:rPr lang="en-US" sz="3000" dirty="0" smtClean="0"/>
              <a:t>unplanned </a:t>
            </a:r>
            <a:r>
              <a:rPr lang="en-US" sz="3000" dirty="0"/>
              <a:t>expenses</a:t>
            </a:r>
            <a:endParaRPr lang="en-US" sz="3000" dirty="0" smtClean="0"/>
          </a:p>
          <a:p>
            <a:r>
              <a:rPr lang="en-US" sz="3000" dirty="0" smtClean="0"/>
              <a:t>To </a:t>
            </a:r>
            <a:r>
              <a:rPr lang="en-US" sz="3000" dirty="0"/>
              <a:t>review and refine the strategic plan and budget </a:t>
            </a:r>
            <a:r>
              <a:rPr lang="en-US" sz="3000" dirty="0" smtClean="0"/>
              <a:t>annually</a:t>
            </a:r>
          </a:p>
          <a:p>
            <a:r>
              <a:rPr lang="en-US" sz="3000" dirty="0"/>
              <a:t>To inform the Budget Office of any anticipated Tax-Levy funding from the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6A1C2-8DE2-4E99-8E61-59A7CBDB5A61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Budget Process - FY18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14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 Template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534400" cy="4830763"/>
          </a:xfrm>
        </p:spPr>
        <p:txBody>
          <a:bodyPr>
            <a:normAutofit fontScale="92500" lnSpcReduction="10000"/>
          </a:bodyPr>
          <a:lstStyle/>
          <a:p>
            <a:r>
              <a:rPr lang="en-US" sz="2400" b="1" dirty="0" smtClean="0"/>
              <a:t>The Budget Submission Template consists of the following: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Template Instructions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Program Narrative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Strategic Goals (key opportunities and challenges) and associated FY19 budget implications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Proposed new Full-Time Personal Service Costs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Proposed new Adjunct Costs (CLTs, Teaching)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Proposed new Temporary Service Costs (CA, Student Aides, NTA, IT, CSA)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Proposed new Other Than Personnel Services (OTPS)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Proposed Miscellaneous Requirements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Space Requirements</a:t>
            </a:r>
          </a:p>
          <a:p>
            <a:pPr lvl="1">
              <a:buFont typeface="Arial" pitchFamily="34" charset="0"/>
              <a:buChar char="•"/>
            </a:pPr>
            <a:r>
              <a:rPr lang="en-US" sz="2000" dirty="0" smtClean="0"/>
              <a:t>Proposed Efficiencies (savings to be shared with proposer when possible)</a:t>
            </a:r>
          </a:p>
          <a:p>
            <a:pPr>
              <a:buNone/>
            </a:pPr>
            <a:endParaRPr lang="en-US" sz="2000" dirty="0"/>
          </a:p>
          <a:p>
            <a:pPr>
              <a:buNone/>
            </a:pPr>
            <a:r>
              <a:rPr lang="en-US" sz="2000" dirty="0" smtClean="0">
                <a:solidFill>
                  <a:srgbClr val="C00000"/>
                </a:solidFill>
              </a:rPr>
              <a:t>*Note: Proposals should include essential items only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9BE6F-B382-48DF-AFA0-2F5EC9B7B88B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Budget Process - FY18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39762"/>
          </a:xfrm>
        </p:spPr>
        <p:txBody>
          <a:bodyPr>
            <a:noAutofit/>
          </a:bodyPr>
          <a:lstStyle/>
          <a:p>
            <a:r>
              <a:rPr lang="en-US" sz="3600" b="1" dirty="0" smtClean="0"/>
              <a:t>Budget Calendar </a:t>
            </a:r>
            <a:endParaRPr lang="en-US" sz="36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2355-A8B2-493C-835C-E7947FDBE95B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Budget Process - FY18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73117" y="1447800"/>
            <a:ext cx="8686800" cy="4267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>
              <a:spcBef>
                <a:spcPct val="20000"/>
              </a:spcBef>
              <a:spcAft>
                <a:spcPts val="600"/>
              </a:spcAft>
              <a:buFont typeface="Arial" pitchFamily="34" charset="0"/>
              <a:buChar char="•"/>
              <a:defRPr sz="1500" b="1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n-US" sz="1600" dirty="0" smtClean="0"/>
              <a:t>February 2018 </a:t>
            </a:r>
            <a:r>
              <a:rPr lang="en-US" sz="1600" b="0" dirty="0"/>
              <a:t>-</a:t>
            </a:r>
            <a:r>
              <a:rPr lang="en-US" sz="1600" dirty="0" smtClean="0"/>
              <a:t> </a:t>
            </a:r>
            <a:r>
              <a:rPr lang="en-US" sz="1600" b="0" dirty="0"/>
              <a:t>Distribution of </a:t>
            </a:r>
            <a:r>
              <a:rPr lang="en-US" sz="1600" b="0" dirty="0" smtClean="0"/>
              <a:t>FY19 </a:t>
            </a:r>
            <a:r>
              <a:rPr lang="en-US" sz="1600" b="0" dirty="0"/>
              <a:t>Budget Submission Templates to </a:t>
            </a:r>
            <a:r>
              <a:rPr lang="en-US" sz="1600" b="0" dirty="0" smtClean="0"/>
              <a:t>departments Chairs</a:t>
            </a:r>
            <a:endParaRPr lang="en-US" sz="1600" b="0" dirty="0"/>
          </a:p>
          <a:p>
            <a:r>
              <a:rPr lang="en-US" sz="1600" dirty="0"/>
              <a:t>April </a:t>
            </a:r>
            <a:r>
              <a:rPr lang="en-US" sz="1600" b="0" dirty="0" smtClean="0"/>
              <a:t>- </a:t>
            </a:r>
            <a:r>
              <a:rPr lang="en-US" sz="1600" b="0" dirty="0"/>
              <a:t>Departmental submission of templates to Dean for review and approval</a:t>
            </a:r>
          </a:p>
          <a:p>
            <a:r>
              <a:rPr lang="en-US" sz="1600" dirty="0"/>
              <a:t>May</a:t>
            </a:r>
            <a:r>
              <a:rPr lang="en-US" sz="1600" b="0" dirty="0"/>
              <a:t> </a:t>
            </a:r>
            <a:r>
              <a:rPr lang="en-US" sz="1600" b="0" dirty="0" smtClean="0"/>
              <a:t>– Dean/Provost </a:t>
            </a:r>
            <a:r>
              <a:rPr lang="en-US" sz="1600" b="0" dirty="0"/>
              <a:t>submission </a:t>
            </a:r>
            <a:r>
              <a:rPr lang="en-US" sz="1600" b="0" dirty="0"/>
              <a:t>of Budget templates to Provost</a:t>
            </a:r>
          </a:p>
          <a:p>
            <a:r>
              <a:rPr lang="en-US" sz="1600" dirty="0" smtClean="0"/>
              <a:t>June</a:t>
            </a:r>
            <a:r>
              <a:rPr lang="en-US" sz="1600" b="0" dirty="0"/>
              <a:t> - </a:t>
            </a:r>
            <a:r>
              <a:rPr lang="en-US" sz="1600" b="0" dirty="0" smtClean="0"/>
              <a:t>Budget Office review of Budget Templates</a:t>
            </a:r>
          </a:p>
          <a:p>
            <a:r>
              <a:rPr lang="en-US" sz="1600" dirty="0"/>
              <a:t>July </a:t>
            </a:r>
            <a:r>
              <a:rPr lang="en-US" sz="1600" b="0" dirty="0" smtClean="0"/>
              <a:t>- </a:t>
            </a:r>
            <a:r>
              <a:rPr lang="en-US" sz="1600" b="0" dirty="0"/>
              <a:t>University Budget </a:t>
            </a:r>
            <a:r>
              <a:rPr lang="en-US" sz="1600" b="0" dirty="0" smtClean="0"/>
              <a:t>Office (UBO) </a:t>
            </a:r>
            <a:r>
              <a:rPr lang="en-US" sz="1600" b="0" dirty="0"/>
              <a:t>to provide initial college </a:t>
            </a:r>
            <a:r>
              <a:rPr lang="en-US" sz="1600" b="0" dirty="0" smtClean="0"/>
              <a:t>FY19 </a:t>
            </a:r>
            <a:r>
              <a:rPr lang="en-US" sz="1600" b="0" dirty="0"/>
              <a:t>budget </a:t>
            </a:r>
            <a:r>
              <a:rPr lang="en-US" sz="1600" b="0" dirty="0" smtClean="0"/>
              <a:t>allocation</a:t>
            </a:r>
          </a:p>
          <a:p>
            <a:r>
              <a:rPr lang="en-US" sz="1600" dirty="0" smtClean="0"/>
              <a:t>July</a:t>
            </a:r>
            <a:r>
              <a:rPr lang="en-US" sz="1600" b="0" dirty="0" smtClean="0"/>
              <a:t> - Executive Cabinet review of Budget submissions</a:t>
            </a:r>
          </a:p>
          <a:p>
            <a:r>
              <a:rPr lang="en-US" sz="1600" dirty="0" smtClean="0"/>
              <a:t>August </a:t>
            </a:r>
            <a:r>
              <a:rPr lang="en-US" sz="1600" b="0" dirty="0" smtClean="0"/>
              <a:t>-</a:t>
            </a:r>
            <a:r>
              <a:rPr lang="en-US" sz="1600" dirty="0" smtClean="0"/>
              <a:t> </a:t>
            </a:r>
            <a:r>
              <a:rPr lang="en-US" sz="1600" b="0" dirty="0" smtClean="0"/>
              <a:t>Begin preparation of York Financial Plan</a:t>
            </a:r>
          </a:p>
          <a:p>
            <a:r>
              <a:rPr lang="en-US" sz="1600" dirty="0" smtClean="0"/>
              <a:t>September* </a:t>
            </a:r>
            <a:r>
              <a:rPr lang="en-US" sz="1600" b="0" dirty="0" smtClean="0"/>
              <a:t>-</a:t>
            </a:r>
            <a:r>
              <a:rPr lang="en-US" sz="1600" dirty="0" smtClean="0"/>
              <a:t> </a:t>
            </a:r>
            <a:r>
              <a:rPr lang="en-US" sz="1600" b="0" dirty="0" smtClean="0"/>
              <a:t> </a:t>
            </a:r>
            <a:r>
              <a:rPr lang="en-US" sz="1600" b="0" dirty="0"/>
              <a:t>Submission of </a:t>
            </a:r>
            <a:r>
              <a:rPr lang="en-US" sz="1600" b="0" dirty="0" smtClean="0"/>
              <a:t>Financial </a:t>
            </a:r>
            <a:r>
              <a:rPr lang="en-US" sz="1600" b="0" dirty="0"/>
              <a:t>Plan to </a:t>
            </a:r>
            <a:r>
              <a:rPr lang="en-US" sz="1600" b="0" dirty="0" smtClean="0"/>
              <a:t>UBO</a:t>
            </a:r>
          </a:p>
          <a:p>
            <a:r>
              <a:rPr lang="en-US" sz="1600" dirty="0" smtClean="0"/>
              <a:t>October/November*</a:t>
            </a:r>
            <a:r>
              <a:rPr lang="en-US" sz="1600" b="0" dirty="0" smtClean="0"/>
              <a:t> - Approval of Financial Plan by UBO</a:t>
            </a:r>
          </a:p>
          <a:p>
            <a:r>
              <a:rPr lang="en-US" sz="1600" dirty="0" smtClean="0"/>
              <a:t>October/November* </a:t>
            </a:r>
            <a:r>
              <a:rPr lang="en-US" sz="1600" b="0" dirty="0" smtClean="0"/>
              <a:t>- Announcement of final budgets to College Community </a:t>
            </a:r>
            <a:endParaRPr lang="en-US" sz="1600" b="0" dirty="0"/>
          </a:p>
          <a:p>
            <a:pPr marL="0" indent="0">
              <a:buNone/>
            </a:pPr>
            <a:endParaRPr lang="en-US" b="0" dirty="0"/>
          </a:p>
          <a:p>
            <a:pPr marL="0" indent="0">
              <a:buNone/>
            </a:pPr>
            <a:r>
              <a:rPr lang="en-US" b="0" dirty="0" smtClean="0"/>
              <a:t>* </a:t>
            </a:r>
            <a:r>
              <a:rPr lang="en-US" b="0" dirty="0"/>
              <a:t>- calendar contingent upon University </a:t>
            </a:r>
            <a:r>
              <a:rPr lang="en-US" b="0" dirty="0" smtClean="0"/>
              <a:t>timetables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70489" y="990600"/>
            <a:ext cx="1133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Projected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r>
              <a:rPr lang="en-US" b="1" dirty="0" smtClean="0"/>
              <a:t>Tips for Budgeting – FY19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 smtClean="0"/>
              <a:t>Review </a:t>
            </a:r>
            <a:r>
              <a:rPr lang="en-US" sz="2400" dirty="0" smtClean="0"/>
              <a:t>encumbrance and </a:t>
            </a:r>
            <a:r>
              <a:rPr lang="en-US" sz="2400" dirty="0" smtClean="0"/>
              <a:t>expenditures </a:t>
            </a:r>
            <a:r>
              <a:rPr lang="en-US" sz="2400" dirty="0" smtClean="0"/>
              <a:t>for 2018</a:t>
            </a:r>
            <a:r>
              <a:rPr lang="en-US" sz="2400" dirty="0"/>
              <a:t> </a:t>
            </a:r>
            <a:r>
              <a:rPr lang="en-US" sz="2400" dirty="0" smtClean="0"/>
              <a:t>(</a:t>
            </a:r>
            <a:r>
              <a:rPr lang="en-US" sz="2400" dirty="0" err="1" smtClean="0"/>
              <a:t>CUNYfirst</a:t>
            </a:r>
            <a:r>
              <a:rPr lang="en-US" sz="2400" dirty="0" smtClean="0"/>
              <a:t>, AEMS &amp; PR Assist).</a:t>
            </a:r>
          </a:p>
          <a:p>
            <a:r>
              <a:rPr lang="en-US" sz="2400" dirty="0" smtClean="0"/>
              <a:t>Set aside a reserve for unplanned 2018 expenditures in 2019.</a:t>
            </a:r>
          </a:p>
          <a:p>
            <a:r>
              <a:rPr lang="en-US" sz="2400" dirty="0" smtClean="0"/>
              <a:t>Identify those reoccurring </a:t>
            </a:r>
            <a:r>
              <a:rPr lang="en-US" sz="2400" dirty="0"/>
              <a:t>annual events when planning your </a:t>
            </a:r>
            <a:r>
              <a:rPr lang="en-US" sz="2400" dirty="0" smtClean="0"/>
              <a:t>budgets and earmark to be covered first.</a:t>
            </a:r>
            <a:endParaRPr lang="en-US" sz="2400" dirty="0"/>
          </a:p>
          <a:p>
            <a:r>
              <a:rPr lang="en-US" sz="2400" dirty="0"/>
              <a:t>If unforeseen expenses occur, make choices as to where funds will be </a:t>
            </a:r>
            <a:r>
              <a:rPr lang="en-US" sz="2400" dirty="0" smtClean="0"/>
              <a:t>allocated.</a:t>
            </a:r>
            <a:endParaRPr lang="en-US" sz="2400" dirty="0"/>
          </a:p>
          <a:p>
            <a:r>
              <a:rPr lang="en-US" sz="2400" dirty="0"/>
              <a:t>Review expenditures </a:t>
            </a:r>
            <a:r>
              <a:rPr lang="en-US" sz="2400" dirty="0" smtClean="0"/>
              <a:t>monthly.</a:t>
            </a:r>
            <a:endParaRPr lang="en-US" sz="2400" dirty="0"/>
          </a:p>
          <a:p>
            <a:r>
              <a:rPr lang="en-US" sz="2400" dirty="0"/>
              <a:t>Understand variances </a:t>
            </a:r>
            <a:r>
              <a:rPr lang="en-US" sz="2400" dirty="0" smtClean="0"/>
              <a:t>to budget.</a:t>
            </a:r>
          </a:p>
          <a:p>
            <a:r>
              <a:rPr lang="en-US" sz="2400" dirty="0"/>
              <a:t>Forward Budget Office any award letters or approved grant proposals immediately upon receipt.</a:t>
            </a:r>
          </a:p>
          <a:p>
            <a:r>
              <a:rPr lang="en-US" sz="2400" dirty="0" smtClean="0"/>
              <a:t>Apply </a:t>
            </a:r>
            <a:r>
              <a:rPr lang="en-US" sz="2400" dirty="0"/>
              <a:t>during the RFP process </a:t>
            </a:r>
            <a:r>
              <a:rPr lang="en-US" sz="2400" dirty="0" smtClean="0"/>
              <a:t>to secure funding for events.</a:t>
            </a:r>
          </a:p>
          <a:p>
            <a:r>
              <a:rPr lang="en-US" sz="2400" dirty="0" smtClean="0"/>
              <a:t>Attend trainings – Purchasing, Budget, Travel.</a:t>
            </a:r>
          </a:p>
          <a:p>
            <a:r>
              <a:rPr lang="en-US" sz="2400" dirty="0" smtClean="0"/>
              <a:t>Visit the Budget Office website for updates and information.</a:t>
            </a:r>
            <a:endParaRPr lang="en-US" sz="2400" dirty="0"/>
          </a:p>
          <a:p>
            <a:endParaRPr lang="en-US" sz="2400" dirty="0" smtClean="0"/>
          </a:p>
          <a:p>
            <a:pPr>
              <a:buNone/>
            </a:pPr>
            <a:endParaRPr lang="en-US" sz="3000" dirty="0" smtClean="0"/>
          </a:p>
          <a:p>
            <a:endParaRPr lang="en-US" sz="3000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BA49B-2B49-448A-89C4-BBE8E2BFB52B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Budget Process - FY18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799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Expected Results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Useful/intuitive/open budget process </a:t>
            </a:r>
          </a:p>
          <a:p>
            <a:r>
              <a:rPr lang="en-US" dirty="0" smtClean="0"/>
              <a:t>Clear deliverables and due dates</a:t>
            </a:r>
          </a:p>
          <a:p>
            <a:r>
              <a:rPr lang="en-US" dirty="0" smtClean="0"/>
              <a:t>Budget ownership</a:t>
            </a:r>
          </a:p>
          <a:p>
            <a:r>
              <a:rPr lang="en-US" dirty="0" smtClean="0"/>
              <a:t>Budget alignment with institutional mid to long term goals</a:t>
            </a:r>
          </a:p>
          <a:p>
            <a:r>
              <a:rPr lang="en-US" dirty="0" smtClean="0"/>
              <a:t>Timely notification of availability of funds</a:t>
            </a:r>
          </a:p>
          <a:p>
            <a:r>
              <a:rPr lang="en-US" dirty="0" smtClean="0"/>
              <a:t>Monthly reports</a:t>
            </a:r>
          </a:p>
          <a:p>
            <a:r>
              <a:rPr lang="en-US" dirty="0" smtClean="0"/>
              <a:t>Independent monitoring of expenditures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239AE-F966-451A-BA72-F92B756622C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38838-C942-43E5-9EA9-EB71C2631DE2}" type="datetime1">
              <a:rPr lang="en-US" smtClean="0"/>
              <a:t>2/28/2018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Budget Process - FY18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12324</TotalTime>
  <Words>402</Words>
  <Application>Microsoft Office PowerPoint</Application>
  <PresentationFormat>On-screen Show (4:3)</PresentationFormat>
  <Paragraphs>97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Budget Submission Process</vt:lpstr>
      <vt:lpstr>Executive Objectives</vt:lpstr>
      <vt:lpstr>Budget Office Objectives</vt:lpstr>
      <vt:lpstr>Budget Owner (Dept) Objectives</vt:lpstr>
      <vt:lpstr>Budget Template</vt:lpstr>
      <vt:lpstr>Budget Calendar </vt:lpstr>
      <vt:lpstr>Tips for Budgeting – FY19</vt:lpstr>
      <vt:lpstr>Expected 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iperez</dc:creator>
  <cp:lastModifiedBy>Hasson Gordon</cp:lastModifiedBy>
  <cp:revision>212</cp:revision>
  <cp:lastPrinted>2014-10-14T15:39:22Z</cp:lastPrinted>
  <dcterms:created xsi:type="dcterms:W3CDTF">2014-02-03T14:47:49Z</dcterms:created>
  <dcterms:modified xsi:type="dcterms:W3CDTF">2018-02-28T18:35:27Z</dcterms:modified>
</cp:coreProperties>
</file>