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1.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9" r:id="rId5"/>
  </p:sldMasterIdLst>
  <p:notesMasterIdLst>
    <p:notesMasterId r:id="rId30"/>
  </p:notesMasterIdLst>
  <p:sldIdLst>
    <p:sldId id="363" r:id="rId6"/>
    <p:sldId id="389" r:id="rId7"/>
    <p:sldId id="391" r:id="rId8"/>
    <p:sldId id="417" r:id="rId9"/>
    <p:sldId id="411" r:id="rId10"/>
    <p:sldId id="413" r:id="rId11"/>
    <p:sldId id="402" r:id="rId12"/>
    <p:sldId id="365" r:id="rId13"/>
    <p:sldId id="420" r:id="rId14"/>
    <p:sldId id="366" r:id="rId15"/>
    <p:sldId id="367" r:id="rId16"/>
    <p:sldId id="401" r:id="rId17"/>
    <p:sldId id="406" r:id="rId18"/>
    <p:sldId id="418" r:id="rId19"/>
    <p:sldId id="415" r:id="rId20"/>
    <p:sldId id="404" r:id="rId21"/>
    <p:sldId id="379" r:id="rId22"/>
    <p:sldId id="388" r:id="rId23"/>
    <p:sldId id="398" r:id="rId24"/>
    <p:sldId id="368" r:id="rId25"/>
    <p:sldId id="396" r:id="rId26"/>
    <p:sldId id="405" r:id="rId27"/>
    <p:sldId id="369" r:id="rId28"/>
    <p:sldId id="377" r:id="rId29"/>
  </p:sldIdLst>
  <p:sldSz cx="12192000" cy="6858000"/>
  <p:notesSz cx="6797675" cy="9926638"/>
  <p:custDataLst>
    <p:tags r:id="rId31"/>
  </p:custDataLst>
  <p:defaultTextStyle>
    <a:defPPr>
      <a:defRPr lang="en-US"/>
    </a:defPPr>
    <a:lvl1pPr marL="177800" indent="-177800" algn="l" defTabSz="711200" rtl="0" eaLnBrk="1" latinLnBrk="0" hangingPunct="1">
      <a:spcBef>
        <a:spcPts val="1200"/>
      </a:spcBef>
      <a:buChar char="•"/>
      <a:defRPr sz="1600" kern="1200">
        <a:solidFill>
          <a:schemeClr val="tx1"/>
        </a:solidFill>
        <a:latin typeface="+mn-lt"/>
        <a:ea typeface="+mn-ea"/>
        <a:cs typeface="+mn-cs"/>
      </a:defRPr>
    </a:lvl1pPr>
    <a:lvl2pPr marL="355600" indent="-177800" algn="l" defTabSz="711200" rtl="0" eaLnBrk="1" latinLnBrk="0" hangingPunct="1">
      <a:spcBef>
        <a:spcPts val="600"/>
      </a:spcBef>
      <a:buChar char="–"/>
      <a:defRPr sz="1400" kern="1200">
        <a:solidFill>
          <a:schemeClr val="tx1"/>
        </a:solidFill>
        <a:latin typeface="+mn-lt"/>
        <a:ea typeface="+mn-ea"/>
        <a:cs typeface="+mn-cs"/>
      </a:defRPr>
    </a:lvl2pPr>
    <a:lvl3pPr marL="533400" indent="-177800" algn="l" defTabSz="711200" rtl="0" eaLnBrk="1" latinLnBrk="0" hangingPunct="1">
      <a:spcBef>
        <a:spcPts val="600"/>
      </a:spcBef>
      <a:buChar char="&gt;"/>
      <a:defRPr sz="1400" kern="1200">
        <a:solidFill>
          <a:schemeClr val="tx1"/>
        </a:solidFill>
        <a:latin typeface="+mn-lt"/>
        <a:ea typeface="+mn-ea"/>
        <a:cs typeface="+mn-cs"/>
      </a:defRPr>
    </a:lvl3pPr>
    <a:lvl4pPr marL="711200" indent="-177800" algn="l" defTabSz="711200" rtl="0" eaLnBrk="1" latinLnBrk="0" hangingPunct="1">
      <a:spcBef>
        <a:spcPts val="600"/>
      </a:spcBef>
      <a:buChar char="–"/>
      <a:defRPr sz="1400" kern="1200">
        <a:solidFill>
          <a:schemeClr val="tx1"/>
        </a:solidFill>
        <a:latin typeface="+mn-lt"/>
        <a:ea typeface="+mn-ea"/>
        <a:cs typeface="+mn-cs"/>
      </a:defRPr>
    </a:lvl4pPr>
    <a:lvl5pPr marL="889000" indent="-177800" algn="l" defTabSz="711200" rtl="0" eaLnBrk="1" latinLnBrk="0" hangingPunct="1">
      <a:spcBef>
        <a:spcPts val="600"/>
      </a:spcBef>
      <a:buChar char="&gt;"/>
      <a:defRPr sz="1400" kern="1200">
        <a:solidFill>
          <a:schemeClr val="tx1"/>
        </a:solidFill>
        <a:latin typeface="+mn-lt"/>
        <a:ea typeface="+mn-ea"/>
        <a:cs typeface="+mn-cs"/>
      </a:defRPr>
    </a:lvl5pPr>
    <a:lvl6pPr marL="1066800" indent="-177800" algn="l" defTabSz="711200" rtl="0" eaLnBrk="1" latinLnBrk="0" hangingPunct="1">
      <a:defRPr sz="1400" kern="1200">
        <a:solidFill>
          <a:schemeClr val="tx1"/>
        </a:solidFill>
        <a:latin typeface="+mn-lt"/>
        <a:ea typeface="+mn-ea"/>
        <a:cs typeface="+mn-cs"/>
      </a:defRPr>
    </a:lvl6pPr>
    <a:lvl7pPr marL="1244600" indent="-177800" algn="l" defTabSz="711200" rtl="0" eaLnBrk="1" latinLnBrk="0" hangingPunct="1">
      <a:defRPr sz="1400" kern="1200">
        <a:solidFill>
          <a:schemeClr val="tx1"/>
        </a:solidFill>
        <a:latin typeface="+mn-lt"/>
        <a:ea typeface="+mn-ea"/>
        <a:cs typeface="+mn-cs"/>
      </a:defRPr>
    </a:lvl7pPr>
    <a:lvl8pPr marL="1422400" indent="-177800" algn="l" defTabSz="711200" rtl="0" eaLnBrk="1" latinLnBrk="0" hangingPunct="1">
      <a:defRPr sz="1400" kern="1200">
        <a:solidFill>
          <a:schemeClr val="tx1"/>
        </a:solidFill>
        <a:latin typeface="+mn-lt"/>
        <a:ea typeface="+mn-ea"/>
        <a:cs typeface="+mn-cs"/>
      </a:defRPr>
    </a:lvl8pPr>
    <a:lvl9pPr marL="1600200" indent="-177800" algn="l" defTabSz="7112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9E5"/>
    <a:srgbClr val="7D96AE"/>
    <a:srgbClr val="2D475A"/>
    <a:srgbClr val="46647B"/>
    <a:srgbClr val="FF4F4F"/>
    <a:srgbClr val="D6D6D6"/>
    <a:srgbClr val="CC0000"/>
    <a:srgbClr val="FAEEC3"/>
    <a:srgbClr val="FFFFFF"/>
    <a:srgbClr val="5C5C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9D7B26C5-4107-4FEC-AEDC-1716B250A1EF}" styleName="Light Style 1">
    <a:wholeTbl>
      <a:tcTxStyle>
        <a:fontRef idx="minor">
          <a:prstClr val="black"/>
        </a:fontRef>
        <a:schemeClr val="dk1"/>
      </a:tcTxStyle>
      <a:tcStyle>
        <a:tcBdr>
          <a:left>
            <a:ln>
              <a:noFill/>
            </a:ln>
          </a:left>
          <a:right>
            <a:ln>
              <a:noFill/>
            </a:ln>
          </a:right>
          <a:top>
            <a:ln>
              <a:noFill/>
            </a:ln>
          </a:top>
          <a:bottom>
            <a:ln>
              <a:noFill/>
            </a:ln>
          </a:bottom>
          <a:insideH>
            <a:ln w="9525" cmpd="sng">
              <a:solidFill>
                <a:schemeClr val="accent1"/>
              </a:solidFill>
            </a:ln>
          </a:insideH>
          <a:insideV>
            <a:ln>
              <a:noFill/>
            </a:ln>
          </a:insideV>
        </a:tcBdr>
        <a:fill>
          <a:noFill/>
        </a:fill>
      </a:tcStyle>
    </a:wholeTbl>
    <a:band1H>
      <a:tcStyle>
        <a:tcBdr>
          <a:top>
            <a:ln>
              <a:noFill/>
            </a:ln>
          </a:top>
          <a:bottom>
            <a:ln>
              <a:noFill/>
            </a:ln>
          </a:bottom>
        </a:tcBdr>
        <a:fill>
          <a:solidFill>
            <a:schemeClr val="dk2"/>
          </a:solidFill>
        </a:fill>
      </a:tcStyle>
    </a:band1H>
    <a:band2H>
      <a:tcStyle>
        <a:tcBdr/>
      </a:tcStyle>
    </a:band2H>
    <a:band1V>
      <a:tcStyle>
        <a:tcBdr/>
      </a:tcStyle>
    </a:band1V>
    <a:band2V>
      <a:tcStyle>
        <a:tcBdr/>
      </a:tcStyle>
    </a:band2V>
    <a:firstCol>
      <a:tcTxStyle b="on"/>
      <a:tcStyle>
        <a:tcBdr/>
      </a:tcStyle>
    </a:firstCol>
    <a:lastRow>
      <a:tcTxStyle b="on">
        <a:fontRef idx="minor">
          <a:prstClr val="black"/>
        </a:fontRef>
        <a:schemeClr val="lt1"/>
      </a:tcTxStyle>
      <a:tcStyle>
        <a:tcBdr>
          <a:top>
            <a:ln w="19050" cmpd="sng">
              <a:solidFill>
                <a:schemeClr val="lt1"/>
              </a:solidFill>
            </a:ln>
          </a:top>
        </a:tcBdr>
        <a:fill>
          <a:solidFill>
            <a:schemeClr val="accent3"/>
          </a:solidFill>
        </a:fill>
      </a:tcStyle>
    </a:lastRow>
    <a:firstRow>
      <a:tcTxStyle b="on">
        <a:fontRef idx="minor">
          <a:prstClr val="black"/>
        </a:fontRef>
        <a:schemeClr val="accent3"/>
      </a:tcTxStyle>
      <a:tcStyle>
        <a:tcBdr>
          <a:bottom>
            <a:ln w="19050" cmpd="sng">
              <a:solidFill>
                <a:schemeClr val="dk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93" autoAdjust="0"/>
    <p:restoredTop sz="96552" autoAdjust="0"/>
  </p:normalViewPr>
  <p:slideViewPr>
    <p:cSldViewPr snapToGrid="0">
      <p:cViewPr varScale="1">
        <p:scale>
          <a:sx n="115" d="100"/>
          <a:sy n="115" d="100"/>
        </p:scale>
        <p:origin x="696"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F5C75911-4B0E-4925-B8DC-2C5856EDEFB8}" type="datetimeFigureOut">
              <a:rPr lang="en-US" smtClean="0"/>
              <a:t>5/18/2020</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D394CDF5-5316-4459-AED0-15AC6C95351A}" type="slidenum">
              <a:rPr lang="en-US" smtClean="0"/>
              <a:t>‹#›</a:t>
            </a:fld>
            <a:endParaRPr lang="en-US"/>
          </a:p>
        </p:txBody>
      </p:sp>
    </p:spTree>
    <p:extLst>
      <p:ext uri="{BB962C8B-B14F-4D97-AF65-F5344CB8AC3E}">
        <p14:creationId xmlns:p14="http://schemas.microsoft.com/office/powerpoint/2010/main" val="3289924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A6E8F6-7CDE-4FA3-B1FE-3C1CD576F9B0}" type="slidenum">
              <a:rPr lang="en-US" smtClean="0"/>
              <a:t>14</a:t>
            </a:fld>
            <a:endParaRPr lang="en-US" dirty="0"/>
          </a:p>
        </p:txBody>
      </p:sp>
    </p:spTree>
    <p:extLst>
      <p:ext uri="{BB962C8B-B14F-4D97-AF65-F5344CB8AC3E}">
        <p14:creationId xmlns:p14="http://schemas.microsoft.com/office/powerpoint/2010/main" val="2063434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604292435"/>
      </p:ext>
    </p:extLst>
  </p:cSld>
  <p:clrMapOvr>
    <a:masterClrMapping/>
  </p:clrMapOvr>
  <p:extLst>
    <p:ext uri="{DCECCB84-F9BA-43D5-87BE-67443E8EF086}">
      <p15:sldGuideLst xmlns:p15="http://schemas.microsoft.com/office/powerpoint/2012/main">
        <p15:guide id="1" pos="208" userDrawn="1">
          <p15:clr>
            <a:srgbClr val="CCCCCC"/>
          </p15:clr>
        </p15:guide>
        <p15:guide id="2" pos="7472" userDrawn="1">
          <p15:clr>
            <a:srgbClr val="CCCCCC"/>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Last Page Logo">
    <p:spTree>
      <p:nvGrpSpPr>
        <p:cNvPr id="1" name=""/>
        <p:cNvGrpSpPr/>
        <p:nvPr/>
      </p:nvGrpSpPr>
      <p:grpSpPr>
        <a:xfrm>
          <a:off x="0" y="0"/>
          <a:ext cx="0" cy="0"/>
          <a:chOff x="0" y="0"/>
          <a:chExt cx="0" cy="0"/>
        </a:xfrm>
      </p:grpSpPr>
      <p:pic>
        <p:nvPicPr>
          <p:cNvPr id="38" name="Bain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17037" y="4998212"/>
            <a:ext cx="3240000" cy="405000"/>
          </a:xfrm>
          <a:prstGeom prst="rect">
            <a:avLst/>
          </a:prstGeom>
        </p:spPr>
      </p:pic>
      <p:cxnSp>
        <p:nvCxnSpPr>
          <p:cNvPr id="39" name="SeparatorLine"/>
          <p:cNvCxnSpPr/>
          <p:nvPr userDrawn="1"/>
        </p:nvCxnSpPr>
        <p:spPr>
          <a:xfrm>
            <a:off x="0" y="5481638"/>
            <a:ext cx="11857037" cy="0"/>
          </a:xfrm>
          <a:prstGeom prst="line">
            <a:avLst/>
          </a:prstGeom>
          <a:ln w="19050" cap="flat">
            <a:solidFill>
              <a:schemeClr val="accent3"/>
            </a:solidFill>
            <a:miter lim="800000"/>
            <a:tailEnd type="none" w="med"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7323518"/>
      </p:ext>
    </p:extLst>
  </p:cSld>
  <p:clrMapOvr>
    <a:masterClrMapping/>
  </p:clrMapOvr>
  <p:extLst mod="1">
    <p:ext uri="{DCECCB84-F9BA-43D5-87BE-67443E8EF086}">
      <p15:sldGuideLst xmlns:p15="http://schemas.microsoft.com/office/powerpoint/2012/main">
        <p15:guide id="1" orient="horz" pos="3453" userDrawn="1">
          <p15:clr>
            <a:srgbClr val="A4A3A4"/>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63444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TextBox 12"/>
          <p:cNvSpPr txBox="1"/>
          <p:nvPr userDrawn="1"/>
        </p:nvSpPr>
        <p:spPr>
          <a:xfrm>
            <a:off x="334963" y="5077602"/>
            <a:ext cx="884858" cy="246221"/>
          </a:xfrm>
          <a:prstGeom prst="rect">
            <a:avLst/>
          </a:prstGeom>
          <a:noFill/>
        </p:spPr>
        <p:txBody>
          <a:bodyPr wrap="none" lIns="0" tIns="0" rIns="0" bIns="0" rtlCol="0">
            <a:spAutoFit/>
          </a:bodyPr>
          <a:lstStyle/>
          <a:p>
            <a:pPr marL="0" indent="0">
              <a:buNone/>
            </a:pPr>
            <a:r>
              <a:rPr lang="en-US" sz="1600" b="1" cap="all" spc="300" baseline="0" dirty="0">
                <a:solidFill>
                  <a:schemeClr val="tx1"/>
                </a:solidFill>
              </a:rPr>
              <a:t>Draft</a:t>
            </a:r>
          </a:p>
        </p:txBody>
      </p:sp>
      <p:cxnSp>
        <p:nvCxnSpPr>
          <p:cNvPr id="5" name="SeparatorLine"/>
          <p:cNvCxnSpPr/>
          <p:nvPr userDrawn="1"/>
        </p:nvCxnSpPr>
        <p:spPr>
          <a:xfrm>
            <a:off x="0" y="4873803"/>
            <a:ext cx="11857037" cy="0"/>
          </a:xfrm>
          <a:prstGeom prst="line">
            <a:avLst/>
          </a:prstGeom>
          <a:ln w="19050" cap="flat">
            <a:solidFill>
              <a:srgbClr val="1D3983"/>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11" name="ClientLogo"/>
          <p:cNvSpPr>
            <a:spLocks noGrp="1"/>
          </p:cNvSpPr>
          <p:nvPr>
            <p:ph type="pic" sz="quarter" idx="10"/>
          </p:nvPr>
        </p:nvSpPr>
        <p:spPr>
          <a:xfrm>
            <a:off x="8617039" y="3364443"/>
            <a:ext cx="3239999" cy="1399647"/>
          </a:xfrm>
        </p:spPr>
        <p:txBody>
          <a:bodyPr/>
          <a:lstStyle>
            <a:lvl1pPr marL="0" indent="0">
              <a:buNone/>
              <a:defRPr/>
            </a:lvl1pPr>
          </a:lstStyle>
          <a:p>
            <a:r>
              <a:rPr lang="en-US" smtClean="0"/>
              <a:t>Click icon to add picture</a:t>
            </a:r>
            <a:endParaRPr lang="en-US" dirty="0"/>
          </a:p>
        </p:txBody>
      </p:sp>
      <p:sp>
        <p:nvSpPr>
          <p:cNvPr id="3" name="Subtitle"/>
          <p:cNvSpPr>
            <a:spLocks noGrp="1"/>
          </p:cNvSpPr>
          <p:nvPr>
            <p:ph type="subTitle" idx="1" hasCustomPrompt="1"/>
          </p:nvPr>
        </p:nvSpPr>
        <p:spPr>
          <a:xfrm>
            <a:off x="334965" y="2420938"/>
            <a:ext cx="11522075" cy="900000"/>
          </a:xfrm>
        </p:spPr>
        <p:txBody>
          <a:bodyPr/>
          <a:lstStyle>
            <a:lvl1pPr marL="0" indent="0" algn="l">
              <a:lnSpc>
                <a:spcPct val="100000"/>
              </a:lnSpc>
              <a:spcBef>
                <a:spcPts val="0"/>
              </a:spcBef>
              <a:buNone/>
              <a:defRPr sz="2200">
                <a:solidFill>
                  <a:schemeClr val="bg2"/>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Click to add subtitle/contacts/date</a:t>
            </a:r>
          </a:p>
        </p:txBody>
      </p:sp>
      <p:sp>
        <p:nvSpPr>
          <p:cNvPr id="2" name="Title"/>
          <p:cNvSpPr>
            <a:spLocks noGrp="1"/>
          </p:cNvSpPr>
          <p:nvPr>
            <p:ph type="ctrTitle" hasCustomPrompt="1"/>
          </p:nvPr>
        </p:nvSpPr>
        <p:spPr>
          <a:xfrm>
            <a:off x="334964" y="1268413"/>
            <a:ext cx="11522075" cy="900112"/>
          </a:xfrm>
        </p:spPr>
        <p:txBody>
          <a:bodyPr anchor="b"/>
          <a:lstStyle>
            <a:lvl1pPr algn="l">
              <a:spcBef>
                <a:spcPts val="0"/>
              </a:spcBef>
              <a:defRPr sz="2600" b="1">
                <a:solidFill>
                  <a:schemeClr val="tx1"/>
                </a:solidFill>
              </a:defRPr>
            </a:lvl1pPr>
          </a:lstStyle>
          <a:p>
            <a:r>
              <a:rPr lang="en-US" dirty="0"/>
              <a:t>Click to add title</a:t>
            </a:r>
          </a:p>
        </p:txBody>
      </p:sp>
      <p:sp>
        <p:nvSpPr>
          <p:cNvPr id="4" name="btfpLayoutConfig" hidden="1"/>
          <p:cNvSpPr txBox="1"/>
          <p:nvPr userDrawn="1"/>
        </p:nvSpPr>
        <p:spPr bwMode="gray">
          <a:xfrm>
            <a:off x="12700" y="12700"/>
            <a:ext cx="431776"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overall_0_132307469080040639 columns_1_132307469080040639 </a:t>
            </a:r>
            <a:endParaRPr lang="en-US" sz="100" dirty="0" err="1" smtClean="0">
              <a:solidFill>
                <a:srgbClr val="FFFFFF">
                  <a:alpha val="0"/>
                </a:srgbClr>
              </a:solidFill>
            </a:endParaRPr>
          </a:p>
        </p:txBody>
      </p:sp>
    </p:spTree>
    <p:extLst>
      <p:ext uri="{BB962C8B-B14F-4D97-AF65-F5344CB8AC3E}">
        <p14:creationId xmlns:p14="http://schemas.microsoft.com/office/powerpoint/2010/main" val="26685052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208" userDrawn="1">
          <p15:clr>
            <a:srgbClr val="CCCCCC"/>
          </p15:clr>
        </p15:guide>
        <p15:guide id="2" pos="7472" userDrawn="1">
          <p15:clr>
            <a:srgbClr val="CCCCCC"/>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327331357"/>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pos="208" userDrawn="1">
          <p15:clr>
            <a:srgbClr val="CCCCCC"/>
          </p15:clr>
        </p15:guide>
        <p15:guide id="2" pos="2402" userDrawn="1">
          <p15:clr>
            <a:srgbClr val="CCCCCC"/>
          </p15:clr>
        </p15:guide>
        <p15:guide id="3" pos="2742" userDrawn="1">
          <p15:clr>
            <a:srgbClr val="CCCCCC"/>
          </p15:clr>
        </p15:guide>
        <p15:guide id="4" pos="4937" userDrawn="1">
          <p15:clr>
            <a:srgbClr val="CCCCCC"/>
          </p15:clr>
        </p15:guide>
        <p15:guide id="5" pos="5277" userDrawn="1">
          <p15:clr>
            <a:srgbClr val="CCCCCC"/>
          </p15:clr>
        </p15:guide>
        <p15:guide id="6" pos="7472" userDrawn="1">
          <p15:clr>
            <a:srgbClr val="CCCCCC"/>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Last Page Logo">
    <p:spTree>
      <p:nvGrpSpPr>
        <p:cNvPr id="1" name=""/>
        <p:cNvGrpSpPr/>
        <p:nvPr/>
      </p:nvGrpSpPr>
      <p:grpSpPr>
        <a:xfrm>
          <a:off x="0" y="0"/>
          <a:ext cx="0" cy="0"/>
          <a:chOff x="0" y="0"/>
          <a:chExt cx="0" cy="0"/>
        </a:xfrm>
      </p:grpSpPr>
      <p:cxnSp>
        <p:nvCxnSpPr>
          <p:cNvPr id="39" name="SeparatorLine"/>
          <p:cNvCxnSpPr/>
          <p:nvPr userDrawn="1"/>
        </p:nvCxnSpPr>
        <p:spPr>
          <a:xfrm>
            <a:off x="0" y="5481638"/>
            <a:ext cx="11857037" cy="0"/>
          </a:xfrm>
          <a:prstGeom prst="line">
            <a:avLst/>
          </a:prstGeom>
          <a:ln w="19050" cap="flat">
            <a:solidFill>
              <a:srgbClr val="1D3983"/>
            </a:solidFill>
            <a:miter lim="800000"/>
            <a:tailEnd type="none" w="med"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084070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453" userDrawn="1">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btfpLayoutConfig" hidden="1"/>
          <p:cNvSpPr txBox="1"/>
          <p:nvPr userDrawn="1"/>
        </p:nvSpPr>
        <p:spPr bwMode="gray">
          <a:xfrm>
            <a:off x="12700" y="12700"/>
            <a:ext cx="431776"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overall_0_132307468647165631 columns_1_132307468647165631 </a:t>
            </a:r>
            <a:endParaRPr lang="en-US" sz="100" dirty="0" err="1" smtClean="0">
              <a:solidFill>
                <a:srgbClr val="FFFFFF">
                  <a:alpha val="0"/>
                </a:srgbClr>
              </a:solidFill>
            </a:endParaRPr>
          </a:p>
        </p:txBody>
      </p:sp>
    </p:spTree>
    <p:extLst>
      <p:ext uri="{BB962C8B-B14F-4D97-AF65-F5344CB8AC3E}">
        <p14:creationId xmlns:p14="http://schemas.microsoft.com/office/powerpoint/2010/main" val="3914033063"/>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pos="208" userDrawn="1">
          <p15:clr>
            <a:srgbClr val="CCCCCC"/>
          </p15:clr>
        </p15:guide>
        <p15:guide id="2" pos="7472" userDrawn="1">
          <p15:clr>
            <a:srgbClr val="CCCCCC"/>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BtfpConfiguration" hidden="1"/>
          <p:cNvSpPr txBox="1"/>
          <p:nvPr userDrawn="1"/>
        </p:nvSpPr>
        <p:spPr bwMode="hidden">
          <a:xfrm>
            <a:off x="0" y="0"/>
            <a:ext cx="36000" cy="36000"/>
          </a:xfrm>
          <a:prstGeom prst="rect">
            <a:avLst/>
          </a:prstGeom>
          <a:noFill/>
        </p:spPr>
        <p:txBody>
          <a:bodyPr wrap="none" lIns="0" tIns="0" rIns="0" bIns="0" rtlCol="0">
            <a:noAutofit/>
          </a:bodyPr>
          <a:lstStyle/>
          <a:p>
            <a:pPr marL="0" indent="0">
              <a:buNone/>
            </a:pPr>
            <a:r>
              <a:rPr lang="en-US" sz="100" smtClean="0">
                <a:solidFill>
                  <a:schemeClr val="bg1">
                    <a:alpha val="0"/>
                  </a:schemeClr>
                </a:solidFill>
              </a:rPr>
              <a:t>&lt;btfp&gt;</a:t>
            </a:r>
          </a:p>
          <a:p>
            <a:pPr marL="0" indent="0">
              <a:buNone/>
            </a:pPr>
            <a:r>
              <a:rPr lang="en-US" sz="100" smtClean="0">
                <a:solidFill>
                  <a:schemeClr val="bg1">
                    <a:alpha val="0"/>
                  </a:schemeClr>
                </a:solidFill>
              </a:rPr>
              <a:t>  &lt;template version="2.3.3" type="branded" pageSize="widescreen" /&gt;</a:t>
            </a:r>
          </a:p>
          <a:p>
            <a:pPr marL="0" indent="0">
              <a:buNone/>
            </a:pPr>
            <a:r>
              <a:rPr lang="en-US" sz="100" smtClean="0">
                <a:solidFill>
                  <a:schemeClr val="bg1">
                    <a:alpha val="0"/>
                  </a:schemeClr>
                </a:solidFill>
              </a:rPr>
              <a:t>  &lt;!--BTFPCONFIGURATION:3C627466703E0D0A20203C74656D706C6174652076657273696F6E3D22322E332E342220747970653D226272616E64656422207061676553697A653D227769646573637265656E22202F3E0D0A3C2F627466703E--&gt;</a:t>
            </a:r>
          </a:p>
          <a:p>
            <a:pPr marL="0" indent="0">
              <a:buNone/>
            </a:pPr>
            <a:r>
              <a:rPr lang="en-US" sz="100" smtClean="0">
                <a:solidFill>
                  <a:schemeClr val="bg1">
                    <a:alpha val="0"/>
                  </a:schemeClr>
                </a:solidFill>
              </a:rPr>
              <a:t>&lt;/btfp&gt;</a:t>
            </a:r>
            <a:endParaRPr lang="en-US" sz="100" dirty="0">
              <a:solidFill>
                <a:schemeClr val="bg1">
                  <a:alpha val="0"/>
                </a:schemeClr>
              </a:solidFill>
            </a:endParaRPr>
          </a:p>
        </p:txBody>
      </p:sp>
      <p:sp>
        <p:nvSpPr>
          <p:cNvPr id="19" name="SlideNumber"/>
          <p:cNvSpPr/>
          <p:nvPr userDrawn="1"/>
        </p:nvSpPr>
        <p:spPr bwMode="gray">
          <a:xfrm>
            <a:off x="11715975" y="6649694"/>
            <a:ext cx="141064" cy="138499"/>
          </a:xfrm>
          <a:prstGeom prst="roundRect">
            <a:avLst>
              <a:gd name="adj" fmla="val 0"/>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spAutoFit/>
          </a:bodyPr>
          <a:lstStyle/>
          <a:p>
            <a:pPr marL="0" indent="0" algn="r" defTabSz="711200" rtl="0" eaLnBrk="1" latinLnBrk="0" hangingPunct="1">
              <a:spcBef>
                <a:spcPts val="1200"/>
              </a:spcBef>
              <a:buNone/>
            </a:pPr>
            <a:fld id="{BB69BBE8-4DB2-4642-B003-B220ACD5A2FD}" type="slidenum">
              <a:rPr lang="en-US" sz="900" b="0" baseline="0" smtClean="0">
                <a:solidFill>
                  <a:schemeClr val="bg2"/>
                </a:solidFill>
                <a:latin typeface="+mn-lt"/>
              </a:rPr>
              <a:pPr marL="0" indent="0" algn="r" defTabSz="711200" rtl="0" eaLnBrk="1" latinLnBrk="0" hangingPunct="1">
                <a:spcBef>
                  <a:spcPts val="1200"/>
                </a:spcBef>
                <a:buNone/>
              </a:pPr>
              <a:t>‹#›</a:t>
            </a:fld>
            <a:endParaRPr lang="en-US" sz="900" b="0" dirty="0">
              <a:solidFill>
                <a:schemeClr val="bg2"/>
              </a:solidFill>
              <a:latin typeface="+mn-lt"/>
            </a:endParaRPr>
          </a:p>
        </p:txBody>
      </p:sp>
      <p:pic>
        <p:nvPicPr>
          <p:cNvPr id="12" name="BainLogo"/>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260000" y="6654664"/>
            <a:ext cx="1152000" cy="144000"/>
          </a:xfrm>
          <a:prstGeom prst="rect">
            <a:avLst/>
          </a:prstGeom>
        </p:spPr>
      </p:pic>
      <p:sp>
        <p:nvSpPr>
          <p:cNvPr id="8" name="CreatedFooter"/>
          <p:cNvSpPr/>
          <p:nvPr userDrawn="1"/>
        </p:nvSpPr>
        <p:spPr>
          <a:xfrm>
            <a:off x="8263033" y="6642830"/>
            <a:ext cx="1368171" cy="165036"/>
          </a:xfrm>
          <a:prstGeom prst="rect">
            <a:avLst/>
          </a:prstGeom>
        </p:spPr>
        <p:txBody>
          <a:bodyPr wrap="square" lIns="36000" tIns="36000" rIns="36000" bIns="36000">
            <a:spAutoFit/>
          </a:bodyPr>
          <a:lstStyle/>
          <a:p>
            <a:pPr marL="0" indent="0" algn="ctr" defTabSz="711200" rtl="0" eaLnBrk="1" latinLnBrk="0" hangingPunct="1">
              <a:spcBef>
                <a:spcPts val="1200"/>
              </a:spcBef>
              <a:buNone/>
            </a:pPr>
            <a:r>
              <a:rPr lang="en-US" sz="600" smtClean="0">
                <a:solidFill>
                  <a:srgbClr val="FFFFFF"/>
                </a:solidFill>
              </a:rPr>
              <a:t>200515 - CUNY Contact Tr ... iew v1</a:t>
            </a:r>
            <a:endParaRPr lang="en-US" sz="600" dirty="0">
              <a:solidFill>
                <a:srgbClr val="FFFFFF"/>
              </a:solidFill>
            </a:endParaRPr>
          </a:p>
        </p:txBody>
      </p:sp>
      <p:sp>
        <p:nvSpPr>
          <p:cNvPr id="7" name="OfficeCode"/>
          <p:cNvSpPr/>
          <p:nvPr userDrawn="1"/>
        </p:nvSpPr>
        <p:spPr>
          <a:xfrm>
            <a:off x="7348519" y="6642830"/>
            <a:ext cx="288036" cy="165036"/>
          </a:xfrm>
          <a:prstGeom prst="rect">
            <a:avLst/>
          </a:prstGeom>
        </p:spPr>
        <p:txBody>
          <a:bodyPr wrap="square" lIns="36000" tIns="36000" rIns="36000" bIns="36000">
            <a:spAutoFit/>
          </a:bodyPr>
          <a:lstStyle/>
          <a:p>
            <a:pPr marL="0" indent="0" algn="ctr" defTabSz="711200" rtl="0" eaLnBrk="1" latinLnBrk="0" hangingPunct="1">
              <a:spcBef>
                <a:spcPts val="1200"/>
              </a:spcBef>
              <a:buNone/>
            </a:pPr>
            <a:r>
              <a:rPr lang="en-US" sz="600" smtClean="0">
                <a:solidFill>
                  <a:srgbClr val="FFFFFF"/>
                </a:solidFill>
              </a:rPr>
              <a:t>NYC</a:t>
            </a:r>
            <a:endParaRPr lang="en-US" sz="600" dirty="0">
              <a:solidFill>
                <a:srgbClr val="FFFFFF"/>
              </a:solidFill>
            </a:endParaRPr>
          </a:p>
        </p:txBody>
      </p:sp>
      <p:pic>
        <p:nvPicPr>
          <p:cNvPr id="14" name="Disclaimer"/>
          <p:cNvPicPr>
            <a:picLocks noChangeAspect="1"/>
          </p:cNvPicPr>
          <p:nvPr userDrawn="1"/>
        </p:nvPicPr>
        <p:blipFill>
          <a:blip r:embed="rId6"/>
          <a:stretch>
            <a:fillRect/>
          </a:stretch>
        </p:blipFill>
        <p:spPr>
          <a:xfrm>
            <a:off x="316547" y="6641266"/>
            <a:ext cx="6407451" cy="176799"/>
          </a:xfrm>
          <a:prstGeom prst="rect">
            <a:avLst/>
          </a:prstGeom>
        </p:spPr>
      </p:pic>
      <p:cxnSp>
        <p:nvCxnSpPr>
          <p:cNvPr id="20" name="FooterSeparatorLine"/>
          <p:cNvCxnSpPr/>
          <p:nvPr userDrawn="1"/>
        </p:nvCxnSpPr>
        <p:spPr>
          <a:xfrm>
            <a:off x="0" y="6598800"/>
            <a:ext cx="11857037" cy="0"/>
          </a:xfrm>
          <a:prstGeom prst="line">
            <a:avLst/>
          </a:prstGeom>
          <a:ln w="9525" cap="flat">
            <a:solidFill>
              <a:schemeClr val="accent1"/>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3" name="Text Placeholder"/>
          <p:cNvSpPr>
            <a:spLocks noGrp="1"/>
          </p:cNvSpPr>
          <p:nvPr>
            <p:ph type="body" idx="1"/>
          </p:nvPr>
        </p:nvSpPr>
        <p:spPr>
          <a:xfrm>
            <a:off x="334435" y="1268413"/>
            <a:ext cx="11522603" cy="5292725"/>
          </a:xfrm>
          <a:prstGeom prst="rect">
            <a:avLst/>
          </a:prstGeom>
        </p:spPr>
        <p:txBody>
          <a:bodyPr vert="horz" lIns="36000" tIns="36000" rIns="36000" bIns="36000" rtlCol="0">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23" name="TitleSeparatorLine"/>
          <p:cNvCxnSpPr/>
          <p:nvPr userDrawn="1"/>
        </p:nvCxnSpPr>
        <p:spPr>
          <a:xfrm>
            <a:off x="0" y="873125"/>
            <a:ext cx="11857037" cy="0"/>
          </a:xfrm>
          <a:prstGeom prst="line">
            <a:avLst/>
          </a:prstGeom>
          <a:ln w="19050" cap="flat">
            <a:solidFill>
              <a:schemeClr val="accent3"/>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2" name="Slide Title"/>
          <p:cNvSpPr>
            <a:spLocks noGrp="1"/>
          </p:cNvSpPr>
          <p:nvPr>
            <p:ph type="title"/>
          </p:nvPr>
        </p:nvSpPr>
        <p:spPr>
          <a:xfrm>
            <a:off x="334963" y="1"/>
            <a:ext cx="11522075" cy="876687"/>
          </a:xfrm>
          <a:prstGeom prst="rect">
            <a:avLst/>
          </a:prstGeom>
        </p:spPr>
        <p:txBody>
          <a:bodyPr vert="horz" lIns="36000" tIns="36000" rIns="36000" bIns="72000" rtlCol="0" anchor="b">
            <a:noAutofit/>
          </a:bodyPr>
          <a:lstStyle/>
          <a:p>
            <a:r>
              <a:rPr lang="en-US" smtClean="0"/>
              <a:t>Click to edit Master title style</a:t>
            </a:r>
            <a:endParaRPr lang="en-US" dirty="0"/>
          </a:p>
        </p:txBody>
      </p:sp>
    </p:spTree>
    <p:extLst>
      <p:ext uri="{BB962C8B-B14F-4D97-AF65-F5344CB8AC3E}">
        <p14:creationId xmlns:p14="http://schemas.microsoft.com/office/powerpoint/2010/main" val="3729795247"/>
      </p:ext>
    </p:extLst>
  </p:cSld>
  <p:clrMap bg1="lt1" tx1="dk1" bg2="lt2" tx2="dk2" accent1="accent1" accent2="accent2" accent3="accent3" accent4="accent4" accent5="accent5" accent6="accent6" hlink="hlink" folHlink="folHlink"/>
  <p:sldLayoutIdLst>
    <p:sldLayoutId id="2147483654" r:id="rId1"/>
    <p:sldLayoutId id="2147483663" r:id="rId2"/>
    <p:sldLayoutId id="2147483655" r:id="rId3"/>
  </p:sldLayoutIdLst>
  <p:txStyles>
    <p:titleStyle>
      <a:lvl1pPr algn="l" defTabSz="711200" rtl="0" eaLnBrk="1" latinLnBrk="0" hangingPunct="1">
        <a:lnSpc>
          <a:spcPct val="100000"/>
        </a:lnSpc>
        <a:spcBef>
          <a:spcPct val="0"/>
        </a:spcBef>
        <a:buNone/>
        <a:defRPr sz="2400" kern="1200">
          <a:solidFill>
            <a:schemeClr val="tx1"/>
          </a:solidFill>
          <a:latin typeface="+mj-lt"/>
          <a:ea typeface="+mj-ea"/>
          <a:cs typeface="+mj-cs"/>
        </a:defRPr>
      </a:lvl1pPr>
    </p:titleStyle>
    <p:bodyStyle>
      <a:lvl1pPr marL="180975" indent="-180975" algn="l" defTabSz="914354" rtl="0" eaLnBrk="1" latinLnBrk="0" hangingPunct="1">
        <a:lnSpc>
          <a:spcPct val="100000"/>
        </a:lnSpc>
        <a:spcBef>
          <a:spcPts val="1200"/>
        </a:spcBef>
        <a:buFont typeface="Arial" panose="020B0604020202020204" pitchFamily="34" charset="0"/>
        <a:buChar char="•"/>
        <a:defRPr sz="1600" kern="1200">
          <a:solidFill>
            <a:schemeClr val="tx1"/>
          </a:solidFill>
          <a:latin typeface="+mn-lt"/>
          <a:ea typeface="+mn-ea"/>
          <a:cs typeface="+mn-cs"/>
        </a:defRPr>
      </a:lvl1pPr>
      <a:lvl2pPr marL="361950" indent="-180975" algn="l" defTabSz="914354"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2pPr>
      <a:lvl3pPr marL="534988" indent="-173038" algn="l" defTabSz="914354"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3pPr>
      <a:lvl4pPr marL="715963" indent="-180975" algn="l" defTabSz="914354"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898525" indent="-182563" algn="l" defTabSz="914354"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177800" indent="-177800" algn="l" defTabSz="711200" rtl="0" eaLnBrk="1" latinLnBrk="0" hangingPunct="1">
        <a:spcBef>
          <a:spcPts val="1200"/>
        </a:spcBef>
        <a:buChar char="•"/>
        <a:defRPr sz="1600" kern="1200">
          <a:solidFill>
            <a:schemeClr val="tx1"/>
          </a:solidFill>
          <a:latin typeface="+mn-lt"/>
          <a:ea typeface="+mn-ea"/>
          <a:cs typeface="+mn-cs"/>
        </a:defRPr>
      </a:lvl1pPr>
      <a:lvl2pPr marL="355600" indent="-177800" algn="l" defTabSz="711200" rtl="0" eaLnBrk="1" latinLnBrk="0" hangingPunct="1">
        <a:spcBef>
          <a:spcPts val="600"/>
        </a:spcBef>
        <a:buChar char="–"/>
        <a:defRPr sz="1400" kern="1200">
          <a:solidFill>
            <a:schemeClr val="tx1"/>
          </a:solidFill>
          <a:latin typeface="+mn-lt"/>
          <a:ea typeface="+mn-ea"/>
          <a:cs typeface="+mn-cs"/>
        </a:defRPr>
      </a:lvl2pPr>
      <a:lvl3pPr marL="533400" indent="-177800" algn="l" defTabSz="711200" rtl="0" eaLnBrk="1" latinLnBrk="0" hangingPunct="1">
        <a:spcBef>
          <a:spcPts val="600"/>
        </a:spcBef>
        <a:buChar char="&gt;"/>
        <a:defRPr sz="1400" kern="1200">
          <a:solidFill>
            <a:schemeClr val="tx1"/>
          </a:solidFill>
          <a:latin typeface="+mn-lt"/>
          <a:ea typeface="+mn-ea"/>
          <a:cs typeface="+mn-cs"/>
        </a:defRPr>
      </a:lvl3pPr>
      <a:lvl4pPr marL="711200" indent="-177800" algn="l" defTabSz="711200" rtl="0" eaLnBrk="1" latinLnBrk="0" hangingPunct="1">
        <a:spcBef>
          <a:spcPts val="600"/>
        </a:spcBef>
        <a:buChar char="–"/>
        <a:defRPr sz="1400" kern="1200">
          <a:solidFill>
            <a:schemeClr val="tx1"/>
          </a:solidFill>
          <a:latin typeface="+mn-lt"/>
          <a:ea typeface="+mn-ea"/>
          <a:cs typeface="+mn-cs"/>
        </a:defRPr>
      </a:lvl4pPr>
      <a:lvl5pPr marL="889000" indent="-177800" algn="l" defTabSz="711200" rtl="0" eaLnBrk="1" latinLnBrk="0" hangingPunct="1">
        <a:spcBef>
          <a:spcPts val="600"/>
        </a:spcBef>
        <a:buChar char="&gt;"/>
        <a:defRPr sz="1400" kern="1200">
          <a:solidFill>
            <a:schemeClr val="tx1"/>
          </a:solidFill>
          <a:latin typeface="+mn-lt"/>
          <a:ea typeface="+mn-ea"/>
          <a:cs typeface="+mn-cs"/>
        </a:defRPr>
      </a:lvl5pPr>
      <a:lvl6pPr marL="1066800" algn="l" defTabSz="711200" rtl="0" eaLnBrk="1" latinLnBrk="0" hangingPunct="1">
        <a:defRPr sz="1400" kern="1200">
          <a:solidFill>
            <a:schemeClr val="tx1"/>
          </a:solidFill>
          <a:latin typeface="+mn-lt"/>
          <a:ea typeface="+mn-ea"/>
          <a:cs typeface="+mn-cs"/>
        </a:defRPr>
      </a:lvl6pPr>
      <a:lvl7pPr marL="1244600" algn="l" defTabSz="711200" rtl="0" eaLnBrk="1" latinLnBrk="0" hangingPunct="1">
        <a:defRPr sz="1400" kern="1200">
          <a:solidFill>
            <a:schemeClr val="tx1"/>
          </a:solidFill>
          <a:latin typeface="+mn-lt"/>
          <a:ea typeface="+mn-ea"/>
          <a:cs typeface="+mn-cs"/>
        </a:defRPr>
      </a:lvl7pPr>
      <a:lvl8pPr marL="1422400" algn="l" defTabSz="711200" rtl="0" eaLnBrk="1" latinLnBrk="0" hangingPunct="1">
        <a:defRPr sz="1400" kern="1200">
          <a:solidFill>
            <a:schemeClr val="tx1"/>
          </a:solidFill>
          <a:latin typeface="+mn-lt"/>
          <a:ea typeface="+mn-ea"/>
          <a:cs typeface="+mn-cs"/>
        </a:defRPr>
      </a:lvl8pPr>
      <a:lvl9pPr marL="1600200" algn="l" defTabSz="711200" rtl="0" eaLnBrk="1" latinLnBrk="0" hangingPunct="1">
        <a:defRPr sz="1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50" userDrawn="1">
          <p15:clr>
            <a:srgbClr val="D1D1D1"/>
          </p15:clr>
        </p15:guide>
        <p15:guide id="2" pos="211" userDrawn="1">
          <p15:clr>
            <a:srgbClr val="D1D1D1"/>
          </p15:clr>
        </p15:guide>
        <p15:guide id="4" orient="horz" pos="799" userDrawn="1">
          <p15:clr>
            <a:srgbClr val="D1D1D1"/>
          </p15:clr>
        </p15:guide>
        <p15:guide id="7" orient="horz" pos="4133" userDrawn="1">
          <p15:clr>
            <a:srgbClr val="D1D1D1"/>
          </p15:clr>
        </p15:guide>
        <p15:guide id="8" pos="7469" userDrawn="1">
          <p15:clr>
            <a:srgbClr val="D1D1D1"/>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BtfpConfiguration" hidden="1"/>
          <p:cNvSpPr txBox="1"/>
          <p:nvPr userDrawn="1"/>
        </p:nvSpPr>
        <p:spPr bwMode="hidden">
          <a:xfrm>
            <a:off x="0" y="0"/>
            <a:ext cx="36000" cy="36000"/>
          </a:xfrm>
          <a:prstGeom prst="rect">
            <a:avLst/>
          </a:prstGeom>
          <a:noFill/>
        </p:spPr>
        <p:txBody>
          <a:bodyPr wrap="none" lIns="0" tIns="0" rIns="0" bIns="0" rtlCol="0">
            <a:noAutofit/>
          </a:bodyPr>
          <a:lstStyle/>
          <a:p>
            <a:pPr marL="0" indent="0">
              <a:buNone/>
            </a:pPr>
            <a:r>
              <a:rPr lang="en-US" sz="100" smtClean="0">
                <a:solidFill>
                  <a:schemeClr val="bg1">
                    <a:alpha val="0"/>
                  </a:schemeClr>
                </a:solidFill>
              </a:rPr>
              <a:t>&lt;btfp&gt;</a:t>
            </a:r>
          </a:p>
          <a:p>
            <a:pPr marL="0" indent="0">
              <a:buNone/>
            </a:pPr>
            <a:r>
              <a:rPr lang="en-US" sz="100" smtClean="0">
                <a:solidFill>
                  <a:schemeClr val="bg1">
                    <a:alpha val="0"/>
                  </a:schemeClr>
                </a:solidFill>
              </a:rPr>
              <a:t>  &lt;template version="2.3.3" type="branded" pageSize="widescreen" /&gt;</a:t>
            </a:r>
          </a:p>
          <a:p>
            <a:pPr marL="0" indent="0">
              <a:buNone/>
            </a:pPr>
            <a:r>
              <a:rPr lang="en-US" sz="100" smtClean="0">
                <a:solidFill>
                  <a:schemeClr val="bg1">
                    <a:alpha val="0"/>
                  </a:schemeClr>
                </a:solidFill>
              </a:rPr>
              <a:t>  &lt;!--BTFPCONFIGURATION:3C627466703E0D0A20203C74656D706C6174652076657273696F6E3D22322E332E342220747970653D226272616E64656422207061676553697A653D227769646573637265656E22202F3E0D0A3C2F627466703E--&gt;</a:t>
            </a:r>
          </a:p>
          <a:p>
            <a:pPr marL="0" indent="0">
              <a:buNone/>
            </a:pPr>
            <a:r>
              <a:rPr lang="en-US" sz="100" smtClean="0">
                <a:solidFill>
                  <a:schemeClr val="bg1">
                    <a:alpha val="0"/>
                  </a:schemeClr>
                </a:solidFill>
              </a:rPr>
              <a:t>&lt;/btfp&gt;</a:t>
            </a:r>
            <a:endParaRPr lang="en-US" sz="100" dirty="0">
              <a:solidFill>
                <a:schemeClr val="bg1">
                  <a:alpha val="0"/>
                </a:schemeClr>
              </a:solidFill>
            </a:endParaRPr>
          </a:p>
        </p:txBody>
      </p:sp>
      <p:sp>
        <p:nvSpPr>
          <p:cNvPr id="19" name="SlideNumber"/>
          <p:cNvSpPr/>
          <p:nvPr userDrawn="1"/>
        </p:nvSpPr>
        <p:spPr bwMode="gray">
          <a:xfrm>
            <a:off x="11715975" y="6649694"/>
            <a:ext cx="141064" cy="138499"/>
          </a:xfrm>
          <a:prstGeom prst="roundRect">
            <a:avLst>
              <a:gd name="adj" fmla="val 0"/>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spAutoFit/>
          </a:bodyPr>
          <a:lstStyle/>
          <a:p>
            <a:pPr marL="0" indent="0" algn="r" defTabSz="711200" rtl="0" eaLnBrk="1" latinLnBrk="0" hangingPunct="1">
              <a:spcBef>
                <a:spcPts val="1200"/>
              </a:spcBef>
              <a:buNone/>
            </a:pPr>
            <a:fld id="{BB69BBE8-4DB2-4642-B003-B220ACD5A2FD}" type="slidenum">
              <a:rPr lang="en-US" sz="900" b="0" baseline="0" smtClean="0">
                <a:solidFill>
                  <a:schemeClr val="bg2"/>
                </a:solidFill>
                <a:latin typeface="+mn-lt"/>
              </a:rPr>
              <a:pPr marL="0" indent="0" algn="r" defTabSz="711200" rtl="0" eaLnBrk="1" latinLnBrk="0" hangingPunct="1">
                <a:spcBef>
                  <a:spcPts val="1200"/>
                </a:spcBef>
                <a:buNone/>
              </a:pPr>
              <a:t>‹#›</a:t>
            </a:fld>
            <a:endParaRPr lang="en-US" sz="900" b="0" dirty="0">
              <a:solidFill>
                <a:schemeClr val="bg2"/>
              </a:solidFill>
              <a:latin typeface="+mn-lt"/>
            </a:endParaRPr>
          </a:p>
        </p:txBody>
      </p:sp>
      <p:sp>
        <p:nvSpPr>
          <p:cNvPr id="8" name="CreatedFooter"/>
          <p:cNvSpPr/>
          <p:nvPr userDrawn="1"/>
        </p:nvSpPr>
        <p:spPr>
          <a:xfrm>
            <a:off x="8263033" y="6642830"/>
            <a:ext cx="1368171" cy="165036"/>
          </a:xfrm>
          <a:prstGeom prst="rect">
            <a:avLst/>
          </a:prstGeom>
        </p:spPr>
        <p:txBody>
          <a:bodyPr wrap="square" lIns="36000" tIns="36000" rIns="36000" bIns="36000">
            <a:spAutoFit/>
          </a:bodyPr>
          <a:lstStyle/>
          <a:p>
            <a:pPr marL="0" indent="0" algn="ctr" defTabSz="711200" rtl="0" eaLnBrk="1" latinLnBrk="0" hangingPunct="1">
              <a:spcBef>
                <a:spcPts val="1200"/>
              </a:spcBef>
              <a:buNone/>
            </a:pPr>
            <a:r>
              <a:rPr lang="en-US" sz="600" smtClean="0">
                <a:solidFill>
                  <a:srgbClr val="FFFFFF"/>
                </a:solidFill>
              </a:rPr>
              <a:t>200515 - CUNY Recovery-Related ...</a:t>
            </a:r>
            <a:endParaRPr lang="en-US" sz="600" dirty="0">
              <a:solidFill>
                <a:srgbClr val="FFFFFF"/>
              </a:solidFill>
            </a:endParaRPr>
          </a:p>
        </p:txBody>
      </p:sp>
      <p:sp>
        <p:nvSpPr>
          <p:cNvPr id="7" name="OfficeCode"/>
          <p:cNvSpPr/>
          <p:nvPr userDrawn="1"/>
        </p:nvSpPr>
        <p:spPr>
          <a:xfrm>
            <a:off x="7348519" y="6642830"/>
            <a:ext cx="288036" cy="165036"/>
          </a:xfrm>
          <a:prstGeom prst="rect">
            <a:avLst/>
          </a:prstGeom>
        </p:spPr>
        <p:txBody>
          <a:bodyPr wrap="square" lIns="36000" tIns="36000" rIns="36000" bIns="36000">
            <a:spAutoFit/>
          </a:bodyPr>
          <a:lstStyle/>
          <a:p>
            <a:pPr marL="0" indent="0" algn="ctr" defTabSz="711200" rtl="0" eaLnBrk="1" latinLnBrk="0" hangingPunct="1">
              <a:spcBef>
                <a:spcPts val="1200"/>
              </a:spcBef>
              <a:buNone/>
            </a:pPr>
            <a:r>
              <a:rPr lang="en-US" sz="600" smtClean="0">
                <a:solidFill>
                  <a:srgbClr val="FFFFFF"/>
                </a:solidFill>
              </a:rPr>
              <a:t>NYC</a:t>
            </a:r>
            <a:endParaRPr lang="en-US" sz="600" dirty="0">
              <a:solidFill>
                <a:srgbClr val="FFFFFF"/>
              </a:solidFill>
            </a:endParaRPr>
          </a:p>
        </p:txBody>
      </p:sp>
      <p:sp>
        <p:nvSpPr>
          <p:cNvPr id="3" name="Text Placeholder"/>
          <p:cNvSpPr>
            <a:spLocks noGrp="1"/>
          </p:cNvSpPr>
          <p:nvPr>
            <p:ph type="body" idx="1"/>
          </p:nvPr>
        </p:nvSpPr>
        <p:spPr>
          <a:xfrm>
            <a:off x="334435" y="1268413"/>
            <a:ext cx="11522603" cy="5292725"/>
          </a:xfrm>
          <a:prstGeom prst="rect">
            <a:avLst/>
          </a:prstGeom>
        </p:spPr>
        <p:txBody>
          <a:bodyPr vert="horz" lIns="36000" tIns="36000" rIns="36000" bIns="36000" rtlCol="0">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23" name="TitleSeparatorLine"/>
          <p:cNvCxnSpPr/>
          <p:nvPr userDrawn="1"/>
        </p:nvCxnSpPr>
        <p:spPr>
          <a:xfrm>
            <a:off x="0" y="873125"/>
            <a:ext cx="11857037" cy="0"/>
          </a:xfrm>
          <a:prstGeom prst="line">
            <a:avLst/>
          </a:prstGeom>
          <a:ln w="19050" cap="flat">
            <a:solidFill>
              <a:srgbClr val="1D3983"/>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2" name="Slide Title"/>
          <p:cNvSpPr>
            <a:spLocks noGrp="1"/>
          </p:cNvSpPr>
          <p:nvPr>
            <p:ph type="title"/>
          </p:nvPr>
        </p:nvSpPr>
        <p:spPr>
          <a:xfrm>
            <a:off x="334963" y="1"/>
            <a:ext cx="11522075" cy="876687"/>
          </a:xfrm>
          <a:prstGeom prst="rect">
            <a:avLst/>
          </a:prstGeom>
        </p:spPr>
        <p:txBody>
          <a:bodyPr vert="horz" lIns="36000" tIns="36000" rIns="36000" bIns="72000" rtlCol="0" anchor="b">
            <a:noAutofit/>
          </a:bodyPr>
          <a:lstStyle/>
          <a:p>
            <a:r>
              <a:rPr lang="en-US" smtClean="0"/>
              <a:t>Click to edit Master title style</a:t>
            </a:r>
            <a:endParaRPr lang="en-US" dirty="0"/>
          </a:p>
        </p:txBody>
      </p:sp>
    </p:spTree>
    <p:extLst>
      <p:ext uri="{BB962C8B-B14F-4D97-AF65-F5344CB8AC3E}">
        <p14:creationId xmlns:p14="http://schemas.microsoft.com/office/powerpoint/2010/main" val="32622670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timing>
    <p:tnLst>
      <p:par>
        <p:cTn id="1" dur="indefinite" restart="never" nodeType="tmRoot"/>
      </p:par>
    </p:tnLst>
  </p:timing>
  <p:txStyles>
    <p:titleStyle>
      <a:lvl1pPr algn="l" defTabSz="711200" rtl="0" eaLnBrk="1" latinLnBrk="0" hangingPunct="1">
        <a:lnSpc>
          <a:spcPct val="100000"/>
        </a:lnSpc>
        <a:spcBef>
          <a:spcPct val="0"/>
        </a:spcBef>
        <a:buNone/>
        <a:defRPr sz="2400" kern="1200">
          <a:solidFill>
            <a:schemeClr val="tx1"/>
          </a:solidFill>
          <a:latin typeface="+mj-lt"/>
          <a:ea typeface="+mj-ea"/>
          <a:cs typeface="+mj-cs"/>
        </a:defRPr>
      </a:lvl1pPr>
    </p:titleStyle>
    <p:bodyStyle>
      <a:lvl1pPr marL="180975" indent="-180975" algn="l" defTabSz="914354" rtl="0" eaLnBrk="1" latinLnBrk="0" hangingPunct="1">
        <a:lnSpc>
          <a:spcPct val="100000"/>
        </a:lnSpc>
        <a:spcBef>
          <a:spcPts val="1200"/>
        </a:spcBef>
        <a:buFont typeface="Arial" panose="020B0604020202020204" pitchFamily="34" charset="0"/>
        <a:buChar char="•"/>
        <a:defRPr sz="1600" kern="1200">
          <a:solidFill>
            <a:schemeClr val="tx1"/>
          </a:solidFill>
          <a:latin typeface="+mn-lt"/>
          <a:ea typeface="+mn-ea"/>
          <a:cs typeface="+mn-cs"/>
        </a:defRPr>
      </a:lvl1pPr>
      <a:lvl2pPr marL="361950" indent="-180975" algn="l" defTabSz="914354"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2pPr>
      <a:lvl3pPr marL="534988" indent="-173038" algn="l" defTabSz="914354"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3pPr>
      <a:lvl4pPr marL="715963" indent="-180975" algn="l" defTabSz="914354"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898525" indent="-182563" algn="l" defTabSz="914354"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177800" indent="-177800" algn="l" defTabSz="711200" rtl="0" eaLnBrk="1" latinLnBrk="0" hangingPunct="1">
        <a:spcBef>
          <a:spcPts val="1200"/>
        </a:spcBef>
        <a:buChar char="•"/>
        <a:defRPr sz="1600" kern="1200">
          <a:solidFill>
            <a:schemeClr val="tx1"/>
          </a:solidFill>
          <a:latin typeface="+mn-lt"/>
          <a:ea typeface="+mn-ea"/>
          <a:cs typeface="+mn-cs"/>
        </a:defRPr>
      </a:lvl1pPr>
      <a:lvl2pPr marL="355600" indent="-177800" algn="l" defTabSz="711200" rtl="0" eaLnBrk="1" latinLnBrk="0" hangingPunct="1">
        <a:spcBef>
          <a:spcPts val="600"/>
        </a:spcBef>
        <a:buChar char="–"/>
        <a:defRPr sz="1400" kern="1200">
          <a:solidFill>
            <a:schemeClr val="tx1"/>
          </a:solidFill>
          <a:latin typeface="+mn-lt"/>
          <a:ea typeface="+mn-ea"/>
          <a:cs typeface="+mn-cs"/>
        </a:defRPr>
      </a:lvl2pPr>
      <a:lvl3pPr marL="533400" indent="-177800" algn="l" defTabSz="711200" rtl="0" eaLnBrk="1" latinLnBrk="0" hangingPunct="1">
        <a:spcBef>
          <a:spcPts val="600"/>
        </a:spcBef>
        <a:buChar char="&gt;"/>
        <a:defRPr sz="1400" kern="1200">
          <a:solidFill>
            <a:schemeClr val="tx1"/>
          </a:solidFill>
          <a:latin typeface="+mn-lt"/>
          <a:ea typeface="+mn-ea"/>
          <a:cs typeface="+mn-cs"/>
        </a:defRPr>
      </a:lvl3pPr>
      <a:lvl4pPr marL="711200" indent="-177800" algn="l" defTabSz="711200" rtl="0" eaLnBrk="1" latinLnBrk="0" hangingPunct="1">
        <a:spcBef>
          <a:spcPts val="600"/>
        </a:spcBef>
        <a:buChar char="–"/>
        <a:defRPr sz="1400" kern="1200">
          <a:solidFill>
            <a:schemeClr val="tx1"/>
          </a:solidFill>
          <a:latin typeface="+mn-lt"/>
          <a:ea typeface="+mn-ea"/>
          <a:cs typeface="+mn-cs"/>
        </a:defRPr>
      </a:lvl4pPr>
      <a:lvl5pPr marL="889000" indent="-177800" algn="l" defTabSz="711200" rtl="0" eaLnBrk="1" latinLnBrk="0" hangingPunct="1">
        <a:spcBef>
          <a:spcPts val="600"/>
        </a:spcBef>
        <a:buChar char="&gt;"/>
        <a:defRPr sz="1400" kern="1200">
          <a:solidFill>
            <a:schemeClr val="tx1"/>
          </a:solidFill>
          <a:latin typeface="+mn-lt"/>
          <a:ea typeface="+mn-ea"/>
          <a:cs typeface="+mn-cs"/>
        </a:defRPr>
      </a:lvl5pPr>
      <a:lvl6pPr marL="1066800" algn="l" defTabSz="711200" rtl="0" eaLnBrk="1" latinLnBrk="0" hangingPunct="1">
        <a:defRPr sz="1400" kern="1200">
          <a:solidFill>
            <a:schemeClr val="tx1"/>
          </a:solidFill>
          <a:latin typeface="+mn-lt"/>
          <a:ea typeface="+mn-ea"/>
          <a:cs typeface="+mn-cs"/>
        </a:defRPr>
      </a:lvl6pPr>
      <a:lvl7pPr marL="1244600" algn="l" defTabSz="711200" rtl="0" eaLnBrk="1" latinLnBrk="0" hangingPunct="1">
        <a:defRPr sz="1400" kern="1200">
          <a:solidFill>
            <a:schemeClr val="tx1"/>
          </a:solidFill>
          <a:latin typeface="+mn-lt"/>
          <a:ea typeface="+mn-ea"/>
          <a:cs typeface="+mn-cs"/>
        </a:defRPr>
      </a:lvl7pPr>
      <a:lvl8pPr marL="1422400" algn="l" defTabSz="711200" rtl="0" eaLnBrk="1" latinLnBrk="0" hangingPunct="1">
        <a:defRPr sz="1400" kern="1200">
          <a:solidFill>
            <a:schemeClr val="tx1"/>
          </a:solidFill>
          <a:latin typeface="+mn-lt"/>
          <a:ea typeface="+mn-ea"/>
          <a:cs typeface="+mn-cs"/>
        </a:defRPr>
      </a:lvl8pPr>
      <a:lvl9pPr marL="1600200" algn="l" defTabSz="711200" rtl="0" eaLnBrk="1" latinLnBrk="0" hangingPunct="1">
        <a:defRPr sz="1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50" userDrawn="1">
          <p15:clr>
            <a:srgbClr val="D1D1D1"/>
          </p15:clr>
        </p15:guide>
        <p15:guide id="2" pos="211" userDrawn="1">
          <p15:clr>
            <a:srgbClr val="D1D1D1"/>
          </p15:clr>
        </p15:guide>
        <p15:guide id="4" orient="horz" pos="799" userDrawn="1">
          <p15:clr>
            <a:srgbClr val="D1D1D1"/>
          </p15:clr>
        </p15:guide>
        <p15:guide id="7" orient="horz" pos="4133" userDrawn="1">
          <p15:clr>
            <a:srgbClr val="D1D1D1"/>
          </p15:clr>
        </p15:guide>
        <p15:guide id="8" pos="7469" userDrawn="1">
          <p15:clr>
            <a:srgbClr val="D1D1D1"/>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8" Type="http://schemas.openxmlformats.org/officeDocument/2006/relationships/tags" Target="../tags/tag69.xml"/><Relationship Id="rId3" Type="http://schemas.openxmlformats.org/officeDocument/2006/relationships/tags" Target="../tags/tag64.xml"/><Relationship Id="rId7" Type="http://schemas.openxmlformats.org/officeDocument/2006/relationships/tags" Target="../tags/tag68.xm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tags" Target="../tags/tag67.xml"/><Relationship Id="rId5" Type="http://schemas.openxmlformats.org/officeDocument/2006/relationships/tags" Target="../tags/tag66.xml"/><Relationship Id="rId10" Type="http://schemas.openxmlformats.org/officeDocument/2006/relationships/image" Target="../media/image4.png"/><Relationship Id="rId4" Type="http://schemas.openxmlformats.org/officeDocument/2006/relationships/tags" Target="../tags/tag65.xml"/><Relationship Id="rId9"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tags" Target="../tags/tag77.xml"/><Relationship Id="rId3" Type="http://schemas.openxmlformats.org/officeDocument/2006/relationships/tags" Target="../tags/tag72.xml"/><Relationship Id="rId7" Type="http://schemas.openxmlformats.org/officeDocument/2006/relationships/tags" Target="../tags/tag76.xml"/><Relationship Id="rId2" Type="http://schemas.openxmlformats.org/officeDocument/2006/relationships/tags" Target="../tags/tag71.xml"/><Relationship Id="rId1" Type="http://schemas.openxmlformats.org/officeDocument/2006/relationships/tags" Target="../tags/tag70.xml"/><Relationship Id="rId6" Type="http://schemas.openxmlformats.org/officeDocument/2006/relationships/tags" Target="../tags/tag75.xml"/><Relationship Id="rId11" Type="http://schemas.openxmlformats.org/officeDocument/2006/relationships/image" Target="../media/image6.png"/><Relationship Id="rId5" Type="http://schemas.openxmlformats.org/officeDocument/2006/relationships/tags" Target="../tags/tag74.xml"/><Relationship Id="rId10" Type="http://schemas.openxmlformats.org/officeDocument/2006/relationships/slideLayout" Target="../slideLayouts/slideLayout5.xml"/><Relationship Id="rId4" Type="http://schemas.openxmlformats.org/officeDocument/2006/relationships/tags" Target="../tags/tag73.xml"/><Relationship Id="rId9" Type="http://schemas.openxmlformats.org/officeDocument/2006/relationships/tags" Target="../tags/tag78.xml"/></Relationships>
</file>

<file path=ppt/slides/_rels/slide12.xml.rels><?xml version="1.0" encoding="UTF-8" standalone="yes"?>
<Relationships xmlns="http://schemas.openxmlformats.org/package/2006/relationships"><Relationship Id="rId8" Type="http://schemas.openxmlformats.org/officeDocument/2006/relationships/tags" Target="../tags/tag86.xml"/><Relationship Id="rId3" Type="http://schemas.openxmlformats.org/officeDocument/2006/relationships/tags" Target="../tags/tag81.xml"/><Relationship Id="rId7" Type="http://schemas.openxmlformats.org/officeDocument/2006/relationships/tags" Target="../tags/tag85.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tags" Target="../tags/tag84.xml"/><Relationship Id="rId11" Type="http://schemas.openxmlformats.org/officeDocument/2006/relationships/image" Target="../media/image7.png"/><Relationship Id="rId5" Type="http://schemas.openxmlformats.org/officeDocument/2006/relationships/tags" Target="../tags/tag83.xml"/><Relationship Id="rId10" Type="http://schemas.openxmlformats.org/officeDocument/2006/relationships/slideLayout" Target="../slideLayouts/slideLayout5.xml"/><Relationship Id="rId4" Type="http://schemas.openxmlformats.org/officeDocument/2006/relationships/tags" Target="../tags/tag82.xml"/><Relationship Id="rId9" Type="http://schemas.openxmlformats.org/officeDocument/2006/relationships/tags" Target="../tags/tag8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tags" Target="../tags/tag95.xml"/><Relationship Id="rId13" Type="http://schemas.openxmlformats.org/officeDocument/2006/relationships/tags" Target="../tags/tag100.xml"/><Relationship Id="rId18" Type="http://schemas.openxmlformats.org/officeDocument/2006/relationships/image" Target="../media/image11.emf"/><Relationship Id="rId3" Type="http://schemas.openxmlformats.org/officeDocument/2006/relationships/tags" Target="../tags/tag90.xml"/><Relationship Id="rId21" Type="http://schemas.openxmlformats.org/officeDocument/2006/relationships/image" Target="../media/image14.emf"/><Relationship Id="rId7" Type="http://schemas.openxmlformats.org/officeDocument/2006/relationships/tags" Target="../tags/tag94.xml"/><Relationship Id="rId12" Type="http://schemas.openxmlformats.org/officeDocument/2006/relationships/tags" Target="../tags/tag99.xml"/><Relationship Id="rId17" Type="http://schemas.openxmlformats.org/officeDocument/2006/relationships/image" Target="../media/image10.emf"/><Relationship Id="rId2" Type="http://schemas.openxmlformats.org/officeDocument/2006/relationships/tags" Target="../tags/tag89.xml"/><Relationship Id="rId16" Type="http://schemas.openxmlformats.org/officeDocument/2006/relationships/image" Target="../media/image9.emf"/><Relationship Id="rId20" Type="http://schemas.openxmlformats.org/officeDocument/2006/relationships/image" Target="../media/image13.emf"/><Relationship Id="rId1" Type="http://schemas.openxmlformats.org/officeDocument/2006/relationships/tags" Target="../tags/tag88.xml"/><Relationship Id="rId6" Type="http://schemas.openxmlformats.org/officeDocument/2006/relationships/tags" Target="../tags/tag93.xml"/><Relationship Id="rId11" Type="http://schemas.openxmlformats.org/officeDocument/2006/relationships/tags" Target="../tags/tag98.xml"/><Relationship Id="rId5" Type="http://schemas.openxmlformats.org/officeDocument/2006/relationships/tags" Target="../tags/tag92.xml"/><Relationship Id="rId15" Type="http://schemas.openxmlformats.org/officeDocument/2006/relationships/notesSlide" Target="../notesSlides/notesSlide1.xml"/><Relationship Id="rId23" Type="http://schemas.openxmlformats.org/officeDocument/2006/relationships/image" Target="../media/image16.emf"/><Relationship Id="rId10" Type="http://schemas.openxmlformats.org/officeDocument/2006/relationships/tags" Target="../tags/tag97.xml"/><Relationship Id="rId19" Type="http://schemas.openxmlformats.org/officeDocument/2006/relationships/image" Target="../media/image12.emf"/><Relationship Id="rId4" Type="http://schemas.openxmlformats.org/officeDocument/2006/relationships/tags" Target="../tags/tag91.xml"/><Relationship Id="rId9" Type="http://schemas.openxmlformats.org/officeDocument/2006/relationships/tags" Target="../tags/tag96.xml"/><Relationship Id="rId14" Type="http://schemas.openxmlformats.org/officeDocument/2006/relationships/slideLayout" Target="../slideLayouts/slideLayout5.xml"/><Relationship Id="rId22" Type="http://schemas.openxmlformats.org/officeDocument/2006/relationships/image" Target="../media/image15.emf"/></Relationships>
</file>

<file path=ppt/slides/_rels/slide15.xml.rels><?xml version="1.0" encoding="UTF-8" standalone="yes"?>
<Relationships xmlns="http://schemas.openxmlformats.org/package/2006/relationships"><Relationship Id="rId3" Type="http://schemas.openxmlformats.org/officeDocument/2006/relationships/tags" Target="../tags/tag103.xml"/><Relationship Id="rId7" Type="http://schemas.openxmlformats.org/officeDocument/2006/relationships/slideLayout" Target="../slideLayouts/slideLayout5.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tags" Target="../tags/tag106.xml"/><Relationship Id="rId5" Type="http://schemas.openxmlformats.org/officeDocument/2006/relationships/tags" Target="../tags/tag105.xml"/><Relationship Id="rId4" Type="http://schemas.openxmlformats.org/officeDocument/2006/relationships/tags" Target="../tags/tag10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tags" Target="../tags/tag114.xml"/><Relationship Id="rId3" Type="http://schemas.openxmlformats.org/officeDocument/2006/relationships/tags" Target="../tags/tag109.xml"/><Relationship Id="rId7" Type="http://schemas.openxmlformats.org/officeDocument/2006/relationships/tags" Target="../tags/tag113.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hyperlink" Target="https://www.coursera.org/learn/covid-19-contact-tracing?edocomorp=covid-19-contact-tracing" TargetMode="External"/><Relationship Id="rId5" Type="http://schemas.openxmlformats.org/officeDocument/2006/relationships/tags" Target="../tags/tag111.xml"/><Relationship Id="rId10" Type="http://schemas.openxmlformats.org/officeDocument/2006/relationships/slideLayout" Target="../slideLayouts/slideLayout5.xml"/><Relationship Id="rId4" Type="http://schemas.openxmlformats.org/officeDocument/2006/relationships/tags" Target="../tags/tag110.xml"/><Relationship Id="rId9" Type="http://schemas.openxmlformats.org/officeDocument/2006/relationships/tags" Target="../tags/tag115.xml"/></Relationships>
</file>

<file path=ppt/slides/_rels/slide18.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slideLayout" Target="../slideLayouts/slideLayout5.xml"/><Relationship Id="rId5" Type="http://schemas.openxmlformats.org/officeDocument/2006/relationships/tags" Target="../tags/tag120.xml"/><Relationship Id="rId4" Type="http://schemas.openxmlformats.org/officeDocument/2006/relationships/tags" Target="../tags/tag119.xml"/></Relationships>
</file>

<file path=ppt/slides/_rels/slide19.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slideLayout" Target="../slideLayouts/slideLayout5.xml"/><Relationship Id="rId5" Type="http://schemas.openxmlformats.org/officeDocument/2006/relationships/tags" Target="../tags/tag125.xml"/><Relationship Id="rId4" Type="http://schemas.openxmlformats.org/officeDocument/2006/relationships/tags" Target="../tags/tag12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3" Type="http://schemas.openxmlformats.org/officeDocument/2006/relationships/tags" Target="../tags/tag128.xml"/><Relationship Id="rId7" Type="http://schemas.openxmlformats.org/officeDocument/2006/relationships/slideLayout" Target="../slideLayouts/slideLayout5.xml"/><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tags" Target="../tags/tag131.xml"/><Relationship Id="rId5" Type="http://schemas.openxmlformats.org/officeDocument/2006/relationships/tags" Target="../tags/tag130.xml"/><Relationship Id="rId4" Type="http://schemas.openxmlformats.org/officeDocument/2006/relationships/tags" Target="../tags/tag129.xml"/></Relationships>
</file>

<file path=ppt/slides/_rels/slide21.xml.rels><?xml version="1.0" encoding="UTF-8" standalone="yes"?>
<Relationships xmlns="http://schemas.openxmlformats.org/package/2006/relationships"><Relationship Id="rId8" Type="http://schemas.openxmlformats.org/officeDocument/2006/relationships/tags" Target="../tags/tag139.xml"/><Relationship Id="rId3" Type="http://schemas.openxmlformats.org/officeDocument/2006/relationships/tags" Target="../tags/tag134.xml"/><Relationship Id="rId7" Type="http://schemas.openxmlformats.org/officeDocument/2006/relationships/tags" Target="../tags/tag138.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5" Type="http://schemas.openxmlformats.org/officeDocument/2006/relationships/tags" Target="../tags/tag136.xml"/><Relationship Id="rId10" Type="http://schemas.openxmlformats.org/officeDocument/2006/relationships/slideLayout" Target="../slideLayouts/slideLayout5.xml"/><Relationship Id="rId4" Type="http://schemas.openxmlformats.org/officeDocument/2006/relationships/tags" Target="../tags/tag135.xml"/><Relationship Id="rId9" Type="http://schemas.openxmlformats.org/officeDocument/2006/relationships/tags" Target="../tags/tag14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hyperlink" Target="https://www.coursera.org/learn/covid-19-contact-tracing?edocomorp=covid-19-contact-tracing" TargetMode="External"/><Relationship Id="rId13" Type="http://schemas.openxmlformats.org/officeDocument/2006/relationships/hyperlink" Target="https://www.pih.org/sites/default/files/PIH_Guide_COVID_Part_I_Testing_Tracing_Community_Managment_4_21.pdf" TargetMode="External"/><Relationship Id="rId3" Type="http://schemas.openxmlformats.org/officeDocument/2006/relationships/tags" Target="../tags/tag143.xml"/><Relationship Id="rId7" Type="http://schemas.openxmlformats.org/officeDocument/2006/relationships/hyperlink" Target="https://sph.cuny.edu/covid19/covid19-updates/contact-tracing-job-opportunities/" TargetMode="External"/><Relationship Id="rId12" Type="http://schemas.openxmlformats.org/officeDocument/2006/relationships/hyperlink" Target="https://www.who.int/news-room/q-a-detail/contact-tracing" TargetMode="External"/><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slideLayout" Target="../slideLayouts/slideLayout5.xml"/><Relationship Id="rId11" Type="http://schemas.openxmlformats.org/officeDocument/2006/relationships/hyperlink" Target="https://www.cdc.gov/coronavirus/2019-ncov/php/open-america/contact-tracing.html" TargetMode="External"/><Relationship Id="rId5" Type="http://schemas.openxmlformats.org/officeDocument/2006/relationships/tags" Target="../tags/tag145.xml"/><Relationship Id="rId15" Type="http://schemas.openxmlformats.org/officeDocument/2006/relationships/hyperlink" Target="https://javawebapp.ccbcmd.edu/QuickReg/Register.jsp?frc=CEHLTHDP" TargetMode="External"/><Relationship Id="rId10" Type="http://schemas.openxmlformats.org/officeDocument/2006/relationships/hyperlink" Target="https://www1.nyc.gov/office-of-the-mayor/news/333-20/test-trace-mayor-de-blasio-new-york-city-test-trace-corps" TargetMode="External"/><Relationship Id="rId4" Type="http://schemas.openxmlformats.org/officeDocument/2006/relationships/tags" Target="../tags/tag144.xml"/><Relationship Id="rId9" Type="http://schemas.openxmlformats.org/officeDocument/2006/relationships/hyperlink" Target="https://www.governor.ny.gov/news/amid-ongoing-covid-19-pandemic-governor-cuomo-and-mayor-mike-bloomberg-launch-nation-leading" TargetMode="External"/><Relationship Id="rId14" Type="http://schemas.openxmlformats.org/officeDocument/2006/relationships/hyperlink" Target="https://learn.astho.org/p/ContactTracer#tab-product_tab_overview"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slideLayout" Target="../slideLayouts/slideLayout5.xml"/><Relationship Id="rId4" Type="http://schemas.openxmlformats.org/officeDocument/2006/relationships/tags" Target="../tags/tag6.xml"/></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9.xml"/><Relationship Id="rId7" Type="http://schemas.openxmlformats.org/officeDocument/2006/relationships/image" Target="../media/image4.png"/><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Layout" Target="../slideLayouts/slideLayout5.xml"/><Relationship Id="rId5" Type="http://schemas.openxmlformats.org/officeDocument/2006/relationships/tags" Target="../tags/tag11.xml"/><Relationship Id="rId4" Type="http://schemas.openxmlformats.org/officeDocument/2006/relationships/tags" Target="../tags/tag10.xml"/></Relationships>
</file>

<file path=ppt/slides/_rels/slide6.xml.rels><?xml version="1.0" encoding="UTF-8" standalone="yes"?>
<Relationships xmlns="http://schemas.openxmlformats.org/package/2006/relationships"><Relationship Id="rId8" Type="http://schemas.openxmlformats.org/officeDocument/2006/relationships/tags" Target="../tags/tag19.xml"/><Relationship Id="rId13" Type="http://schemas.openxmlformats.org/officeDocument/2006/relationships/tags" Target="../tags/tag24.xml"/><Relationship Id="rId3" Type="http://schemas.openxmlformats.org/officeDocument/2006/relationships/tags" Target="../tags/tag14.xml"/><Relationship Id="rId7" Type="http://schemas.openxmlformats.org/officeDocument/2006/relationships/tags" Target="../tags/tag18.xml"/><Relationship Id="rId12" Type="http://schemas.openxmlformats.org/officeDocument/2006/relationships/tags" Target="../tags/tag23.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11" Type="http://schemas.openxmlformats.org/officeDocument/2006/relationships/tags" Target="../tags/tag22.xml"/><Relationship Id="rId5" Type="http://schemas.openxmlformats.org/officeDocument/2006/relationships/tags" Target="../tags/tag16.xml"/><Relationship Id="rId10" Type="http://schemas.openxmlformats.org/officeDocument/2006/relationships/tags" Target="../tags/tag21.xml"/><Relationship Id="rId4" Type="http://schemas.openxmlformats.org/officeDocument/2006/relationships/tags" Target="../tags/tag15.xml"/><Relationship Id="rId9" Type="http://schemas.openxmlformats.org/officeDocument/2006/relationships/tags" Target="../tags/tag20.xml"/><Relationship Id="rId1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27.xml"/><Relationship Id="rId7" Type="http://schemas.openxmlformats.org/officeDocument/2006/relationships/image" Target="../media/image4.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slideLayout" Target="../slideLayouts/slideLayout5.xml"/><Relationship Id="rId5" Type="http://schemas.openxmlformats.org/officeDocument/2006/relationships/tags" Target="../tags/tag29.xml"/><Relationship Id="rId4" Type="http://schemas.openxmlformats.org/officeDocument/2006/relationships/tags" Target="../tags/tag28.xml"/><Relationship Id="rId9" Type="http://schemas.openxmlformats.org/officeDocument/2006/relationships/image" Target="../media/image7.png"/></Relationships>
</file>

<file path=ppt/slides/_rels/slide9.xml.rels><?xml version="1.0" encoding="UTF-8" standalone="yes"?>
<Relationships xmlns="http://schemas.openxmlformats.org/package/2006/relationships"><Relationship Id="rId13" Type="http://schemas.openxmlformats.org/officeDocument/2006/relationships/tags" Target="../tags/tag42.xml"/><Relationship Id="rId18" Type="http://schemas.openxmlformats.org/officeDocument/2006/relationships/tags" Target="../tags/tag47.xml"/><Relationship Id="rId26" Type="http://schemas.openxmlformats.org/officeDocument/2006/relationships/tags" Target="../tags/tag55.xml"/><Relationship Id="rId3" Type="http://schemas.openxmlformats.org/officeDocument/2006/relationships/tags" Target="../tags/tag32.xml"/><Relationship Id="rId21" Type="http://schemas.openxmlformats.org/officeDocument/2006/relationships/tags" Target="../tags/tag50.xml"/><Relationship Id="rId34" Type="http://schemas.openxmlformats.org/officeDocument/2006/relationships/image" Target="../media/image4.png"/><Relationship Id="rId7" Type="http://schemas.openxmlformats.org/officeDocument/2006/relationships/tags" Target="../tags/tag36.xml"/><Relationship Id="rId12" Type="http://schemas.openxmlformats.org/officeDocument/2006/relationships/tags" Target="../tags/tag41.xml"/><Relationship Id="rId17" Type="http://schemas.openxmlformats.org/officeDocument/2006/relationships/tags" Target="../tags/tag46.xml"/><Relationship Id="rId25" Type="http://schemas.openxmlformats.org/officeDocument/2006/relationships/tags" Target="../tags/tag54.xml"/><Relationship Id="rId33" Type="http://schemas.openxmlformats.org/officeDocument/2006/relationships/slideLayout" Target="../slideLayouts/slideLayout5.xml"/><Relationship Id="rId2" Type="http://schemas.openxmlformats.org/officeDocument/2006/relationships/tags" Target="../tags/tag31.xml"/><Relationship Id="rId16" Type="http://schemas.openxmlformats.org/officeDocument/2006/relationships/tags" Target="../tags/tag45.xml"/><Relationship Id="rId20" Type="http://schemas.openxmlformats.org/officeDocument/2006/relationships/tags" Target="../tags/tag49.xml"/><Relationship Id="rId29" Type="http://schemas.openxmlformats.org/officeDocument/2006/relationships/tags" Target="../tags/tag58.xml"/><Relationship Id="rId1" Type="http://schemas.openxmlformats.org/officeDocument/2006/relationships/tags" Target="../tags/tag30.xml"/><Relationship Id="rId6" Type="http://schemas.openxmlformats.org/officeDocument/2006/relationships/tags" Target="../tags/tag35.xml"/><Relationship Id="rId11" Type="http://schemas.openxmlformats.org/officeDocument/2006/relationships/tags" Target="../tags/tag40.xml"/><Relationship Id="rId24" Type="http://schemas.openxmlformats.org/officeDocument/2006/relationships/tags" Target="../tags/tag53.xml"/><Relationship Id="rId32" Type="http://schemas.openxmlformats.org/officeDocument/2006/relationships/tags" Target="../tags/tag61.xml"/><Relationship Id="rId5" Type="http://schemas.openxmlformats.org/officeDocument/2006/relationships/tags" Target="../tags/tag34.xml"/><Relationship Id="rId15" Type="http://schemas.openxmlformats.org/officeDocument/2006/relationships/tags" Target="../tags/tag44.xml"/><Relationship Id="rId23" Type="http://schemas.openxmlformats.org/officeDocument/2006/relationships/tags" Target="../tags/tag52.xml"/><Relationship Id="rId28" Type="http://schemas.openxmlformats.org/officeDocument/2006/relationships/tags" Target="../tags/tag57.xml"/><Relationship Id="rId36" Type="http://schemas.openxmlformats.org/officeDocument/2006/relationships/image" Target="../media/image7.png"/><Relationship Id="rId10" Type="http://schemas.openxmlformats.org/officeDocument/2006/relationships/tags" Target="../tags/tag39.xml"/><Relationship Id="rId19" Type="http://schemas.openxmlformats.org/officeDocument/2006/relationships/tags" Target="../tags/tag48.xml"/><Relationship Id="rId31" Type="http://schemas.openxmlformats.org/officeDocument/2006/relationships/tags" Target="../tags/tag60.xml"/><Relationship Id="rId4" Type="http://schemas.openxmlformats.org/officeDocument/2006/relationships/tags" Target="../tags/tag33.xml"/><Relationship Id="rId9" Type="http://schemas.openxmlformats.org/officeDocument/2006/relationships/tags" Target="../tags/tag38.xml"/><Relationship Id="rId14" Type="http://schemas.openxmlformats.org/officeDocument/2006/relationships/tags" Target="../tags/tag43.xml"/><Relationship Id="rId22" Type="http://schemas.openxmlformats.org/officeDocument/2006/relationships/tags" Target="../tags/tag51.xml"/><Relationship Id="rId27" Type="http://schemas.openxmlformats.org/officeDocument/2006/relationships/tags" Target="../tags/tag56.xml"/><Relationship Id="rId30" Type="http://schemas.openxmlformats.org/officeDocument/2006/relationships/tags" Target="../tags/tag59.xml"/><Relationship Id="rId35" Type="http://schemas.openxmlformats.org/officeDocument/2006/relationships/image" Target="../media/image8.png"/><Relationship Id="rId8" Type="http://schemas.openxmlformats.org/officeDocument/2006/relationships/tags" Target="../tags/tag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Image result for cuny logo"/>
          <p:cNvPicPr>
            <a:picLocks noGrp="1" noChangeAspect="1" noChangeArrowheads="1"/>
          </p:cNvPicPr>
          <p:nvPr>
            <p:ph type="pic" sz="quarter" idx="10"/>
          </p:nvPr>
        </p:nvPicPr>
        <p:blipFill>
          <a:blip r:embed="rId2">
            <a:extLst>
              <a:ext uri="{28A0092B-C50C-407E-A947-70E740481C1C}">
                <a14:useLocalDpi xmlns:a14="http://schemas.microsoft.com/office/drawing/2010/main" val="0"/>
              </a:ext>
            </a:extLst>
          </a:blip>
          <a:srcRect t="16013" b="16013"/>
          <a:stretch>
            <a:fillRect/>
          </a:stretch>
        </p:blipFill>
        <p:spPr bwMode="auto">
          <a:xfrm>
            <a:off x="206685" y="954995"/>
            <a:ext cx="3239999" cy="1399647"/>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334965" y="3759580"/>
            <a:ext cx="11522075" cy="900000"/>
          </a:xfrm>
        </p:spPr>
        <p:txBody>
          <a:bodyPr/>
          <a:lstStyle/>
          <a:p>
            <a:r>
              <a:rPr lang="en-US" dirty="0" smtClean="0"/>
              <a:t>May </a:t>
            </a:r>
            <a:r>
              <a:rPr lang="en-US" dirty="0"/>
              <a:t>2020</a:t>
            </a:r>
          </a:p>
        </p:txBody>
      </p:sp>
      <p:sp>
        <p:nvSpPr>
          <p:cNvPr id="4" name="Title 3"/>
          <p:cNvSpPr>
            <a:spLocks noGrp="1"/>
          </p:cNvSpPr>
          <p:nvPr>
            <p:ph type="ctrTitle"/>
          </p:nvPr>
        </p:nvSpPr>
        <p:spPr>
          <a:xfrm>
            <a:off x="334964" y="2607055"/>
            <a:ext cx="11522075" cy="900112"/>
          </a:xfrm>
        </p:spPr>
        <p:txBody>
          <a:bodyPr/>
          <a:lstStyle/>
          <a:p>
            <a:r>
              <a:rPr lang="en-US" dirty="0"/>
              <a:t>CUNY Contact </a:t>
            </a:r>
            <a:r>
              <a:rPr lang="en-US" dirty="0" smtClean="0"/>
              <a:t>Tracing</a:t>
            </a:r>
            <a:r>
              <a:rPr lang="en-US" dirty="0"/>
              <a:t> </a:t>
            </a:r>
            <a:r>
              <a:rPr lang="en-US" dirty="0" smtClean="0"/>
              <a:t>Information Session</a:t>
            </a:r>
            <a:endParaRPr lang="en-US" dirty="0"/>
          </a:p>
        </p:txBody>
      </p:sp>
      <p:sp>
        <p:nvSpPr>
          <p:cNvPr id="5" name="btfpLayoutConfig" hidden="1"/>
          <p:cNvSpPr txBox="1"/>
          <p:nvPr/>
        </p:nvSpPr>
        <p:spPr bwMode="gray">
          <a:xfrm>
            <a:off x="12700" y="12700"/>
            <a:ext cx="431776"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overall_0_131944571984482226 columns_1_131944571984482226 </a:t>
            </a:r>
          </a:p>
        </p:txBody>
      </p:sp>
      <p:sp>
        <p:nvSpPr>
          <p:cNvPr id="6" name="btfpBulletedList407356"/>
          <p:cNvSpPr/>
          <p:nvPr/>
        </p:nvSpPr>
        <p:spPr bwMode="gray">
          <a:xfrm>
            <a:off x="334963" y="5103274"/>
            <a:ext cx="11522075" cy="1457864"/>
          </a:xfrm>
          <a:prstGeom prst="rect">
            <a:avLst/>
          </a:prstGeom>
          <a:solidFill>
            <a:schemeClr val="bg1">
              <a:lumMod val="95000"/>
            </a:schemeClr>
          </a:solidFill>
          <a:ln w="9525">
            <a:solidFill>
              <a:srgbClr val="46647B"/>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b="1" u="sng" dirty="0">
                <a:solidFill>
                  <a:schemeClr val="accent4"/>
                </a:solidFill>
              </a:rPr>
              <a:t>Disclaimer</a:t>
            </a:r>
            <a:endParaRPr lang="en-US" b="1" dirty="0">
              <a:solidFill>
                <a:schemeClr val="accent4"/>
              </a:solidFill>
            </a:endParaRPr>
          </a:p>
          <a:p>
            <a:pPr marL="0" indent="0" algn="ctr">
              <a:buNone/>
            </a:pPr>
            <a:r>
              <a:rPr lang="en-US" dirty="0">
                <a:solidFill>
                  <a:schemeClr val="tx1"/>
                </a:solidFill>
              </a:rPr>
              <a:t>As this effort is evolving daily, details in this document may not reflect current status (document last </a:t>
            </a:r>
            <a:r>
              <a:rPr lang="en-US" b="1" dirty="0">
                <a:solidFill>
                  <a:schemeClr val="tx1"/>
                </a:solidFill>
              </a:rPr>
              <a:t>updated as of May 19</a:t>
            </a:r>
            <a:r>
              <a:rPr lang="en-US" b="1" baseline="30000" dirty="0">
                <a:solidFill>
                  <a:schemeClr val="tx1"/>
                </a:solidFill>
              </a:rPr>
              <a:t>th</a:t>
            </a:r>
            <a:r>
              <a:rPr lang="en-US" dirty="0">
                <a:solidFill>
                  <a:schemeClr val="tx1"/>
                </a:solidFill>
              </a:rPr>
              <a:t>)</a:t>
            </a:r>
          </a:p>
          <a:p>
            <a:pPr marL="0" indent="0" algn="ctr">
              <a:buNone/>
            </a:pPr>
            <a:r>
              <a:rPr lang="en-US" b="1" dirty="0">
                <a:solidFill>
                  <a:schemeClr val="tx1"/>
                </a:solidFill>
              </a:rPr>
              <a:t>Please visit your college’s Career Services website for the latest updates and information</a:t>
            </a:r>
          </a:p>
        </p:txBody>
      </p:sp>
    </p:spTree>
    <p:extLst>
      <p:ext uri="{BB962C8B-B14F-4D97-AF65-F5344CB8AC3E}">
        <p14:creationId xmlns:p14="http://schemas.microsoft.com/office/powerpoint/2010/main" val="19907811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New York State-led </a:t>
            </a:r>
            <a:r>
              <a:rPr lang="en-US" dirty="0"/>
              <a:t>contact tracer effort and team overview</a:t>
            </a:r>
          </a:p>
        </p:txBody>
      </p:sp>
      <p:sp>
        <p:nvSpPr>
          <p:cNvPr id="3" name="btfpLayoutConfig" hidden="1"/>
          <p:cNvSpPr txBox="1"/>
          <p:nvPr/>
        </p:nvSpPr>
        <p:spPr bwMode="gray">
          <a:xfrm>
            <a:off x="12700" y="12700"/>
            <a:ext cx="1624410"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overall_0_132337233970432791 columns_3_132331965766845838 8_1_132331936384219486 11_1_132331936384219486 15_1_132331936594253765 7_1_132331943549211163 21_1_132331946588605071 23_1_132331966264909217 26_1_132331966332409536 29_1_132337220736664399 </a:t>
            </a:r>
            <a:endParaRPr lang="en-US" sz="100" dirty="0" err="1">
              <a:solidFill>
                <a:srgbClr val="FFFFFF">
                  <a:alpha val="0"/>
                </a:srgbClr>
              </a:solidFill>
            </a:endParaRPr>
          </a:p>
        </p:txBody>
      </p:sp>
      <p:pic>
        <p:nvPicPr>
          <p:cNvPr id="6" name="Picture 5"/>
          <p:cNvPicPr>
            <a:picLocks noChangeAspect="1"/>
          </p:cNvPicPr>
          <p:nvPr/>
        </p:nvPicPr>
        <p:blipFill rotWithShape="1">
          <a:blip r:embed="rId10"/>
          <a:srcRect l="13449" t="29215" r="17858" b="30679"/>
          <a:stretch/>
        </p:blipFill>
        <p:spPr>
          <a:xfrm>
            <a:off x="10387584" y="0"/>
            <a:ext cx="1472184" cy="859536"/>
          </a:xfrm>
          <a:prstGeom prst="rect">
            <a:avLst/>
          </a:prstGeom>
        </p:spPr>
      </p:pic>
      <p:grpSp>
        <p:nvGrpSpPr>
          <p:cNvPr id="8" name="btfpColumnHeaderBox304892"/>
          <p:cNvGrpSpPr/>
          <p:nvPr>
            <p:custDataLst>
              <p:tags r:id="rId1"/>
            </p:custDataLst>
          </p:nvPr>
        </p:nvGrpSpPr>
        <p:grpSpPr>
          <a:xfrm>
            <a:off x="8377238" y="1268413"/>
            <a:ext cx="3484561" cy="315913"/>
            <a:chOff x="-5851144" y="1273084"/>
            <a:chExt cx="11531600" cy="315913"/>
          </a:xfrm>
        </p:grpSpPr>
        <p:sp>
          <p:nvSpPr>
            <p:cNvPr id="9" name="btfpColumnHeaderBoxText304892"/>
            <p:cNvSpPr txBox="1"/>
            <p:nvPr/>
          </p:nvSpPr>
          <p:spPr bwMode="gray">
            <a:xfrm>
              <a:off x="-5851144" y="1273084"/>
              <a:ext cx="11531600" cy="315913"/>
            </a:xfrm>
            <a:prstGeom prst="rect">
              <a:avLst/>
            </a:prstGeom>
            <a:noFill/>
          </p:spPr>
          <p:txBody>
            <a:bodyPr vert="horz" wrap="square" lIns="36036" tIns="36036" rIns="36036" bIns="36036" rtlCol="0" anchor="b">
              <a:spAutoFit/>
            </a:bodyPr>
            <a:lstStyle/>
            <a:p>
              <a:pPr marL="0" indent="0">
                <a:spcBef>
                  <a:spcPts val="0"/>
                </a:spcBef>
                <a:buNone/>
              </a:pPr>
              <a:r>
                <a:rPr lang="en-US" sz="1600" b="1" dirty="0" smtClean="0">
                  <a:solidFill>
                    <a:srgbClr val="000000"/>
                  </a:solidFill>
                </a:rPr>
                <a:t>Application process</a:t>
              </a:r>
            </a:p>
          </p:txBody>
        </p:sp>
        <p:cxnSp>
          <p:nvCxnSpPr>
            <p:cNvPr id="10" name="btfpColumnHeaderBoxLine304892"/>
            <p:cNvCxnSpPr/>
            <p:nvPr/>
          </p:nvCxnSpPr>
          <p:spPr bwMode="gray">
            <a:xfrm>
              <a:off x="-5851144" y="1588997"/>
              <a:ext cx="11531600"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11" name="btfpBulletedList397441"/>
          <p:cNvSpPr txBox="1"/>
          <p:nvPr>
            <p:custDataLst>
              <p:tags r:id="rId2"/>
            </p:custDataLst>
          </p:nvPr>
        </p:nvSpPr>
        <p:spPr bwMode="gray">
          <a:xfrm>
            <a:off x="8377238" y="1711326"/>
            <a:ext cx="3484561" cy="3565967"/>
          </a:xfrm>
          <a:prstGeom prst="rect">
            <a:avLst/>
          </a:prstGeom>
          <a:noFill/>
        </p:spPr>
        <p:txBody>
          <a:bodyPr vert="horz" wrap="square" lIns="36000" tIns="36000" rIns="36000" bIns="36000" rtlCol="0">
            <a:spAutoFit/>
          </a:bodyPr>
          <a:lstStyle/>
          <a:p>
            <a:r>
              <a:rPr lang="en-US" sz="1400" dirty="0"/>
              <a:t>Application process includes:</a:t>
            </a:r>
          </a:p>
          <a:p>
            <a:pPr lvl="1"/>
            <a:r>
              <a:rPr lang="en-US" sz="1200" dirty="0"/>
              <a:t>Initial round(s) of </a:t>
            </a:r>
            <a:r>
              <a:rPr lang="en-US" sz="1200" b="1" dirty="0"/>
              <a:t>screening</a:t>
            </a:r>
          </a:p>
          <a:p>
            <a:pPr lvl="1"/>
            <a:r>
              <a:rPr lang="en-US" sz="1200" b="1" dirty="0"/>
              <a:t>5-hour long training course and assessment</a:t>
            </a:r>
            <a:r>
              <a:rPr lang="en-US" sz="1200" dirty="0"/>
              <a:t> (must pass to be considered)</a:t>
            </a:r>
            <a:endParaRPr lang="en-US" sz="1200" b="1" dirty="0"/>
          </a:p>
          <a:p>
            <a:pPr lvl="1"/>
            <a:r>
              <a:rPr lang="en-US" sz="1200" b="1" dirty="0"/>
              <a:t>Second-round interviews</a:t>
            </a:r>
            <a:r>
              <a:rPr lang="en-US" sz="1200" dirty="0"/>
              <a:t> to determine qualifications and fit</a:t>
            </a:r>
          </a:p>
          <a:p>
            <a:r>
              <a:rPr lang="en-US" sz="1400" dirty="0"/>
              <a:t>Applications are </a:t>
            </a:r>
            <a:r>
              <a:rPr lang="en-US" sz="1400" b="1" dirty="0"/>
              <a:t>currently being accepted </a:t>
            </a:r>
            <a:r>
              <a:rPr lang="en-US" sz="1400" dirty="0"/>
              <a:t>on a rolling </a:t>
            </a:r>
            <a:r>
              <a:rPr lang="en-US" sz="1400" dirty="0" smtClean="0"/>
              <a:t>basis</a:t>
            </a:r>
          </a:p>
          <a:p>
            <a:r>
              <a:rPr lang="en-US" sz="1400" dirty="0"/>
              <a:t>Make sure to </a:t>
            </a:r>
            <a:r>
              <a:rPr lang="en-US" sz="1400" b="1" dirty="0"/>
              <a:t>apply through the official portal</a:t>
            </a:r>
            <a:r>
              <a:rPr lang="en-US" sz="1400" dirty="0"/>
              <a:t> </a:t>
            </a:r>
            <a:r>
              <a:rPr lang="en-US" sz="1400" dirty="0" smtClean="0"/>
              <a:t>below</a:t>
            </a:r>
            <a:endParaRPr lang="en-US" sz="1400" b="1" dirty="0"/>
          </a:p>
          <a:p>
            <a:pPr marL="0" indent="0">
              <a:buNone/>
            </a:pPr>
            <a:endParaRPr lang="en-US" sz="1400" b="1" dirty="0">
              <a:solidFill>
                <a:schemeClr val="accent4"/>
              </a:solidFill>
            </a:endParaRPr>
          </a:p>
          <a:p>
            <a:pPr marL="0" indent="0">
              <a:buNone/>
            </a:pPr>
            <a:r>
              <a:rPr lang="en-US" sz="1400" b="1" dirty="0">
                <a:solidFill>
                  <a:schemeClr val="accent4"/>
                </a:solidFill>
              </a:rPr>
              <a:t>Apply at coronavirus.health.ny.gov/get-involved-how-you-can-help  </a:t>
            </a:r>
          </a:p>
        </p:txBody>
      </p:sp>
      <p:grpSp>
        <p:nvGrpSpPr>
          <p:cNvPr id="15" name="btfpColumnHeaderBox304892"/>
          <p:cNvGrpSpPr/>
          <p:nvPr>
            <p:custDataLst>
              <p:tags r:id="rId3"/>
            </p:custDataLst>
          </p:nvPr>
        </p:nvGrpSpPr>
        <p:grpSpPr>
          <a:xfrm>
            <a:off x="4352925" y="1270000"/>
            <a:ext cx="3484826" cy="315913"/>
            <a:chOff x="-6037941" y="1248728"/>
            <a:chExt cx="15752414" cy="315913"/>
          </a:xfrm>
        </p:grpSpPr>
        <p:sp>
          <p:nvSpPr>
            <p:cNvPr id="16" name="btfpColumnHeaderBoxText304892"/>
            <p:cNvSpPr txBox="1"/>
            <p:nvPr/>
          </p:nvSpPr>
          <p:spPr bwMode="gray">
            <a:xfrm>
              <a:off x="-6037941" y="1248728"/>
              <a:ext cx="15752414" cy="315913"/>
            </a:xfrm>
            <a:prstGeom prst="rect">
              <a:avLst/>
            </a:prstGeom>
            <a:noFill/>
          </p:spPr>
          <p:txBody>
            <a:bodyPr vert="horz" wrap="square" lIns="36036" tIns="36036" rIns="36036" bIns="36036" rtlCol="0" anchor="b">
              <a:spAutoFit/>
            </a:bodyPr>
            <a:lstStyle/>
            <a:p>
              <a:pPr marL="0" indent="0">
                <a:spcBef>
                  <a:spcPts val="0"/>
                </a:spcBef>
                <a:buNone/>
              </a:pPr>
              <a:r>
                <a:rPr lang="en-US" b="1" dirty="0" smtClean="0">
                  <a:solidFill>
                    <a:srgbClr val="000000"/>
                  </a:solidFill>
                </a:rPr>
                <a:t>Key qualifications for team</a:t>
              </a:r>
              <a:endParaRPr lang="en-US" sz="1600" b="1" dirty="0" smtClean="0">
                <a:solidFill>
                  <a:srgbClr val="000000"/>
                </a:solidFill>
              </a:endParaRPr>
            </a:p>
          </p:txBody>
        </p:sp>
        <p:cxnSp>
          <p:nvCxnSpPr>
            <p:cNvPr id="17" name="btfpColumnHeaderBoxLine304892"/>
            <p:cNvCxnSpPr/>
            <p:nvPr/>
          </p:nvCxnSpPr>
          <p:spPr bwMode="gray">
            <a:xfrm>
              <a:off x="-6037941" y="1564641"/>
              <a:ext cx="15752414"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7" name="btfpBulletedList397036"/>
          <p:cNvSpPr txBox="1"/>
          <p:nvPr>
            <p:custDataLst>
              <p:tags r:id="rId4"/>
            </p:custDataLst>
          </p:nvPr>
        </p:nvSpPr>
        <p:spPr bwMode="gray">
          <a:xfrm>
            <a:off x="4352925" y="1711325"/>
            <a:ext cx="3483504" cy="4335409"/>
          </a:xfrm>
          <a:prstGeom prst="rect">
            <a:avLst/>
          </a:prstGeom>
          <a:noFill/>
        </p:spPr>
        <p:txBody>
          <a:bodyPr vert="horz" wrap="square" lIns="36000" tIns="36000" rIns="36000" bIns="36000" rtlCol="0">
            <a:spAutoFit/>
          </a:bodyPr>
          <a:lstStyle/>
          <a:p>
            <a:r>
              <a:rPr lang="en-US" sz="1400" dirty="0"/>
              <a:t>New York State </a:t>
            </a:r>
            <a:r>
              <a:rPr lang="en-US" sz="1400" b="1" dirty="0"/>
              <a:t>resident</a:t>
            </a:r>
          </a:p>
          <a:p>
            <a:pPr lvl="1"/>
            <a:r>
              <a:rPr lang="en-US" sz="1200" b="1" dirty="0"/>
              <a:t>Strong</a:t>
            </a:r>
            <a:r>
              <a:rPr lang="en-US" sz="1200" b="1"/>
              <a:t> </a:t>
            </a:r>
            <a:r>
              <a:rPr lang="en-US" sz="1200" b="1" dirty="0"/>
              <a:t>ties to a particular region</a:t>
            </a:r>
            <a:r>
              <a:rPr lang="en-US" sz="1200" dirty="0"/>
              <a:t> of NYS</a:t>
            </a:r>
            <a:endParaRPr lang="en-US" sz="1200" b="1" dirty="0"/>
          </a:p>
          <a:p>
            <a:r>
              <a:rPr lang="en-US" sz="1400"/>
              <a:t>Access </a:t>
            </a:r>
            <a:r>
              <a:rPr lang="en-US" sz="1400" dirty="0"/>
              <a:t>to </a:t>
            </a:r>
            <a:r>
              <a:rPr lang="en-US" sz="1400" b="1" dirty="0"/>
              <a:t>phone, computer, and </a:t>
            </a:r>
            <a:r>
              <a:rPr lang="en-US" sz="1400" b="1" dirty="0" err="1"/>
              <a:t>wifi</a:t>
            </a:r>
            <a:endParaRPr lang="en-US" sz="1400" b="1" dirty="0"/>
          </a:p>
          <a:p>
            <a:r>
              <a:rPr lang="en-US" sz="1400" dirty="0"/>
              <a:t>Fluency in </a:t>
            </a:r>
            <a:r>
              <a:rPr lang="en-US" sz="1400" b="1" dirty="0"/>
              <a:t>multiple languages </a:t>
            </a:r>
            <a:r>
              <a:rPr lang="en-US" sz="1400" dirty="0"/>
              <a:t>preferred</a:t>
            </a:r>
          </a:p>
          <a:p>
            <a:r>
              <a:rPr lang="en-US" sz="1400" dirty="0"/>
              <a:t>CUNY undergraduate students </a:t>
            </a:r>
            <a:r>
              <a:rPr lang="en-US" sz="1400" b="1" dirty="0"/>
              <a:t>eligible </a:t>
            </a:r>
            <a:r>
              <a:rPr lang="en-US" sz="1400" b="1" u="sng" dirty="0"/>
              <a:t>for Contact Tracer</a:t>
            </a:r>
          </a:p>
          <a:p>
            <a:r>
              <a:rPr lang="en-US" sz="1400" dirty="0"/>
              <a:t>CUNY social science undergraduate students </a:t>
            </a:r>
            <a:r>
              <a:rPr lang="en-US" sz="1400" b="1" dirty="0"/>
              <a:t>eligible </a:t>
            </a:r>
            <a:r>
              <a:rPr lang="en-US" sz="1400" b="1" u="sng" dirty="0"/>
              <a:t>for Community Support Specialist</a:t>
            </a:r>
            <a:endParaRPr lang="en-US" sz="1400" u="sng" dirty="0"/>
          </a:p>
          <a:p>
            <a:r>
              <a:rPr lang="en-US" sz="1400" dirty="0"/>
              <a:t>CUNY graduate students </a:t>
            </a:r>
            <a:r>
              <a:rPr lang="en-US" sz="1400" b="1" dirty="0"/>
              <a:t>eligible </a:t>
            </a:r>
            <a:r>
              <a:rPr lang="en-US" sz="1400" b="1" u="sng" dirty="0"/>
              <a:t>for all positions</a:t>
            </a:r>
          </a:p>
          <a:p>
            <a:pPr lvl="1"/>
            <a:r>
              <a:rPr lang="en-US" sz="1200" b="1" dirty="0"/>
              <a:t>Team Supervisor: </a:t>
            </a:r>
            <a:r>
              <a:rPr lang="en-US" sz="1200" dirty="0"/>
              <a:t>Public health experience required, LPN/RN licensure preferred </a:t>
            </a:r>
          </a:p>
          <a:p>
            <a:pPr lvl="1"/>
            <a:r>
              <a:rPr lang="en-US" sz="1200" b="1" dirty="0"/>
              <a:t>Community Support Specialist: </a:t>
            </a:r>
            <a:r>
              <a:rPr lang="en-US" sz="1200" dirty="0"/>
              <a:t>Social science degree required, working experience preferred </a:t>
            </a:r>
          </a:p>
        </p:txBody>
      </p:sp>
      <p:grpSp>
        <p:nvGrpSpPr>
          <p:cNvPr id="21" name="btfpStatusSticker526219"/>
          <p:cNvGrpSpPr/>
          <p:nvPr>
            <p:custDataLst>
              <p:tags r:id="rId5"/>
            </p:custDataLst>
          </p:nvPr>
        </p:nvGrpSpPr>
        <p:grpSpPr>
          <a:xfrm>
            <a:off x="10100356" y="955344"/>
            <a:ext cx="1761444" cy="235611"/>
            <a:chOff x="10100356" y="955344"/>
            <a:chExt cx="1761444" cy="235611"/>
          </a:xfrm>
        </p:grpSpPr>
        <p:sp>
          <p:nvSpPr>
            <p:cNvPr id="19" name="btfpStatusStickerText526219"/>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smtClean="0">
                  <a:solidFill>
                    <a:srgbClr val="000000"/>
                  </a:solidFill>
                </a:rPr>
                <a:t>Preliminary</a:t>
              </a:r>
              <a:endParaRPr lang="en-US" sz="1200" b="1" cap="all" spc="450" dirty="0" err="1" smtClean="0">
                <a:solidFill>
                  <a:srgbClr val="000000"/>
                </a:solidFill>
              </a:endParaRPr>
            </a:p>
          </p:txBody>
        </p:sp>
        <p:cxnSp>
          <p:nvCxnSpPr>
            <p:cNvPr id="20" name="btfpStatusStickerLine526219"/>
            <p:cNvCxnSpPr/>
            <p:nvPr/>
          </p:nvCxnSpPr>
          <p:spPr bwMode="gray">
            <a:xfrm rot="720000">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23" name="btfpColumnHeaderBox304892"/>
          <p:cNvGrpSpPr/>
          <p:nvPr>
            <p:custDataLst>
              <p:tags r:id="rId6"/>
            </p:custDataLst>
          </p:nvPr>
        </p:nvGrpSpPr>
        <p:grpSpPr>
          <a:xfrm>
            <a:off x="330200" y="1270000"/>
            <a:ext cx="3484826" cy="315913"/>
            <a:chOff x="-6765296" y="1205531"/>
            <a:chExt cx="15752414" cy="315913"/>
          </a:xfrm>
        </p:grpSpPr>
        <p:sp>
          <p:nvSpPr>
            <p:cNvPr id="24" name="btfpColumnHeaderBoxText304892"/>
            <p:cNvSpPr txBox="1"/>
            <p:nvPr/>
          </p:nvSpPr>
          <p:spPr bwMode="gray">
            <a:xfrm>
              <a:off x="-6765296" y="1205531"/>
              <a:ext cx="15752414" cy="315913"/>
            </a:xfrm>
            <a:prstGeom prst="rect">
              <a:avLst/>
            </a:prstGeom>
            <a:noFill/>
          </p:spPr>
          <p:txBody>
            <a:bodyPr vert="horz" wrap="square" lIns="36036" tIns="36036" rIns="36036" bIns="36036" rtlCol="0" anchor="b">
              <a:spAutoFit/>
            </a:bodyPr>
            <a:lstStyle/>
            <a:p>
              <a:pPr marL="0" indent="0">
                <a:spcBef>
                  <a:spcPts val="0"/>
                </a:spcBef>
                <a:buNone/>
              </a:pPr>
              <a:r>
                <a:rPr lang="en-US" b="1" dirty="0" smtClean="0">
                  <a:solidFill>
                    <a:srgbClr val="000000"/>
                  </a:solidFill>
                </a:rPr>
                <a:t>Job overview</a:t>
              </a:r>
              <a:endParaRPr lang="en-US" sz="1600" b="1" dirty="0" smtClean="0">
                <a:solidFill>
                  <a:srgbClr val="000000"/>
                </a:solidFill>
              </a:endParaRPr>
            </a:p>
          </p:txBody>
        </p:sp>
        <p:cxnSp>
          <p:nvCxnSpPr>
            <p:cNvPr id="25" name="btfpColumnHeaderBoxLine304892"/>
            <p:cNvCxnSpPr/>
            <p:nvPr/>
          </p:nvCxnSpPr>
          <p:spPr bwMode="gray">
            <a:xfrm>
              <a:off x="-6765296" y="1521444"/>
              <a:ext cx="15752414"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26" name="btfpBulletedList397036"/>
          <p:cNvSpPr txBox="1"/>
          <p:nvPr>
            <p:custDataLst>
              <p:tags r:id="rId7"/>
            </p:custDataLst>
          </p:nvPr>
        </p:nvSpPr>
        <p:spPr bwMode="gray">
          <a:xfrm>
            <a:off x="330200" y="1711325"/>
            <a:ext cx="3483504" cy="4073798"/>
          </a:xfrm>
          <a:prstGeom prst="rect">
            <a:avLst/>
          </a:prstGeom>
          <a:noFill/>
        </p:spPr>
        <p:txBody>
          <a:bodyPr vert="horz" wrap="square" lIns="36000" tIns="36000" rIns="36000" bIns="36000" rtlCol="0">
            <a:spAutoFit/>
          </a:bodyPr>
          <a:lstStyle/>
          <a:p>
            <a:r>
              <a:rPr lang="en-US" sz="1400" dirty="0"/>
              <a:t>Roles are </a:t>
            </a:r>
            <a:r>
              <a:rPr lang="en-US" sz="1400" b="1" dirty="0"/>
              <a:t>remote</a:t>
            </a:r>
            <a:r>
              <a:rPr lang="en-US" sz="1400" dirty="0"/>
              <a:t> and </a:t>
            </a:r>
            <a:r>
              <a:rPr lang="en-US" sz="1400" b="1" dirty="0"/>
              <a:t>full- or part-time for</a:t>
            </a:r>
            <a:r>
              <a:rPr lang="en-US" sz="1400" dirty="0"/>
              <a:t> </a:t>
            </a:r>
            <a:r>
              <a:rPr lang="en-US" sz="1400" b="1" dirty="0"/>
              <a:t>one </a:t>
            </a:r>
            <a:r>
              <a:rPr lang="en-US" sz="1400" b="1" dirty="0" smtClean="0"/>
              <a:t>year,</a:t>
            </a:r>
            <a:r>
              <a:rPr lang="en-US" sz="1400" dirty="0" smtClean="0"/>
              <a:t> with a minimum of 20 hours per week</a:t>
            </a:r>
            <a:endParaRPr lang="en-US" sz="1400" b="1" dirty="0"/>
          </a:p>
          <a:p>
            <a:r>
              <a:rPr lang="en-US" sz="1400" dirty="0"/>
              <a:t>Work is currently paid </a:t>
            </a:r>
            <a:r>
              <a:rPr lang="en-US" sz="1400" b="1" dirty="0" smtClean="0"/>
              <a:t>from $27 to $45 per hour</a:t>
            </a:r>
            <a:endParaRPr lang="en-US" sz="1400" b="1" dirty="0"/>
          </a:p>
          <a:p>
            <a:pPr lvl="1"/>
            <a:r>
              <a:rPr lang="en-US" sz="1200" dirty="0" smtClean="0"/>
              <a:t>Potential option for academic credit for current students (</a:t>
            </a:r>
            <a:r>
              <a:rPr lang="en-US" sz="1200" i="1" dirty="0" smtClean="0"/>
              <a:t>to be determined</a:t>
            </a:r>
            <a:r>
              <a:rPr lang="en-US" sz="1200" dirty="0" smtClean="0"/>
              <a:t>)</a:t>
            </a:r>
            <a:endParaRPr lang="en-US" sz="1200" dirty="0"/>
          </a:p>
          <a:p>
            <a:r>
              <a:rPr lang="en-US" sz="1400" dirty="0" smtClean="0"/>
              <a:t>Team </a:t>
            </a:r>
            <a:r>
              <a:rPr lang="en-US" sz="1400" dirty="0"/>
              <a:t>will be made up of </a:t>
            </a:r>
            <a:r>
              <a:rPr lang="en-US" sz="1400" b="1" dirty="0"/>
              <a:t>three roles:</a:t>
            </a:r>
          </a:p>
          <a:p>
            <a:pPr lvl="1"/>
            <a:r>
              <a:rPr lang="en-US" sz="1200" b="1" dirty="0"/>
              <a:t>Contact Tracer: </a:t>
            </a:r>
            <a:r>
              <a:rPr lang="en-US" sz="1200" dirty="0"/>
              <a:t>executes tracing protocol</a:t>
            </a:r>
          </a:p>
          <a:p>
            <a:pPr lvl="1"/>
            <a:r>
              <a:rPr lang="en-US" sz="1200" b="1" dirty="0"/>
              <a:t>Team Supervisor: </a:t>
            </a:r>
            <a:r>
              <a:rPr lang="en-US" sz="1200" dirty="0"/>
              <a:t>manages team of ~20 tracers</a:t>
            </a:r>
          </a:p>
          <a:p>
            <a:pPr lvl="1"/>
            <a:r>
              <a:rPr lang="en-US" sz="1200" b="1" dirty="0"/>
              <a:t>Community Support Specialist: </a:t>
            </a:r>
            <a:r>
              <a:rPr lang="en-US" sz="1200" dirty="0"/>
              <a:t>connects community members to relevant </a:t>
            </a:r>
            <a:r>
              <a:rPr lang="en-US" sz="1200" dirty="0" smtClean="0"/>
              <a:t>resources</a:t>
            </a:r>
          </a:p>
          <a:p>
            <a:r>
              <a:rPr lang="en-US" sz="1400" dirty="0"/>
              <a:t>New hires will receive </a:t>
            </a:r>
            <a:r>
              <a:rPr lang="en-US" sz="1400" b="1" dirty="0"/>
              <a:t>online training on epidemics, tracing procedures, and </a:t>
            </a:r>
            <a:r>
              <a:rPr lang="en-US" sz="1400" b="1" dirty="0" smtClean="0"/>
              <a:t>privacy</a:t>
            </a:r>
            <a:endParaRPr lang="en-US" sz="1400" b="1" dirty="0"/>
          </a:p>
        </p:txBody>
      </p:sp>
      <p:grpSp>
        <p:nvGrpSpPr>
          <p:cNvPr id="29" name="btfpRunningAgenda1Level604385"/>
          <p:cNvGrpSpPr/>
          <p:nvPr>
            <p:custDataLst>
              <p:tags r:id="rId8"/>
            </p:custDataLst>
          </p:nvPr>
        </p:nvGrpSpPr>
        <p:grpSpPr>
          <a:xfrm>
            <a:off x="0" y="944429"/>
            <a:ext cx="3798888" cy="257442"/>
            <a:chOff x="0" y="944429"/>
            <a:chExt cx="3798888" cy="257442"/>
          </a:xfrm>
        </p:grpSpPr>
        <p:sp>
          <p:nvSpPr>
            <p:cNvPr id="30" name="btfpRunningAgenda1LevelBarLeft604385"/>
            <p:cNvSpPr/>
            <p:nvPr/>
          </p:nvSpPr>
          <p:spPr bwMode="gray">
            <a:xfrm>
              <a:off x="0" y="944429"/>
              <a:ext cx="3798888"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3798889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3798889 w 3798889"/>
                <a:gd name="connsiteY0" fmla="*/ 0 h 257442"/>
                <a:gd name="connsiteX1" fmla="*/ 3744168 w 3798889"/>
                <a:gd name="connsiteY1" fmla="*/ 257442 h 257442"/>
                <a:gd name="connsiteX2" fmla="*/ 0 w 3798889"/>
                <a:gd name="connsiteY2" fmla="*/ 257442 h 257442"/>
                <a:gd name="connsiteX3" fmla="*/ 0 w 3798889"/>
                <a:gd name="connsiteY3" fmla="*/ 0 h 257442"/>
                <a:gd name="connsiteX0" fmla="*/ 3798889 w 3798889"/>
                <a:gd name="connsiteY0" fmla="*/ 0 h 257442"/>
                <a:gd name="connsiteX1" fmla="*/ 3744168 w 3798889"/>
                <a:gd name="connsiteY1" fmla="*/ 257442 h 257442"/>
                <a:gd name="connsiteX2" fmla="*/ 1 w 3798889"/>
                <a:gd name="connsiteY2" fmla="*/ 257442 h 257442"/>
                <a:gd name="connsiteX3" fmla="*/ 0 w 3798889"/>
                <a:gd name="connsiteY3" fmla="*/ 0 h 257442"/>
                <a:gd name="connsiteX0" fmla="*/ 3798888 w 3798888"/>
                <a:gd name="connsiteY0" fmla="*/ 0 h 257442"/>
                <a:gd name="connsiteX1" fmla="*/ 3744167 w 3798888"/>
                <a:gd name="connsiteY1" fmla="*/ 257442 h 257442"/>
                <a:gd name="connsiteX2" fmla="*/ 0 w 3798888"/>
                <a:gd name="connsiteY2" fmla="*/ 257442 h 257442"/>
                <a:gd name="connsiteX3" fmla="*/ 0 w 3798888"/>
                <a:gd name="connsiteY3" fmla="*/ 0 h 257442"/>
              </a:gdLst>
              <a:ahLst/>
              <a:cxnLst>
                <a:cxn ang="0">
                  <a:pos x="connsiteX0" y="connsiteY0"/>
                </a:cxn>
                <a:cxn ang="0">
                  <a:pos x="connsiteX1" y="connsiteY1"/>
                </a:cxn>
                <a:cxn ang="0">
                  <a:pos x="connsiteX2" y="connsiteY2"/>
                </a:cxn>
                <a:cxn ang="0">
                  <a:pos x="connsiteX3" y="connsiteY3"/>
                </a:cxn>
              </a:cxnLst>
              <a:rect l="l" t="t" r="r" b="b"/>
              <a:pathLst>
                <a:path w="3798888" h="257442">
                  <a:moveTo>
                    <a:pt x="3798888" y="0"/>
                  </a:moveTo>
                  <a:lnTo>
                    <a:pt x="3744167"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31" name="btfpRunningAgenda1LevelTextLeft604385"/>
            <p:cNvSpPr txBox="1"/>
            <p:nvPr/>
          </p:nvSpPr>
          <p:spPr bwMode="gray">
            <a:xfrm>
              <a:off x="0" y="944429"/>
              <a:ext cx="3744168"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a:solidFill>
                    <a:srgbClr val="FFFFFF"/>
                  </a:solidFill>
                </a:rPr>
                <a:t>NY COVID-19 recovery</a:t>
              </a:r>
            </a:p>
          </p:txBody>
        </p:sp>
      </p:grpSp>
      <p:sp>
        <p:nvSpPr>
          <p:cNvPr id="4" name="Rectangle 3"/>
          <p:cNvSpPr/>
          <p:nvPr/>
        </p:nvSpPr>
        <p:spPr bwMode="gray">
          <a:xfrm>
            <a:off x="8258175" y="4688434"/>
            <a:ext cx="3733800" cy="606293"/>
          </a:xfrm>
          <a:prstGeom prst="rect">
            <a:avLst/>
          </a:prstGeom>
          <a:noFill/>
          <a:ln w="9525"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27" name="Rectangle 26"/>
          <p:cNvSpPr/>
          <p:nvPr/>
        </p:nvSpPr>
        <p:spPr bwMode="gray">
          <a:xfrm>
            <a:off x="330200" y="6172144"/>
            <a:ext cx="11526838" cy="388993"/>
          </a:xfrm>
          <a:prstGeom prst="rect">
            <a:avLst/>
          </a:prstGeom>
          <a:solidFill>
            <a:srgbClr val="D6D6D6"/>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400" dirty="0">
                <a:solidFill>
                  <a:schemeClr val="tx1"/>
                </a:solidFill>
              </a:rPr>
              <a:t>Applicants will be </a:t>
            </a:r>
            <a:r>
              <a:rPr lang="en-US" sz="1400" b="1" dirty="0">
                <a:solidFill>
                  <a:schemeClr val="tx1"/>
                </a:solidFill>
              </a:rPr>
              <a:t>screened and selected based on the region </a:t>
            </a:r>
            <a:r>
              <a:rPr lang="en-US" sz="1400" dirty="0">
                <a:solidFill>
                  <a:schemeClr val="tx1"/>
                </a:solidFill>
              </a:rPr>
              <a:t>they are applying for. </a:t>
            </a:r>
            <a:r>
              <a:rPr lang="en-US" sz="1400" b="1" dirty="0">
                <a:solidFill>
                  <a:schemeClr val="tx1"/>
                </a:solidFill>
              </a:rPr>
              <a:t>Applicants should note regions they have a strong connection to in their applications </a:t>
            </a:r>
            <a:r>
              <a:rPr lang="en-US" sz="1400" dirty="0">
                <a:solidFill>
                  <a:schemeClr val="tx1"/>
                </a:solidFill>
              </a:rPr>
              <a:t>to be competitive candidates</a:t>
            </a:r>
            <a:endParaRPr lang="en-US" sz="1400" dirty="0"/>
          </a:p>
        </p:txBody>
      </p:sp>
    </p:spTree>
    <p:extLst>
      <p:ext uri="{BB962C8B-B14F-4D97-AF65-F5344CB8AC3E}">
        <p14:creationId xmlns:p14="http://schemas.microsoft.com/office/powerpoint/2010/main" val="38350415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btfpBulletedList397036"/>
          <p:cNvSpPr txBox="1"/>
          <p:nvPr>
            <p:custDataLst>
              <p:tags r:id="rId1"/>
            </p:custDataLst>
          </p:nvPr>
        </p:nvSpPr>
        <p:spPr bwMode="gray">
          <a:xfrm>
            <a:off x="4352925" y="1711325"/>
            <a:ext cx="3483504" cy="4304631"/>
          </a:xfrm>
          <a:prstGeom prst="rect">
            <a:avLst/>
          </a:prstGeom>
          <a:noFill/>
        </p:spPr>
        <p:txBody>
          <a:bodyPr vert="horz" wrap="square" lIns="36000" tIns="36000" rIns="36000" bIns="36000" rtlCol="0">
            <a:spAutoFit/>
          </a:bodyPr>
          <a:lstStyle/>
          <a:p>
            <a:r>
              <a:rPr lang="en-US" sz="1400" b="1" dirty="0"/>
              <a:t>All</a:t>
            </a:r>
            <a:r>
              <a:rPr lang="en-US" sz="1400" dirty="0"/>
              <a:t> CUNY health &amp; social or human services students are </a:t>
            </a:r>
            <a:r>
              <a:rPr lang="en-US" sz="1400" b="1" dirty="0"/>
              <a:t>eligible </a:t>
            </a:r>
            <a:r>
              <a:rPr lang="en-US" sz="1400" b="1" u="sng" dirty="0"/>
              <a:t>for all positions </a:t>
            </a:r>
          </a:p>
          <a:p>
            <a:r>
              <a:rPr lang="en-US" sz="1400" dirty="0"/>
              <a:t>Strong ties to a </a:t>
            </a:r>
            <a:r>
              <a:rPr lang="en-US" sz="1400" b="1" dirty="0"/>
              <a:t>particular borough or area</a:t>
            </a:r>
            <a:r>
              <a:rPr lang="en-US" sz="1400" dirty="0"/>
              <a:t> of New York City</a:t>
            </a:r>
          </a:p>
          <a:p>
            <a:r>
              <a:rPr lang="en-US" sz="1400" dirty="0"/>
              <a:t>Fluency in </a:t>
            </a:r>
            <a:r>
              <a:rPr lang="en-US" sz="1400" b="1" dirty="0"/>
              <a:t>multiple languages </a:t>
            </a:r>
            <a:r>
              <a:rPr lang="en-US" sz="1400" dirty="0"/>
              <a:t>preferred</a:t>
            </a:r>
            <a:endParaRPr lang="en-US" sz="1400" b="1" u="sng" dirty="0"/>
          </a:p>
          <a:p>
            <a:r>
              <a:rPr lang="en-US" sz="1400" b="1" dirty="0"/>
              <a:t>Contact Tracer I &amp; II</a:t>
            </a:r>
          </a:p>
          <a:p>
            <a:pPr lvl="1"/>
            <a:r>
              <a:rPr lang="en-US" sz="1200" dirty="0"/>
              <a:t>Minimum </a:t>
            </a:r>
            <a:r>
              <a:rPr lang="en-US" sz="1200"/>
              <a:t>of </a:t>
            </a:r>
            <a:r>
              <a:rPr lang="en-US" sz="1200" b="1" dirty="0"/>
              <a:t>12</a:t>
            </a:r>
            <a:r>
              <a:rPr lang="en-US" sz="1200" b="1"/>
              <a:t> </a:t>
            </a:r>
            <a:r>
              <a:rPr lang="en-US" sz="1200" b="1" dirty="0"/>
              <a:t>credits </a:t>
            </a:r>
            <a:r>
              <a:rPr lang="en-US" sz="1200" dirty="0"/>
              <a:t>or</a:t>
            </a:r>
            <a:r>
              <a:rPr lang="en-US" sz="1200"/>
              <a:t> </a:t>
            </a:r>
            <a:r>
              <a:rPr lang="en-US" sz="1200" b="1"/>
              <a:t>6 </a:t>
            </a:r>
            <a:r>
              <a:rPr lang="en-US" sz="1200" b="1" dirty="0"/>
              <a:t>months of experience </a:t>
            </a:r>
            <a:r>
              <a:rPr lang="en-US" sz="1200" dirty="0"/>
              <a:t>in </a:t>
            </a:r>
            <a:r>
              <a:rPr lang="en-US" sz="1200"/>
              <a:t>health promotion</a:t>
            </a:r>
            <a:r>
              <a:rPr lang="en-US" sz="1200" dirty="0"/>
              <a:t> </a:t>
            </a:r>
            <a:r>
              <a:rPr lang="en-US" sz="1200"/>
              <a:t>/ </a:t>
            </a:r>
            <a:r>
              <a:rPr lang="en-US" sz="1200" dirty="0"/>
              <a:t>disease intervention required; </a:t>
            </a:r>
            <a:r>
              <a:rPr lang="en-US" sz="1200" b="1" dirty="0"/>
              <a:t>additional year of experience </a:t>
            </a:r>
            <a:r>
              <a:rPr lang="en-US" sz="1200" dirty="0"/>
              <a:t>for Contact Tracer II</a:t>
            </a:r>
          </a:p>
          <a:p>
            <a:r>
              <a:rPr lang="en-US" sz="1400" b="1" dirty="0"/>
              <a:t>Supervising Contact Tracer</a:t>
            </a:r>
          </a:p>
          <a:p>
            <a:pPr lvl="1"/>
            <a:r>
              <a:rPr lang="en-US" sz="1200" dirty="0"/>
              <a:t>Total of </a:t>
            </a:r>
            <a:r>
              <a:rPr lang="en-US" sz="1200" b="1" dirty="0"/>
              <a:t>6 years </a:t>
            </a:r>
            <a:r>
              <a:rPr lang="en-US" sz="1200" dirty="0"/>
              <a:t>of experience or college credit (or a combination) required, with </a:t>
            </a:r>
            <a:r>
              <a:rPr lang="en-US" sz="1200" b="1" dirty="0"/>
              <a:t>1 year </a:t>
            </a:r>
            <a:r>
              <a:rPr lang="en-US" sz="1200" dirty="0"/>
              <a:t>in a supervisory capacity</a:t>
            </a:r>
            <a:endParaRPr lang="en-US" sz="1200" b="1" dirty="0"/>
          </a:p>
          <a:p>
            <a:pPr lvl="1"/>
            <a:endParaRPr lang="en-US" sz="1200" b="1" u="sng" dirty="0"/>
          </a:p>
          <a:p>
            <a:pPr lvl="1">
              <a:spcBef>
                <a:spcPts val="0"/>
              </a:spcBef>
            </a:pPr>
            <a:endParaRPr lang="en-US" sz="1200" b="1" u="sng" dirty="0"/>
          </a:p>
        </p:txBody>
      </p:sp>
      <p:sp>
        <p:nvSpPr>
          <p:cNvPr id="2" name="Title 1"/>
          <p:cNvSpPr>
            <a:spLocks noGrp="1"/>
          </p:cNvSpPr>
          <p:nvPr>
            <p:ph type="title"/>
          </p:nvPr>
        </p:nvSpPr>
        <p:spPr/>
        <p:txBody>
          <a:bodyPr/>
          <a:lstStyle/>
          <a:p>
            <a:r>
              <a:rPr lang="en-US" b="1"/>
              <a:t>New York City-led</a:t>
            </a:r>
            <a:r>
              <a:rPr lang="en-US"/>
              <a:t> </a:t>
            </a:r>
            <a:r>
              <a:rPr lang="en-US" dirty="0"/>
              <a:t>contact tracer effort and team overview</a:t>
            </a:r>
          </a:p>
        </p:txBody>
      </p:sp>
      <p:sp>
        <p:nvSpPr>
          <p:cNvPr id="3" name="btfpLayoutConfig" hidden="1"/>
          <p:cNvSpPr txBox="1"/>
          <p:nvPr/>
        </p:nvSpPr>
        <p:spPr bwMode="gray">
          <a:xfrm>
            <a:off x="12700" y="12700"/>
            <a:ext cx="1624410"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overall_0_132337242171185263 columns_3_132336921694777168 23_1_132331946776933051 6_1_132331946776963374 9_1_132331946776963374 13_1_132331946776963374 25_1_132331967245951294 36_1_132332044435698382 29_1_132337221107288165 38_1_132337223218848958 </a:t>
            </a:r>
            <a:endParaRPr lang="en-US" sz="100" dirty="0" err="1">
              <a:solidFill>
                <a:srgbClr val="FFFFFF">
                  <a:alpha val="0"/>
                </a:srgbClr>
              </a:solidFill>
            </a:endParaRPr>
          </a:p>
        </p:txBody>
      </p:sp>
      <p:grpSp>
        <p:nvGrpSpPr>
          <p:cNvPr id="6" name="btfpColumnHeaderBox304892"/>
          <p:cNvGrpSpPr/>
          <p:nvPr>
            <p:custDataLst>
              <p:tags r:id="rId2"/>
            </p:custDataLst>
          </p:nvPr>
        </p:nvGrpSpPr>
        <p:grpSpPr>
          <a:xfrm>
            <a:off x="8377238" y="1273084"/>
            <a:ext cx="3484561" cy="315913"/>
            <a:chOff x="-5851144" y="1277755"/>
            <a:chExt cx="11531600" cy="315913"/>
          </a:xfrm>
        </p:grpSpPr>
        <p:sp>
          <p:nvSpPr>
            <p:cNvPr id="7" name="btfpColumnHeaderBoxText304892"/>
            <p:cNvSpPr txBox="1"/>
            <p:nvPr/>
          </p:nvSpPr>
          <p:spPr bwMode="gray">
            <a:xfrm>
              <a:off x="-5851144" y="1277755"/>
              <a:ext cx="11531600" cy="315913"/>
            </a:xfrm>
            <a:prstGeom prst="rect">
              <a:avLst/>
            </a:prstGeom>
            <a:noFill/>
          </p:spPr>
          <p:txBody>
            <a:bodyPr vert="horz" wrap="square" lIns="36036" tIns="36036" rIns="36036" bIns="36036" rtlCol="0" anchor="b">
              <a:spAutoFit/>
            </a:bodyPr>
            <a:lstStyle/>
            <a:p>
              <a:pPr marL="0" indent="0">
                <a:spcBef>
                  <a:spcPts val="0"/>
                </a:spcBef>
                <a:buNone/>
              </a:pPr>
              <a:r>
                <a:rPr lang="en-US" sz="1600" b="1" dirty="0" smtClean="0">
                  <a:solidFill>
                    <a:srgbClr val="000000"/>
                  </a:solidFill>
                </a:rPr>
                <a:t>Application process</a:t>
              </a:r>
            </a:p>
          </p:txBody>
        </p:sp>
        <p:cxnSp>
          <p:nvCxnSpPr>
            <p:cNvPr id="8" name="btfpColumnHeaderBoxLine304892"/>
            <p:cNvCxnSpPr/>
            <p:nvPr/>
          </p:nvCxnSpPr>
          <p:spPr bwMode="gray">
            <a:xfrm>
              <a:off x="-5851144" y="1593668"/>
              <a:ext cx="11531600"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9" name="btfpBulletedList397441"/>
          <p:cNvSpPr txBox="1"/>
          <p:nvPr>
            <p:custDataLst>
              <p:tags r:id="rId3"/>
            </p:custDataLst>
          </p:nvPr>
        </p:nvSpPr>
        <p:spPr bwMode="gray">
          <a:xfrm>
            <a:off x="8378296" y="1715997"/>
            <a:ext cx="3484561" cy="3565967"/>
          </a:xfrm>
          <a:prstGeom prst="rect">
            <a:avLst/>
          </a:prstGeom>
          <a:noFill/>
        </p:spPr>
        <p:txBody>
          <a:bodyPr vert="horz" wrap="square" lIns="36000" tIns="36000" rIns="36000" bIns="36000" rtlCol="0">
            <a:spAutoFit/>
          </a:bodyPr>
          <a:lstStyle/>
          <a:p>
            <a:r>
              <a:rPr lang="en-US" sz="1400" dirty="0" smtClean="0"/>
              <a:t>Application process includes:</a:t>
            </a:r>
          </a:p>
          <a:p>
            <a:pPr lvl="1"/>
            <a:r>
              <a:rPr lang="en-US" sz="1200" dirty="0"/>
              <a:t>Initial round(s) of </a:t>
            </a:r>
            <a:r>
              <a:rPr lang="en-US" sz="1200" b="1" dirty="0"/>
              <a:t>screening</a:t>
            </a:r>
          </a:p>
          <a:p>
            <a:pPr lvl="1"/>
            <a:r>
              <a:rPr lang="en-US" sz="1200" b="1" dirty="0" smtClean="0"/>
              <a:t>Online training course </a:t>
            </a:r>
            <a:r>
              <a:rPr lang="en-US" sz="1200" dirty="0" smtClean="0"/>
              <a:t>(must successfully complete </a:t>
            </a:r>
            <a:r>
              <a:rPr lang="en-US" sz="1200" dirty="0"/>
              <a:t>to be considered)</a:t>
            </a:r>
            <a:endParaRPr lang="en-US" sz="1200" b="1" dirty="0"/>
          </a:p>
          <a:p>
            <a:pPr lvl="1"/>
            <a:r>
              <a:rPr lang="en-US" sz="1200" b="1" dirty="0"/>
              <a:t>Second-round interviews</a:t>
            </a:r>
            <a:r>
              <a:rPr lang="en-US" sz="1200" dirty="0"/>
              <a:t> to determine qualifications and fit</a:t>
            </a:r>
          </a:p>
          <a:p>
            <a:r>
              <a:rPr lang="en-US" sz="1400" dirty="0" smtClean="0"/>
              <a:t>Applications are </a:t>
            </a:r>
            <a:r>
              <a:rPr lang="en-US" sz="1400" b="1" dirty="0" smtClean="0"/>
              <a:t>currently being accepted </a:t>
            </a:r>
            <a:r>
              <a:rPr lang="en-US" sz="1400" dirty="0" smtClean="0"/>
              <a:t>on a rolling basis</a:t>
            </a:r>
          </a:p>
          <a:p>
            <a:r>
              <a:rPr lang="en-US" sz="1400" dirty="0" smtClean="0"/>
              <a:t>Make sure to </a:t>
            </a:r>
            <a:r>
              <a:rPr lang="en-US" sz="1400" b="1" dirty="0" smtClean="0"/>
              <a:t>apply through the official portal</a:t>
            </a:r>
            <a:r>
              <a:rPr lang="en-US" sz="1400" dirty="0" smtClean="0"/>
              <a:t> below</a:t>
            </a:r>
          </a:p>
          <a:p>
            <a:pPr marL="0" indent="0">
              <a:buNone/>
            </a:pPr>
            <a:endParaRPr lang="en-US" sz="1400" b="1" dirty="0">
              <a:solidFill>
                <a:schemeClr val="accent4"/>
              </a:solidFill>
            </a:endParaRPr>
          </a:p>
          <a:p>
            <a:pPr marL="0" indent="0">
              <a:buNone/>
            </a:pPr>
            <a:r>
              <a:rPr lang="en-US" sz="1400" b="1" dirty="0" smtClean="0">
                <a:solidFill>
                  <a:schemeClr val="accent4"/>
                </a:solidFill>
              </a:rPr>
              <a:t>Apply at bachrachgroup.com/         covid-19-jobs</a:t>
            </a:r>
            <a:endParaRPr lang="en-US" sz="1400" b="1" dirty="0">
              <a:solidFill>
                <a:schemeClr val="accent4"/>
              </a:solidFill>
            </a:endParaRPr>
          </a:p>
        </p:txBody>
      </p:sp>
      <p:grpSp>
        <p:nvGrpSpPr>
          <p:cNvPr id="13" name="btfpColumnHeaderBox304892"/>
          <p:cNvGrpSpPr/>
          <p:nvPr>
            <p:custDataLst>
              <p:tags r:id="rId4"/>
            </p:custDataLst>
          </p:nvPr>
        </p:nvGrpSpPr>
        <p:grpSpPr>
          <a:xfrm>
            <a:off x="4352923" y="1270000"/>
            <a:ext cx="3484827" cy="315913"/>
            <a:chOff x="-6037941" y="663512"/>
            <a:chExt cx="15752414" cy="315913"/>
          </a:xfrm>
        </p:grpSpPr>
        <p:sp>
          <p:nvSpPr>
            <p:cNvPr id="14" name="btfpColumnHeaderBoxText304892"/>
            <p:cNvSpPr txBox="1"/>
            <p:nvPr/>
          </p:nvSpPr>
          <p:spPr bwMode="gray">
            <a:xfrm>
              <a:off x="-6037941" y="663512"/>
              <a:ext cx="15752414" cy="315913"/>
            </a:xfrm>
            <a:prstGeom prst="rect">
              <a:avLst/>
            </a:prstGeom>
            <a:noFill/>
          </p:spPr>
          <p:txBody>
            <a:bodyPr vert="horz" wrap="square" lIns="36036" tIns="36036" rIns="36036" bIns="36036" rtlCol="0" anchor="b">
              <a:spAutoFit/>
            </a:bodyPr>
            <a:lstStyle/>
            <a:p>
              <a:pPr marL="0" indent="0">
                <a:spcBef>
                  <a:spcPts val="0"/>
                </a:spcBef>
                <a:buNone/>
              </a:pPr>
              <a:r>
                <a:rPr lang="en-US" b="1" dirty="0" smtClean="0">
                  <a:solidFill>
                    <a:srgbClr val="000000"/>
                  </a:solidFill>
                </a:rPr>
                <a:t>Key qualifications for team</a:t>
              </a:r>
              <a:endParaRPr lang="en-US" sz="1600" b="1" dirty="0" smtClean="0">
                <a:solidFill>
                  <a:srgbClr val="000000"/>
                </a:solidFill>
              </a:endParaRPr>
            </a:p>
          </p:txBody>
        </p:sp>
        <p:cxnSp>
          <p:nvCxnSpPr>
            <p:cNvPr id="15" name="btfpColumnHeaderBoxLine304892"/>
            <p:cNvCxnSpPr/>
            <p:nvPr/>
          </p:nvCxnSpPr>
          <p:spPr bwMode="gray">
            <a:xfrm>
              <a:off x="-6037941" y="979425"/>
              <a:ext cx="15752414"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23" name="btfpStatusSticker291749"/>
          <p:cNvGrpSpPr/>
          <p:nvPr>
            <p:custDataLst>
              <p:tags r:id="rId5"/>
            </p:custDataLst>
          </p:nvPr>
        </p:nvGrpSpPr>
        <p:grpSpPr>
          <a:xfrm>
            <a:off x="10100356" y="955344"/>
            <a:ext cx="1761444" cy="235611"/>
            <a:chOff x="10100356" y="955344"/>
            <a:chExt cx="1761444" cy="235611"/>
          </a:xfrm>
        </p:grpSpPr>
        <p:sp>
          <p:nvSpPr>
            <p:cNvPr id="21" name="btfpStatusStickerText291749"/>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Preliminary</a:t>
              </a:r>
            </a:p>
          </p:txBody>
        </p:sp>
        <p:cxnSp>
          <p:nvCxnSpPr>
            <p:cNvPr id="22" name="btfpStatusStickerLine291749"/>
            <p:cNvCxnSpPr/>
            <p:nvPr/>
          </p:nvCxnSpPr>
          <p:spPr bwMode="gray">
            <a:xfrm rot="720000">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25" name="btfpColumnHeaderBox304892"/>
          <p:cNvGrpSpPr/>
          <p:nvPr>
            <p:custDataLst>
              <p:tags r:id="rId6"/>
            </p:custDataLst>
          </p:nvPr>
        </p:nvGrpSpPr>
        <p:grpSpPr>
          <a:xfrm>
            <a:off x="330200" y="1273084"/>
            <a:ext cx="3484826" cy="315913"/>
            <a:chOff x="-6765296" y="1208615"/>
            <a:chExt cx="15752414" cy="315913"/>
          </a:xfrm>
        </p:grpSpPr>
        <p:sp>
          <p:nvSpPr>
            <p:cNvPr id="26" name="btfpColumnHeaderBoxText304892"/>
            <p:cNvSpPr txBox="1"/>
            <p:nvPr/>
          </p:nvSpPr>
          <p:spPr bwMode="gray">
            <a:xfrm>
              <a:off x="-6765296" y="1208615"/>
              <a:ext cx="15752414" cy="315913"/>
            </a:xfrm>
            <a:prstGeom prst="rect">
              <a:avLst/>
            </a:prstGeom>
            <a:noFill/>
          </p:spPr>
          <p:txBody>
            <a:bodyPr vert="horz" wrap="square" lIns="36036" tIns="36036" rIns="36036" bIns="36036" rtlCol="0" anchor="b">
              <a:spAutoFit/>
            </a:bodyPr>
            <a:lstStyle/>
            <a:p>
              <a:pPr marL="0" indent="0">
                <a:spcBef>
                  <a:spcPts val="0"/>
                </a:spcBef>
                <a:buNone/>
              </a:pPr>
              <a:r>
                <a:rPr lang="en-US" b="1" dirty="0" smtClean="0">
                  <a:solidFill>
                    <a:srgbClr val="000000"/>
                  </a:solidFill>
                </a:rPr>
                <a:t>Job overview</a:t>
              </a:r>
              <a:endParaRPr lang="en-US" b="1" dirty="0">
                <a:solidFill>
                  <a:srgbClr val="000000"/>
                </a:solidFill>
              </a:endParaRPr>
            </a:p>
          </p:txBody>
        </p:sp>
        <p:cxnSp>
          <p:nvCxnSpPr>
            <p:cNvPr id="27" name="btfpColumnHeaderBoxLine304892"/>
            <p:cNvCxnSpPr/>
            <p:nvPr/>
          </p:nvCxnSpPr>
          <p:spPr bwMode="gray">
            <a:xfrm>
              <a:off x="-6765296" y="1524528"/>
              <a:ext cx="15752414"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29" name="btfpRunningAgenda1Level604385"/>
          <p:cNvGrpSpPr/>
          <p:nvPr>
            <p:custDataLst>
              <p:tags r:id="rId7"/>
            </p:custDataLst>
          </p:nvPr>
        </p:nvGrpSpPr>
        <p:grpSpPr>
          <a:xfrm>
            <a:off x="0" y="944429"/>
            <a:ext cx="3798888" cy="257442"/>
            <a:chOff x="0" y="944429"/>
            <a:chExt cx="3798888" cy="257442"/>
          </a:xfrm>
        </p:grpSpPr>
        <p:sp>
          <p:nvSpPr>
            <p:cNvPr id="30" name="btfpRunningAgenda1LevelBarLeft604385"/>
            <p:cNvSpPr/>
            <p:nvPr/>
          </p:nvSpPr>
          <p:spPr bwMode="gray">
            <a:xfrm>
              <a:off x="0" y="944429"/>
              <a:ext cx="3798888"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3798889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3798889 w 3798889"/>
                <a:gd name="connsiteY0" fmla="*/ 0 h 257442"/>
                <a:gd name="connsiteX1" fmla="*/ 3744168 w 3798889"/>
                <a:gd name="connsiteY1" fmla="*/ 257442 h 257442"/>
                <a:gd name="connsiteX2" fmla="*/ 0 w 3798889"/>
                <a:gd name="connsiteY2" fmla="*/ 257442 h 257442"/>
                <a:gd name="connsiteX3" fmla="*/ 0 w 3798889"/>
                <a:gd name="connsiteY3" fmla="*/ 0 h 257442"/>
                <a:gd name="connsiteX0" fmla="*/ 3798889 w 3798889"/>
                <a:gd name="connsiteY0" fmla="*/ 0 h 257442"/>
                <a:gd name="connsiteX1" fmla="*/ 3744168 w 3798889"/>
                <a:gd name="connsiteY1" fmla="*/ 257442 h 257442"/>
                <a:gd name="connsiteX2" fmla="*/ 1 w 3798889"/>
                <a:gd name="connsiteY2" fmla="*/ 257442 h 257442"/>
                <a:gd name="connsiteX3" fmla="*/ 0 w 3798889"/>
                <a:gd name="connsiteY3" fmla="*/ 0 h 257442"/>
                <a:gd name="connsiteX0" fmla="*/ 3798888 w 3798888"/>
                <a:gd name="connsiteY0" fmla="*/ 0 h 257442"/>
                <a:gd name="connsiteX1" fmla="*/ 3744167 w 3798888"/>
                <a:gd name="connsiteY1" fmla="*/ 257442 h 257442"/>
                <a:gd name="connsiteX2" fmla="*/ 0 w 3798888"/>
                <a:gd name="connsiteY2" fmla="*/ 257442 h 257442"/>
                <a:gd name="connsiteX3" fmla="*/ 0 w 3798888"/>
                <a:gd name="connsiteY3" fmla="*/ 0 h 257442"/>
              </a:gdLst>
              <a:ahLst/>
              <a:cxnLst>
                <a:cxn ang="0">
                  <a:pos x="connsiteX0" y="connsiteY0"/>
                </a:cxn>
                <a:cxn ang="0">
                  <a:pos x="connsiteX1" y="connsiteY1"/>
                </a:cxn>
                <a:cxn ang="0">
                  <a:pos x="connsiteX2" y="connsiteY2"/>
                </a:cxn>
                <a:cxn ang="0">
                  <a:pos x="connsiteX3" y="connsiteY3"/>
                </a:cxn>
              </a:cxnLst>
              <a:rect l="l" t="t" r="r" b="b"/>
              <a:pathLst>
                <a:path w="3798888" h="257442">
                  <a:moveTo>
                    <a:pt x="3798888" y="0"/>
                  </a:moveTo>
                  <a:lnTo>
                    <a:pt x="3744167"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31" name="btfpRunningAgenda1LevelTextLeft604385"/>
            <p:cNvSpPr txBox="1"/>
            <p:nvPr/>
          </p:nvSpPr>
          <p:spPr bwMode="gray">
            <a:xfrm>
              <a:off x="0" y="944429"/>
              <a:ext cx="3744168"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a:solidFill>
                    <a:srgbClr val="FFFFFF"/>
                  </a:solidFill>
                </a:rPr>
                <a:t>NY COVID-19 recovery</a:t>
              </a:r>
            </a:p>
          </p:txBody>
        </p:sp>
      </p:grpSp>
      <p:pic>
        <p:nvPicPr>
          <p:cNvPr id="34" name="Picture 2" descr="NYC Health + Hospitals - Wikipedia"/>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721594" y="171856"/>
            <a:ext cx="1051306" cy="516891"/>
          </a:xfrm>
          <a:prstGeom prst="rect">
            <a:avLst/>
          </a:prstGeom>
          <a:noFill/>
          <a:extLst>
            <a:ext uri="{909E8E84-426E-40DD-AFC4-6F175D3DCCD1}">
              <a14:hiddenFill xmlns:a14="http://schemas.microsoft.com/office/drawing/2010/main">
                <a:solidFill>
                  <a:srgbClr val="FFFFFF"/>
                </a:solidFill>
              </a14:hiddenFill>
            </a:ext>
          </a:extLst>
        </p:spPr>
      </p:pic>
      <p:sp>
        <p:nvSpPr>
          <p:cNvPr id="38" name="btfpBulletedList397036"/>
          <p:cNvSpPr txBox="1"/>
          <p:nvPr>
            <p:custDataLst>
              <p:tags r:id="rId8"/>
            </p:custDataLst>
          </p:nvPr>
        </p:nvSpPr>
        <p:spPr bwMode="gray">
          <a:xfrm>
            <a:off x="330200" y="1711325"/>
            <a:ext cx="3483504" cy="3427468"/>
          </a:xfrm>
          <a:prstGeom prst="rect">
            <a:avLst/>
          </a:prstGeom>
          <a:noFill/>
        </p:spPr>
        <p:txBody>
          <a:bodyPr vert="horz" wrap="square" lIns="36000" tIns="36000" rIns="36000" bIns="36000" rtlCol="0">
            <a:spAutoFit/>
          </a:bodyPr>
          <a:lstStyle/>
          <a:p>
            <a:r>
              <a:rPr lang="en-US" sz="1400" dirty="0"/>
              <a:t>Roles are </a:t>
            </a:r>
            <a:r>
              <a:rPr lang="en-US" sz="1400" b="1" dirty="0"/>
              <a:t>full-time </a:t>
            </a:r>
            <a:r>
              <a:rPr lang="en-US" sz="1400" dirty="0"/>
              <a:t>and</a:t>
            </a:r>
            <a:r>
              <a:rPr lang="en-US" sz="1400" b="1" dirty="0"/>
              <a:t> remote</a:t>
            </a:r>
            <a:r>
              <a:rPr lang="en-US" sz="1400" dirty="0"/>
              <a:t>, with a minimum of 40 hours per week </a:t>
            </a:r>
          </a:p>
          <a:p>
            <a:r>
              <a:rPr lang="en-US" sz="1400" dirty="0" smtClean="0"/>
              <a:t>Work </a:t>
            </a:r>
            <a:r>
              <a:rPr lang="en-US" sz="1400" dirty="0"/>
              <a:t>is currently paid </a:t>
            </a:r>
            <a:r>
              <a:rPr lang="en-US" sz="1400" b="1" dirty="0" smtClean="0"/>
              <a:t>with $57-66K annual salary </a:t>
            </a:r>
            <a:r>
              <a:rPr lang="en-US" sz="1400" dirty="0" smtClean="0"/>
              <a:t>(</a:t>
            </a:r>
            <a:r>
              <a:rPr lang="en-US" sz="1400" i="1" dirty="0" smtClean="0"/>
              <a:t>to be confirmed</a:t>
            </a:r>
            <a:r>
              <a:rPr lang="en-US" sz="1400" dirty="0" smtClean="0"/>
              <a:t>)</a:t>
            </a:r>
            <a:endParaRPr lang="en-US" sz="1400" b="1" dirty="0"/>
          </a:p>
          <a:p>
            <a:pPr lvl="1"/>
            <a:r>
              <a:rPr lang="en-US" sz="1200" dirty="0"/>
              <a:t>Potential option for academic credit for current students (</a:t>
            </a:r>
            <a:r>
              <a:rPr lang="en-US" sz="1200" i="1" dirty="0"/>
              <a:t>to be determined</a:t>
            </a:r>
            <a:r>
              <a:rPr lang="en-US" sz="1200" dirty="0" smtClean="0"/>
              <a:t>)</a:t>
            </a:r>
            <a:endParaRPr lang="en-US" sz="1200" b="1" dirty="0"/>
          </a:p>
          <a:p>
            <a:r>
              <a:rPr lang="en-US" sz="1400" dirty="0"/>
              <a:t>Team will be made up of </a:t>
            </a:r>
            <a:r>
              <a:rPr lang="en-US" sz="1400" b="1" dirty="0"/>
              <a:t>three roles:</a:t>
            </a:r>
          </a:p>
          <a:p>
            <a:pPr lvl="1"/>
            <a:r>
              <a:rPr lang="en-US" sz="1200" b="1" dirty="0"/>
              <a:t>Contact Tracer I: </a:t>
            </a:r>
            <a:r>
              <a:rPr lang="en-US" sz="1200" dirty="0"/>
              <a:t>executes tracing protocol for general assignments</a:t>
            </a:r>
          </a:p>
          <a:p>
            <a:pPr lvl="1"/>
            <a:r>
              <a:rPr lang="en-US" sz="1200" b="1" dirty="0"/>
              <a:t>Contact Tracer II: </a:t>
            </a:r>
            <a:r>
              <a:rPr lang="en-US" sz="1200" dirty="0"/>
              <a:t>executes tracing protocol for more advanced assignments</a:t>
            </a:r>
          </a:p>
          <a:p>
            <a:pPr lvl="1"/>
            <a:r>
              <a:rPr lang="en-US" sz="1200" b="1" dirty="0"/>
              <a:t>Supervising Contact Tracer</a:t>
            </a:r>
            <a:r>
              <a:rPr lang="en-US" sz="1200" dirty="0"/>
              <a:t>: manages team of </a:t>
            </a:r>
            <a:r>
              <a:rPr lang="en-US" sz="1200" dirty="0" smtClean="0"/>
              <a:t>tracers and interfaces with Health + Hospitals</a:t>
            </a:r>
            <a:endParaRPr lang="en-US" sz="1200" dirty="0"/>
          </a:p>
        </p:txBody>
      </p:sp>
      <p:sp>
        <p:nvSpPr>
          <p:cNvPr id="39" name="Rectangle 38"/>
          <p:cNvSpPr/>
          <p:nvPr/>
        </p:nvSpPr>
        <p:spPr bwMode="gray">
          <a:xfrm>
            <a:off x="8258175" y="4698935"/>
            <a:ext cx="3733800" cy="606293"/>
          </a:xfrm>
          <a:prstGeom prst="rect">
            <a:avLst/>
          </a:prstGeom>
          <a:noFill/>
          <a:ln w="9525"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grpSp>
        <p:nvGrpSpPr>
          <p:cNvPr id="40" name="btfpStatusSticker981221"/>
          <p:cNvGrpSpPr/>
          <p:nvPr>
            <p:custDataLst>
              <p:tags r:id="rId9"/>
            </p:custDataLst>
          </p:nvPr>
        </p:nvGrpSpPr>
        <p:grpSpPr>
          <a:xfrm>
            <a:off x="7942542" y="955344"/>
            <a:ext cx="2030813" cy="235611"/>
            <a:chOff x="7942542" y="955344"/>
            <a:chExt cx="2030813" cy="235611"/>
          </a:xfrm>
        </p:grpSpPr>
        <p:sp>
          <p:nvSpPr>
            <p:cNvPr id="41" name="btfpStatusStickerText981221"/>
            <p:cNvSpPr txBox="1"/>
            <p:nvPr/>
          </p:nvSpPr>
          <p:spPr bwMode="gray">
            <a:xfrm>
              <a:off x="7942542" y="955344"/>
              <a:ext cx="2030813"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As of may 19</a:t>
              </a:r>
              <a:r>
                <a:rPr lang="en-US" sz="1200" b="1" cap="all" spc="450" baseline="30000" dirty="0" smtClean="0">
                  <a:solidFill>
                    <a:srgbClr val="000000"/>
                  </a:solidFill>
                </a:rPr>
                <a:t>th</a:t>
              </a:r>
              <a:endParaRPr lang="en-US" sz="1200" b="1" cap="all" spc="450" dirty="0" smtClean="0">
                <a:solidFill>
                  <a:srgbClr val="000000"/>
                </a:solidFill>
              </a:endParaRPr>
            </a:p>
          </p:txBody>
        </p:sp>
        <p:cxnSp>
          <p:nvCxnSpPr>
            <p:cNvPr id="42" name="btfpStatusStickerLine981221"/>
            <p:cNvCxnSpPr/>
            <p:nvPr/>
          </p:nvCxnSpPr>
          <p:spPr bwMode="gray">
            <a:xfrm rot="720000">
              <a:off x="7942542"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88399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btfpBulletedList397036"/>
          <p:cNvSpPr txBox="1"/>
          <p:nvPr>
            <p:custDataLst>
              <p:tags r:id="rId1"/>
            </p:custDataLst>
          </p:nvPr>
        </p:nvSpPr>
        <p:spPr bwMode="gray">
          <a:xfrm>
            <a:off x="4352925" y="1711325"/>
            <a:ext cx="3483504" cy="4150743"/>
          </a:xfrm>
          <a:prstGeom prst="rect">
            <a:avLst/>
          </a:prstGeom>
          <a:noFill/>
        </p:spPr>
        <p:txBody>
          <a:bodyPr vert="horz" wrap="square" lIns="36000" tIns="36000" rIns="36000" bIns="36000" rtlCol="0">
            <a:spAutoFit/>
          </a:bodyPr>
          <a:lstStyle/>
          <a:p>
            <a:r>
              <a:rPr lang="en-US" sz="1400" dirty="0"/>
              <a:t>Access </a:t>
            </a:r>
            <a:r>
              <a:rPr lang="en-US" sz="1400"/>
              <a:t>to </a:t>
            </a:r>
            <a:r>
              <a:rPr lang="en-US" sz="1400" b="1"/>
              <a:t>wifi </a:t>
            </a:r>
            <a:r>
              <a:rPr lang="en-US" sz="1400"/>
              <a:t>(computer</a:t>
            </a:r>
            <a:r>
              <a:rPr lang="en-US" sz="1400" dirty="0"/>
              <a:t> </a:t>
            </a:r>
            <a:r>
              <a:rPr lang="en-US" sz="1400"/>
              <a:t>with </a:t>
            </a:r>
            <a:r>
              <a:rPr lang="en-US" sz="1400" dirty="0"/>
              <a:t>phone </a:t>
            </a:r>
            <a:r>
              <a:rPr lang="en-US" sz="1400"/>
              <a:t>functions will be </a:t>
            </a:r>
            <a:r>
              <a:rPr lang="en-US" sz="1400" dirty="0"/>
              <a:t>provided)</a:t>
            </a:r>
          </a:p>
          <a:p>
            <a:r>
              <a:rPr lang="en-US" sz="1400" dirty="0"/>
              <a:t>Strong ties to a </a:t>
            </a:r>
            <a:r>
              <a:rPr lang="en-US" sz="1400" b="1" dirty="0"/>
              <a:t>particular borough or area</a:t>
            </a:r>
            <a:r>
              <a:rPr lang="en-US" sz="1400" dirty="0"/>
              <a:t> of New York City</a:t>
            </a:r>
            <a:endParaRPr lang="en-US" sz="1400" b="1" dirty="0"/>
          </a:p>
          <a:p>
            <a:r>
              <a:rPr lang="en-US" sz="1400" dirty="0"/>
              <a:t>Fluency in </a:t>
            </a:r>
            <a:r>
              <a:rPr lang="en-US" sz="1400" b="1" dirty="0"/>
              <a:t>multiple languages </a:t>
            </a:r>
            <a:r>
              <a:rPr lang="en-US" sz="1400" dirty="0"/>
              <a:t>preferred</a:t>
            </a:r>
            <a:endParaRPr lang="en-US" sz="1400" b="1" dirty="0"/>
          </a:p>
          <a:p>
            <a:r>
              <a:rPr lang="en-US" sz="1400" b="1" dirty="0"/>
              <a:t>All</a:t>
            </a:r>
            <a:r>
              <a:rPr lang="en-US" sz="1400" dirty="0"/>
              <a:t> CUNY human services &amp; social sciences students are </a:t>
            </a:r>
            <a:r>
              <a:rPr lang="en-US" sz="1400" b="1" dirty="0"/>
              <a:t>eligible </a:t>
            </a:r>
            <a:r>
              <a:rPr lang="en-US" sz="1400" b="1" u="sng" dirty="0"/>
              <a:t>for both positions </a:t>
            </a:r>
          </a:p>
          <a:p>
            <a:pPr lvl="1"/>
            <a:r>
              <a:rPr lang="en-US" sz="1200" dirty="0"/>
              <a:t>Social work </a:t>
            </a:r>
            <a:r>
              <a:rPr lang="en-US" sz="1200" b="1" dirty="0"/>
              <a:t>degree or experience </a:t>
            </a:r>
            <a:r>
              <a:rPr lang="en-US" sz="1200" dirty="0"/>
              <a:t>preferred</a:t>
            </a:r>
          </a:p>
          <a:p>
            <a:r>
              <a:rPr lang="en-US" sz="1400" b="1" dirty="0"/>
              <a:t>Resource Navigator Supervisor</a:t>
            </a:r>
          </a:p>
          <a:p>
            <a:pPr lvl="1"/>
            <a:r>
              <a:rPr lang="en-US" sz="1200" b="1" dirty="0"/>
              <a:t>Master’s degree or six years </a:t>
            </a:r>
            <a:r>
              <a:rPr lang="en-US" sz="1200" dirty="0"/>
              <a:t>of social services experience required</a:t>
            </a:r>
          </a:p>
          <a:p>
            <a:pPr lvl="1"/>
            <a:r>
              <a:rPr lang="en-US" sz="1200" b="1" dirty="0"/>
              <a:t>Leadership experience</a:t>
            </a:r>
            <a:r>
              <a:rPr lang="en-US" sz="1200" dirty="0"/>
              <a:t>, preferably within a New York City community-based organization</a:t>
            </a:r>
            <a:endParaRPr lang="en-US" sz="1200" b="1" u="sng" dirty="0"/>
          </a:p>
          <a:p>
            <a:pPr lvl="1">
              <a:spcBef>
                <a:spcPts val="0"/>
              </a:spcBef>
            </a:pPr>
            <a:endParaRPr lang="en-US" sz="1200" b="1" u="sng" dirty="0"/>
          </a:p>
        </p:txBody>
      </p:sp>
      <p:sp>
        <p:nvSpPr>
          <p:cNvPr id="2" name="Title 1"/>
          <p:cNvSpPr>
            <a:spLocks noGrp="1"/>
          </p:cNvSpPr>
          <p:nvPr>
            <p:ph type="title"/>
          </p:nvPr>
        </p:nvSpPr>
        <p:spPr/>
        <p:txBody>
          <a:bodyPr/>
          <a:lstStyle/>
          <a:p>
            <a:r>
              <a:rPr lang="en-US" b="1"/>
              <a:t>New York </a:t>
            </a:r>
            <a:r>
              <a:rPr lang="en-US" b="1" dirty="0"/>
              <a:t>City</a:t>
            </a:r>
            <a:r>
              <a:rPr lang="en-US" dirty="0"/>
              <a:t> resource navigator effort and team overview</a:t>
            </a:r>
          </a:p>
        </p:txBody>
      </p:sp>
      <p:sp>
        <p:nvSpPr>
          <p:cNvPr id="3" name="btfpLayoutConfig" hidden="1"/>
          <p:cNvSpPr txBox="1"/>
          <p:nvPr/>
        </p:nvSpPr>
        <p:spPr bwMode="gray">
          <a:xfrm>
            <a:off x="12700" y="12700"/>
            <a:ext cx="1624410"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overall_0_132337242171185263 columns_3_132336921694777168 23_1_132331946776933051 6_1_132331946776963374 9_1_132331946776963374 13_1_132331946776963374 25_1_132331967245951294 36_1_132332044435698382 29_1_132337221107288165 38_1_132337223218848958 </a:t>
            </a:r>
            <a:endParaRPr lang="en-US" sz="100" dirty="0" err="1">
              <a:solidFill>
                <a:srgbClr val="FFFFFF">
                  <a:alpha val="0"/>
                </a:srgbClr>
              </a:solidFill>
            </a:endParaRPr>
          </a:p>
        </p:txBody>
      </p:sp>
      <p:grpSp>
        <p:nvGrpSpPr>
          <p:cNvPr id="6" name="btfpColumnHeaderBox304892"/>
          <p:cNvGrpSpPr/>
          <p:nvPr>
            <p:custDataLst>
              <p:tags r:id="rId2"/>
            </p:custDataLst>
          </p:nvPr>
        </p:nvGrpSpPr>
        <p:grpSpPr>
          <a:xfrm>
            <a:off x="8377238" y="1273084"/>
            <a:ext cx="3484561" cy="315913"/>
            <a:chOff x="-5851144" y="1277755"/>
            <a:chExt cx="11531600" cy="315913"/>
          </a:xfrm>
        </p:grpSpPr>
        <p:sp>
          <p:nvSpPr>
            <p:cNvPr id="7" name="btfpColumnHeaderBoxText304892"/>
            <p:cNvSpPr txBox="1"/>
            <p:nvPr/>
          </p:nvSpPr>
          <p:spPr bwMode="gray">
            <a:xfrm>
              <a:off x="-5851144" y="1277755"/>
              <a:ext cx="11531600" cy="315913"/>
            </a:xfrm>
            <a:prstGeom prst="rect">
              <a:avLst/>
            </a:prstGeom>
            <a:noFill/>
          </p:spPr>
          <p:txBody>
            <a:bodyPr vert="horz" wrap="square" lIns="36036" tIns="36036" rIns="36036" bIns="36036" rtlCol="0" anchor="b">
              <a:spAutoFit/>
            </a:bodyPr>
            <a:lstStyle/>
            <a:p>
              <a:pPr marL="0" indent="0">
                <a:spcBef>
                  <a:spcPts val="0"/>
                </a:spcBef>
                <a:buNone/>
              </a:pPr>
              <a:r>
                <a:rPr lang="en-US" sz="1600" b="1" dirty="0" smtClean="0">
                  <a:solidFill>
                    <a:srgbClr val="000000"/>
                  </a:solidFill>
                </a:rPr>
                <a:t>Application process</a:t>
              </a:r>
            </a:p>
          </p:txBody>
        </p:sp>
        <p:cxnSp>
          <p:nvCxnSpPr>
            <p:cNvPr id="8" name="btfpColumnHeaderBoxLine304892"/>
            <p:cNvCxnSpPr/>
            <p:nvPr/>
          </p:nvCxnSpPr>
          <p:spPr bwMode="gray">
            <a:xfrm>
              <a:off x="-5851144" y="1593668"/>
              <a:ext cx="11531600"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9" name="btfpBulletedList397441"/>
          <p:cNvSpPr txBox="1"/>
          <p:nvPr>
            <p:custDataLst>
              <p:tags r:id="rId3"/>
            </p:custDataLst>
          </p:nvPr>
        </p:nvSpPr>
        <p:spPr bwMode="gray">
          <a:xfrm>
            <a:off x="8378296" y="1715997"/>
            <a:ext cx="3484561" cy="2473360"/>
          </a:xfrm>
          <a:prstGeom prst="rect">
            <a:avLst/>
          </a:prstGeom>
          <a:noFill/>
        </p:spPr>
        <p:txBody>
          <a:bodyPr vert="horz" wrap="square" lIns="36000" tIns="36000" rIns="36000" bIns="36000" rtlCol="0">
            <a:spAutoFit/>
          </a:bodyPr>
          <a:lstStyle/>
          <a:p>
            <a:r>
              <a:rPr lang="en-US" sz="1400" dirty="0"/>
              <a:t>Detailed process is </a:t>
            </a:r>
            <a:r>
              <a:rPr lang="en-US" sz="1400" b="1" dirty="0"/>
              <a:t>yet to be determined</a:t>
            </a:r>
            <a:r>
              <a:rPr lang="en-US" sz="1400" dirty="0"/>
              <a:t>, although likely to include multiple rounds of </a:t>
            </a:r>
            <a:r>
              <a:rPr lang="en-US" sz="1400" b="1" dirty="0"/>
              <a:t>eligibility screening and interviewing</a:t>
            </a:r>
          </a:p>
          <a:p>
            <a:r>
              <a:rPr lang="en-US" sz="1400" dirty="0"/>
              <a:t>New York City aims to </a:t>
            </a:r>
            <a:r>
              <a:rPr lang="en-US" sz="1400" b="1" dirty="0"/>
              <a:t>complete hiring by the beginning of June</a:t>
            </a:r>
          </a:p>
          <a:p>
            <a:pPr marL="0" indent="0">
              <a:buNone/>
            </a:pPr>
            <a:endParaRPr lang="en-US" sz="1400" b="1" dirty="0">
              <a:solidFill>
                <a:schemeClr val="accent4"/>
              </a:solidFill>
            </a:endParaRPr>
          </a:p>
          <a:p>
            <a:pPr marL="0" indent="0" algn="ctr">
              <a:buNone/>
            </a:pPr>
            <a:r>
              <a:rPr lang="en-US" sz="1400" b="1" dirty="0">
                <a:solidFill>
                  <a:schemeClr val="accent4"/>
                </a:solidFill>
              </a:rPr>
              <a:t>Application link </a:t>
            </a:r>
            <a:r>
              <a:rPr lang="en-US" sz="1400" b="1" dirty="0" smtClean="0">
                <a:solidFill>
                  <a:schemeClr val="accent4"/>
                </a:solidFill>
              </a:rPr>
              <a:t>planned to </a:t>
            </a:r>
            <a:r>
              <a:rPr lang="en-US" sz="1400" b="1" dirty="0">
                <a:solidFill>
                  <a:schemeClr val="accent4"/>
                </a:solidFill>
              </a:rPr>
              <a:t>be released </a:t>
            </a:r>
            <a:r>
              <a:rPr lang="en-US" sz="1400" b="1" dirty="0" smtClean="0">
                <a:solidFill>
                  <a:schemeClr val="accent4"/>
                </a:solidFill>
              </a:rPr>
              <a:t>May 19</a:t>
            </a:r>
            <a:r>
              <a:rPr lang="en-US" sz="1400" b="1" baseline="30000" dirty="0" smtClean="0">
                <a:solidFill>
                  <a:schemeClr val="accent4"/>
                </a:solidFill>
              </a:rPr>
              <a:t>th</a:t>
            </a:r>
            <a:endParaRPr lang="en-US" sz="1400" b="1" dirty="0">
              <a:solidFill>
                <a:schemeClr val="accent4"/>
              </a:solidFill>
            </a:endParaRPr>
          </a:p>
        </p:txBody>
      </p:sp>
      <p:grpSp>
        <p:nvGrpSpPr>
          <p:cNvPr id="13" name="btfpColumnHeaderBox304892"/>
          <p:cNvGrpSpPr/>
          <p:nvPr>
            <p:custDataLst>
              <p:tags r:id="rId4"/>
            </p:custDataLst>
          </p:nvPr>
        </p:nvGrpSpPr>
        <p:grpSpPr>
          <a:xfrm>
            <a:off x="4352923" y="1270000"/>
            <a:ext cx="3484827" cy="315913"/>
            <a:chOff x="-6037941" y="663512"/>
            <a:chExt cx="15752414" cy="315913"/>
          </a:xfrm>
        </p:grpSpPr>
        <p:sp>
          <p:nvSpPr>
            <p:cNvPr id="14" name="btfpColumnHeaderBoxText304892"/>
            <p:cNvSpPr txBox="1"/>
            <p:nvPr/>
          </p:nvSpPr>
          <p:spPr bwMode="gray">
            <a:xfrm>
              <a:off x="-6037941" y="663512"/>
              <a:ext cx="15752414" cy="315913"/>
            </a:xfrm>
            <a:prstGeom prst="rect">
              <a:avLst/>
            </a:prstGeom>
            <a:noFill/>
          </p:spPr>
          <p:txBody>
            <a:bodyPr vert="horz" wrap="square" lIns="36036" tIns="36036" rIns="36036" bIns="36036" rtlCol="0" anchor="b">
              <a:spAutoFit/>
            </a:bodyPr>
            <a:lstStyle/>
            <a:p>
              <a:pPr marL="0" indent="0">
                <a:spcBef>
                  <a:spcPts val="0"/>
                </a:spcBef>
                <a:buNone/>
              </a:pPr>
              <a:r>
                <a:rPr lang="en-US" b="1" dirty="0" smtClean="0">
                  <a:solidFill>
                    <a:srgbClr val="000000"/>
                  </a:solidFill>
                </a:rPr>
                <a:t>Key qualifications for team</a:t>
              </a:r>
              <a:endParaRPr lang="en-US" sz="1600" b="1" dirty="0" smtClean="0">
                <a:solidFill>
                  <a:srgbClr val="000000"/>
                </a:solidFill>
              </a:endParaRPr>
            </a:p>
          </p:txBody>
        </p:sp>
        <p:cxnSp>
          <p:nvCxnSpPr>
            <p:cNvPr id="15" name="btfpColumnHeaderBoxLine304892"/>
            <p:cNvCxnSpPr/>
            <p:nvPr/>
          </p:nvCxnSpPr>
          <p:spPr bwMode="gray">
            <a:xfrm>
              <a:off x="-6037941" y="979425"/>
              <a:ext cx="15752414"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23" name="btfpStatusSticker291749"/>
          <p:cNvGrpSpPr/>
          <p:nvPr>
            <p:custDataLst>
              <p:tags r:id="rId5"/>
            </p:custDataLst>
          </p:nvPr>
        </p:nvGrpSpPr>
        <p:grpSpPr>
          <a:xfrm>
            <a:off x="10100356" y="955344"/>
            <a:ext cx="1761444" cy="235611"/>
            <a:chOff x="10100356" y="955344"/>
            <a:chExt cx="1761444" cy="235611"/>
          </a:xfrm>
        </p:grpSpPr>
        <p:sp>
          <p:nvSpPr>
            <p:cNvPr id="21" name="btfpStatusStickerText291749"/>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Preliminary</a:t>
              </a:r>
            </a:p>
          </p:txBody>
        </p:sp>
        <p:cxnSp>
          <p:nvCxnSpPr>
            <p:cNvPr id="22" name="btfpStatusStickerLine291749"/>
            <p:cNvCxnSpPr/>
            <p:nvPr/>
          </p:nvCxnSpPr>
          <p:spPr bwMode="gray">
            <a:xfrm rot="720000">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25" name="btfpColumnHeaderBox304892"/>
          <p:cNvGrpSpPr/>
          <p:nvPr>
            <p:custDataLst>
              <p:tags r:id="rId6"/>
            </p:custDataLst>
          </p:nvPr>
        </p:nvGrpSpPr>
        <p:grpSpPr>
          <a:xfrm>
            <a:off x="330200" y="1273084"/>
            <a:ext cx="3484826" cy="315913"/>
            <a:chOff x="-6765296" y="1208615"/>
            <a:chExt cx="15752414" cy="315913"/>
          </a:xfrm>
        </p:grpSpPr>
        <p:sp>
          <p:nvSpPr>
            <p:cNvPr id="26" name="btfpColumnHeaderBoxText304892"/>
            <p:cNvSpPr txBox="1"/>
            <p:nvPr/>
          </p:nvSpPr>
          <p:spPr bwMode="gray">
            <a:xfrm>
              <a:off x="-6765296" y="1208615"/>
              <a:ext cx="15752414" cy="315913"/>
            </a:xfrm>
            <a:prstGeom prst="rect">
              <a:avLst/>
            </a:prstGeom>
            <a:noFill/>
          </p:spPr>
          <p:txBody>
            <a:bodyPr vert="horz" wrap="square" lIns="36036" tIns="36036" rIns="36036" bIns="36036" rtlCol="0" anchor="b">
              <a:spAutoFit/>
            </a:bodyPr>
            <a:lstStyle/>
            <a:p>
              <a:pPr marL="0" indent="0">
                <a:spcBef>
                  <a:spcPts val="0"/>
                </a:spcBef>
                <a:buNone/>
              </a:pPr>
              <a:r>
                <a:rPr lang="en-US" b="1" dirty="0" smtClean="0">
                  <a:solidFill>
                    <a:srgbClr val="000000"/>
                  </a:solidFill>
                </a:rPr>
                <a:t>Job overview</a:t>
              </a:r>
              <a:endParaRPr lang="en-US" b="1" dirty="0">
                <a:solidFill>
                  <a:srgbClr val="000000"/>
                </a:solidFill>
              </a:endParaRPr>
            </a:p>
          </p:txBody>
        </p:sp>
        <p:cxnSp>
          <p:nvCxnSpPr>
            <p:cNvPr id="27" name="btfpColumnHeaderBoxLine304892"/>
            <p:cNvCxnSpPr/>
            <p:nvPr/>
          </p:nvCxnSpPr>
          <p:spPr bwMode="gray">
            <a:xfrm>
              <a:off x="-6765296" y="1524528"/>
              <a:ext cx="15752414"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29" name="btfpRunningAgenda1Level604385"/>
          <p:cNvGrpSpPr/>
          <p:nvPr>
            <p:custDataLst>
              <p:tags r:id="rId7"/>
            </p:custDataLst>
          </p:nvPr>
        </p:nvGrpSpPr>
        <p:grpSpPr>
          <a:xfrm>
            <a:off x="0" y="944429"/>
            <a:ext cx="3798888" cy="257442"/>
            <a:chOff x="0" y="944429"/>
            <a:chExt cx="3798888" cy="257442"/>
          </a:xfrm>
        </p:grpSpPr>
        <p:sp>
          <p:nvSpPr>
            <p:cNvPr id="30" name="btfpRunningAgenda1LevelBarLeft604385"/>
            <p:cNvSpPr/>
            <p:nvPr/>
          </p:nvSpPr>
          <p:spPr bwMode="gray">
            <a:xfrm>
              <a:off x="0" y="944429"/>
              <a:ext cx="3798888"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3798889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3798889 w 3798889"/>
                <a:gd name="connsiteY0" fmla="*/ 0 h 257442"/>
                <a:gd name="connsiteX1" fmla="*/ 3744168 w 3798889"/>
                <a:gd name="connsiteY1" fmla="*/ 257442 h 257442"/>
                <a:gd name="connsiteX2" fmla="*/ 0 w 3798889"/>
                <a:gd name="connsiteY2" fmla="*/ 257442 h 257442"/>
                <a:gd name="connsiteX3" fmla="*/ 0 w 3798889"/>
                <a:gd name="connsiteY3" fmla="*/ 0 h 257442"/>
                <a:gd name="connsiteX0" fmla="*/ 3798889 w 3798889"/>
                <a:gd name="connsiteY0" fmla="*/ 0 h 257442"/>
                <a:gd name="connsiteX1" fmla="*/ 3744168 w 3798889"/>
                <a:gd name="connsiteY1" fmla="*/ 257442 h 257442"/>
                <a:gd name="connsiteX2" fmla="*/ 1 w 3798889"/>
                <a:gd name="connsiteY2" fmla="*/ 257442 h 257442"/>
                <a:gd name="connsiteX3" fmla="*/ 0 w 3798889"/>
                <a:gd name="connsiteY3" fmla="*/ 0 h 257442"/>
                <a:gd name="connsiteX0" fmla="*/ 3798888 w 3798888"/>
                <a:gd name="connsiteY0" fmla="*/ 0 h 257442"/>
                <a:gd name="connsiteX1" fmla="*/ 3744167 w 3798888"/>
                <a:gd name="connsiteY1" fmla="*/ 257442 h 257442"/>
                <a:gd name="connsiteX2" fmla="*/ 0 w 3798888"/>
                <a:gd name="connsiteY2" fmla="*/ 257442 h 257442"/>
                <a:gd name="connsiteX3" fmla="*/ 0 w 3798888"/>
                <a:gd name="connsiteY3" fmla="*/ 0 h 257442"/>
              </a:gdLst>
              <a:ahLst/>
              <a:cxnLst>
                <a:cxn ang="0">
                  <a:pos x="connsiteX0" y="connsiteY0"/>
                </a:cxn>
                <a:cxn ang="0">
                  <a:pos x="connsiteX1" y="connsiteY1"/>
                </a:cxn>
                <a:cxn ang="0">
                  <a:pos x="connsiteX2" y="connsiteY2"/>
                </a:cxn>
                <a:cxn ang="0">
                  <a:pos x="connsiteX3" y="connsiteY3"/>
                </a:cxn>
              </a:cxnLst>
              <a:rect l="l" t="t" r="r" b="b"/>
              <a:pathLst>
                <a:path w="3798888" h="257442">
                  <a:moveTo>
                    <a:pt x="3798888" y="0"/>
                  </a:moveTo>
                  <a:lnTo>
                    <a:pt x="3744167"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31" name="btfpRunningAgenda1LevelTextLeft604385"/>
            <p:cNvSpPr txBox="1"/>
            <p:nvPr/>
          </p:nvSpPr>
          <p:spPr bwMode="gray">
            <a:xfrm>
              <a:off x="0" y="944429"/>
              <a:ext cx="3744168"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a:solidFill>
                    <a:srgbClr val="FFFFFF"/>
                  </a:solidFill>
                </a:rPr>
                <a:t>NY COVID-19 recovery</a:t>
              </a:r>
            </a:p>
          </p:txBody>
        </p:sp>
      </p:grpSp>
      <p:sp>
        <p:nvSpPr>
          <p:cNvPr id="38" name="btfpBulletedList397036"/>
          <p:cNvSpPr txBox="1"/>
          <p:nvPr>
            <p:custDataLst>
              <p:tags r:id="rId8"/>
            </p:custDataLst>
          </p:nvPr>
        </p:nvSpPr>
        <p:spPr bwMode="gray">
          <a:xfrm>
            <a:off x="330200" y="1711325"/>
            <a:ext cx="3483504" cy="2765748"/>
          </a:xfrm>
          <a:prstGeom prst="rect">
            <a:avLst/>
          </a:prstGeom>
          <a:noFill/>
        </p:spPr>
        <p:txBody>
          <a:bodyPr vert="horz" wrap="square" lIns="36000" tIns="36000" rIns="36000" bIns="36000" rtlCol="0">
            <a:spAutoFit/>
          </a:bodyPr>
          <a:lstStyle/>
          <a:p>
            <a:r>
              <a:rPr lang="en-US" sz="1400" dirty="0"/>
              <a:t>Roles are </a:t>
            </a:r>
            <a:r>
              <a:rPr lang="en-US" sz="1400" b="1" dirty="0"/>
              <a:t>full-time </a:t>
            </a:r>
            <a:r>
              <a:rPr lang="en-US" sz="1400"/>
              <a:t>and</a:t>
            </a:r>
            <a:r>
              <a:rPr lang="en-US" sz="1400" b="1"/>
              <a:t> remote</a:t>
            </a:r>
            <a:endParaRPr lang="en-US" sz="1400" dirty="0"/>
          </a:p>
          <a:p>
            <a:r>
              <a:rPr lang="en-US" sz="1400" dirty="0"/>
              <a:t>Team will be made up </a:t>
            </a:r>
            <a:r>
              <a:rPr lang="en-US" sz="1400"/>
              <a:t>of </a:t>
            </a:r>
            <a:r>
              <a:rPr lang="en-US" sz="1400" b="1"/>
              <a:t>three</a:t>
            </a:r>
            <a:r>
              <a:rPr lang="en-US" sz="1400" b="1"/>
              <a:t> roles</a:t>
            </a:r>
            <a:r>
              <a:rPr lang="en-US" sz="1400" b="1" dirty="0"/>
              <a:t>:</a:t>
            </a:r>
          </a:p>
          <a:p>
            <a:pPr lvl="1"/>
            <a:r>
              <a:rPr lang="en-US" sz="1200" b="1" dirty="0"/>
              <a:t>Resource Navigator: </a:t>
            </a:r>
            <a:r>
              <a:rPr lang="en-US" sz="1200" dirty="0"/>
              <a:t>interviews community members about their needs and connects them to relevant resources</a:t>
            </a:r>
          </a:p>
          <a:p>
            <a:pPr lvl="1"/>
            <a:r>
              <a:rPr lang="en-US" sz="1200" b="1" dirty="0"/>
              <a:t>Resource Navigator</a:t>
            </a:r>
            <a:r>
              <a:rPr lang="en-US" sz="1200" dirty="0"/>
              <a:t> </a:t>
            </a:r>
            <a:r>
              <a:rPr lang="en-US" sz="1200" b="1" dirty="0"/>
              <a:t>Supervisor</a:t>
            </a:r>
            <a:r>
              <a:rPr lang="en-US" sz="1200" dirty="0"/>
              <a:t>: manages team of </a:t>
            </a:r>
            <a:r>
              <a:rPr lang="en-US" sz="1200"/>
              <a:t>resource navigators</a:t>
            </a:r>
            <a:endParaRPr lang="en-US" sz="1200" dirty="0"/>
          </a:p>
          <a:p>
            <a:pPr lvl="1"/>
            <a:r>
              <a:rPr lang="en-US" sz="1200" b="1"/>
              <a:t>Resource </a:t>
            </a:r>
            <a:r>
              <a:rPr lang="en-US" sz="1200" b="1" dirty="0"/>
              <a:t>Navigator Specialist</a:t>
            </a:r>
            <a:r>
              <a:rPr lang="en-US" sz="1200" dirty="0"/>
              <a:t>: role is </a:t>
            </a:r>
            <a:r>
              <a:rPr lang="en-US" sz="1200" b="1" dirty="0"/>
              <a:t>TBD</a:t>
            </a:r>
            <a:r>
              <a:rPr lang="en-US" sz="1200" dirty="0"/>
              <a:t> and recruiting will begin later in </a:t>
            </a:r>
            <a:r>
              <a:rPr lang="en-US" sz="1200"/>
              <a:t>June</a:t>
            </a:r>
            <a:endParaRPr lang="en-US" sz="1200" dirty="0"/>
          </a:p>
          <a:p>
            <a:r>
              <a:rPr lang="en-US" sz="1400" dirty="0"/>
              <a:t>Salary will correspond to employee’s level of education and experience</a:t>
            </a:r>
          </a:p>
        </p:txBody>
      </p:sp>
      <p:sp>
        <p:nvSpPr>
          <p:cNvPr id="39" name="Rectangle 38"/>
          <p:cNvSpPr/>
          <p:nvPr/>
        </p:nvSpPr>
        <p:spPr bwMode="gray">
          <a:xfrm>
            <a:off x="8258175" y="3589299"/>
            <a:ext cx="3733800" cy="606293"/>
          </a:xfrm>
          <a:prstGeom prst="rect">
            <a:avLst/>
          </a:prstGeom>
          <a:noFill/>
          <a:ln w="9525"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grpSp>
        <p:nvGrpSpPr>
          <p:cNvPr id="40" name="btfpStatusSticker981221"/>
          <p:cNvGrpSpPr/>
          <p:nvPr>
            <p:custDataLst>
              <p:tags r:id="rId9"/>
            </p:custDataLst>
          </p:nvPr>
        </p:nvGrpSpPr>
        <p:grpSpPr>
          <a:xfrm>
            <a:off x="7942542" y="955344"/>
            <a:ext cx="2030813" cy="235611"/>
            <a:chOff x="7942542" y="955344"/>
            <a:chExt cx="2030813" cy="235611"/>
          </a:xfrm>
        </p:grpSpPr>
        <p:sp>
          <p:nvSpPr>
            <p:cNvPr id="41" name="btfpStatusStickerText981221"/>
            <p:cNvSpPr txBox="1"/>
            <p:nvPr/>
          </p:nvSpPr>
          <p:spPr bwMode="gray">
            <a:xfrm>
              <a:off x="7942542" y="955344"/>
              <a:ext cx="2030813"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As of may 19</a:t>
              </a:r>
              <a:r>
                <a:rPr lang="en-US" sz="1200" b="1" cap="all" spc="450" baseline="30000" dirty="0" smtClean="0">
                  <a:solidFill>
                    <a:srgbClr val="000000"/>
                  </a:solidFill>
                </a:rPr>
                <a:t>th</a:t>
              </a:r>
              <a:endParaRPr lang="en-US" sz="1200" b="1" cap="all" spc="450" dirty="0" smtClean="0">
                <a:solidFill>
                  <a:srgbClr val="000000"/>
                </a:solidFill>
              </a:endParaRPr>
            </a:p>
          </p:txBody>
        </p:sp>
        <p:cxnSp>
          <p:nvCxnSpPr>
            <p:cNvPr id="42" name="btfpStatusStickerLine981221"/>
            <p:cNvCxnSpPr/>
            <p:nvPr/>
          </p:nvCxnSpPr>
          <p:spPr bwMode="gray">
            <a:xfrm rot="720000">
              <a:off x="7942542"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pic>
        <p:nvPicPr>
          <p:cNvPr id="44" name="Picture 4" descr="NYC Creates New Office of Sustainability; Nilda Mesa Named as ..."/>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733103" y="249327"/>
            <a:ext cx="1128697" cy="40745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bwMode="gray">
          <a:xfrm>
            <a:off x="334963" y="5984394"/>
            <a:ext cx="11526837" cy="576743"/>
          </a:xfrm>
          <a:prstGeom prst="rect">
            <a:avLst/>
          </a:prstGeom>
          <a:solidFill>
            <a:srgbClr val="D6D6D6"/>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600" dirty="0">
                <a:solidFill>
                  <a:srgbClr val="000000"/>
                </a:solidFill>
              </a:rPr>
              <a:t>Resource Navigators will be </a:t>
            </a:r>
            <a:r>
              <a:rPr lang="en-US" sz="1600" b="1" dirty="0">
                <a:solidFill>
                  <a:srgbClr val="000000"/>
                </a:solidFill>
              </a:rPr>
              <a:t>hired primarily out </a:t>
            </a:r>
            <a:r>
              <a:rPr lang="en-US" sz="1600" b="1">
                <a:solidFill>
                  <a:srgbClr val="000000"/>
                </a:solidFill>
              </a:rPr>
              <a:t>of CUNY</a:t>
            </a:r>
            <a:r>
              <a:rPr lang="en-US" b="1">
                <a:solidFill>
                  <a:srgbClr val="000000"/>
                </a:solidFill>
              </a:rPr>
              <a:t> </a:t>
            </a:r>
            <a:r>
              <a:rPr lang="en-US">
                <a:solidFill>
                  <a:srgbClr val="000000"/>
                </a:solidFill>
              </a:rPr>
              <a:t>and</a:t>
            </a:r>
            <a:r>
              <a:rPr lang="en-US" sz="1600">
                <a:solidFill>
                  <a:srgbClr val="000000"/>
                </a:solidFill>
              </a:rPr>
              <a:t> </a:t>
            </a:r>
            <a:r>
              <a:rPr lang="en-US" sz="1600" dirty="0">
                <a:solidFill>
                  <a:srgbClr val="000000"/>
                </a:solidFill>
              </a:rPr>
              <a:t>represent a </a:t>
            </a:r>
            <a:r>
              <a:rPr lang="en-US" sz="1600" b="1" dirty="0">
                <a:solidFill>
                  <a:srgbClr val="000000"/>
                </a:solidFill>
              </a:rPr>
              <a:t>great opportunity for CUNY students to seek employment </a:t>
            </a:r>
            <a:r>
              <a:rPr lang="en-US" sz="1600" dirty="0">
                <a:solidFill>
                  <a:srgbClr val="000000"/>
                </a:solidFill>
              </a:rPr>
              <a:t>and support their communities</a:t>
            </a:r>
          </a:p>
        </p:txBody>
      </p:sp>
    </p:spTree>
    <p:extLst>
      <p:ext uri="{BB962C8B-B14F-4D97-AF65-F5344CB8AC3E}">
        <p14:creationId xmlns:p14="http://schemas.microsoft.com/office/powerpoint/2010/main" val="26506907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tfpLayoutConfig" hidden="1"/>
          <p:cNvSpPr txBox="1"/>
          <p:nvPr/>
        </p:nvSpPr>
        <p:spPr bwMode="gray">
          <a:xfrm>
            <a:off x="12700" y="12700"/>
            <a:ext cx="431776"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overall_1_132337736098351714 columns_1_132337736098351714 </a:t>
            </a:r>
            <a:endParaRPr lang="en-US" sz="100" dirty="0" err="1" smtClean="0">
              <a:solidFill>
                <a:srgbClr val="FFFFFF">
                  <a:alpha val="0"/>
                </a:srgbClr>
              </a:solidFill>
            </a:endParaRPr>
          </a:p>
        </p:txBody>
      </p:sp>
      <p:sp>
        <p:nvSpPr>
          <p:cNvPr id="3" name="AgendaTitle"/>
          <p:cNvSpPr txBox="1"/>
          <p:nvPr/>
        </p:nvSpPr>
        <p:spPr bwMode="gray">
          <a:xfrm>
            <a:off x="634999" y="4560278"/>
            <a:ext cx="1102585" cy="235611"/>
          </a:xfrm>
          <a:prstGeom prst="rect">
            <a:avLst/>
          </a:prstGeom>
          <a:noFill/>
        </p:spPr>
        <p:txBody>
          <a:bodyPr vert="horz" wrap="none" lIns="18136" tIns="25226" rIns="72073" bIns="25226" rtlCol="0">
            <a:spAutoFit/>
          </a:bodyPr>
          <a:lstStyle/>
          <a:p>
            <a:pPr marL="0" indent="0">
              <a:buNone/>
            </a:pPr>
            <a:r>
              <a:rPr lang="en-US" sz="1200" b="1" cap="all" spc="450" dirty="0"/>
              <a:t>Agenda</a:t>
            </a:r>
          </a:p>
        </p:txBody>
      </p:sp>
      <p:cxnSp>
        <p:nvCxnSpPr>
          <p:cNvPr id="4" name="AgendaLine"/>
          <p:cNvCxnSpPr/>
          <p:nvPr/>
        </p:nvCxnSpPr>
        <p:spPr bwMode="gray">
          <a:xfrm>
            <a:off x="334963" y="4447931"/>
            <a:ext cx="11522075" cy="0"/>
          </a:xfrm>
          <a:prstGeom prst="line">
            <a:avLst/>
          </a:prstGeom>
          <a:ln w="19050" cap="flat" cmpd="sng">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bwMode="gray">
          <a:xfrm>
            <a:off x="634997" y="3763108"/>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Overview</a:t>
            </a:r>
            <a:r>
              <a:rPr lang="en-US" sz="1400">
                <a:solidFill>
                  <a:schemeClr val="tx1"/>
                </a:solidFill>
              </a:rPr>
              <a:t> </a:t>
            </a:r>
            <a:r>
              <a:rPr lang="en-US" sz="1400" dirty="0">
                <a:solidFill>
                  <a:schemeClr val="tx1"/>
                </a:solidFill>
              </a:rPr>
              <a:t>of </a:t>
            </a:r>
            <a:r>
              <a:rPr lang="en-US" sz="1400">
                <a:solidFill>
                  <a:schemeClr val="tx1"/>
                </a:solidFill>
              </a:rPr>
              <a:t>currently-hiring recovery-related roles</a:t>
            </a:r>
            <a:endParaRPr lang="en-US" sz="1400" dirty="0">
              <a:solidFill>
                <a:schemeClr val="tx1"/>
              </a:solidFill>
            </a:endParaRPr>
          </a:p>
        </p:txBody>
      </p:sp>
      <p:sp>
        <p:nvSpPr>
          <p:cNvPr id="6" name="Rectangle 5"/>
          <p:cNvSpPr/>
          <p:nvPr/>
        </p:nvSpPr>
        <p:spPr bwMode="gray">
          <a:xfrm>
            <a:off x="2565520" y="3763108"/>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What is </a:t>
            </a:r>
            <a:r>
              <a:rPr lang="en-US" sz="1400" dirty="0" smtClean="0">
                <a:solidFill>
                  <a:schemeClr val="tx1"/>
                </a:solidFill>
              </a:rPr>
              <a:t>NY </a:t>
            </a:r>
            <a:r>
              <a:rPr lang="en-US" sz="1400" dirty="0">
                <a:solidFill>
                  <a:schemeClr val="tx1"/>
                </a:solidFill>
              </a:rPr>
              <a:t>doing </a:t>
            </a:r>
            <a:r>
              <a:rPr lang="en-US" sz="1400" dirty="0" smtClean="0">
                <a:solidFill>
                  <a:schemeClr val="tx1"/>
                </a:solidFill>
              </a:rPr>
              <a:t>to develop these roles, given COVID-19?</a:t>
            </a:r>
            <a:endParaRPr lang="en-US" sz="1400" dirty="0">
              <a:solidFill>
                <a:schemeClr val="tx1"/>
              </a:solidFill>
            </a:endParaRPr>
          </a:p>
        </p:txBody>
      </p:sp>
      <p:sp>
        <p:nvSpPr>
          <p:cNvPr id="7" name="Rectangle 6"/>
          <p:cNvSpPr/>
          <p:nvPr/>
        </p:nvSpPr>
        <p:spPr bwMode="gray">
          <a:xfrm>
            <a:off x="4496043"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b="1" dirty="0">
                <a:solidFill>
                  <a:srgbClr val="46647B"/>
                </a:solidFill>
              </a:rPr>
              <a:t>What skills </a:t>
            </a:r>
            <a:r>
              <a:rPr lang="en-US" sz="1400" b="1" dirty="0" smtClean="0">
                <a:solidFill>
                  <a:srgbClr val="46647B"/>
                </a:solidFill>
              </a:rPr>
              <a:t>and experience do these roles build</a:t>
            </a:r>
            <a:r>
              <a:rPr lang="en-US" sz="1400" b="1" dirty="0">
                <a:solidFill>
                  <a:srgbClr val="46647B"/>
                </a:solidFill>
              </a:rPr>
              <a:t>?</a:t>
            </a:r>
          </a:p>
        </p:txBody>
      </p:sp>
      <p:cxnSp>
        <p:nvCxnSpPr>
          <p:cNvPr id="8" name="Straight Connector 7"/>
          <p:cNvCxnSpPr/>
          <p:nvPr/>
        </p:nvCxnSpPr>
        <p:spPr bwMode="gray">
          <a:xfrm>
            <a:off x="2384972"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gray">
          <a:xfrm>
            <a:off x="4315495"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bwMode="gray">
          <a:xfrm>
            <a:off x="10287613"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smtClean="0">
                <a:solidFill>
                  <a:schemeClr val="tx1"/>
                </a:solidFill>
              </a:rPr>
              <a:t>Questions</a:t>
            </a:r>
            <a:endParaRPr lang="en-US" sz="1400" dirty="0">
              <a:solidFill>
                <a:schemeClr val="tx1"/>
              </a:solidFill>
            </a:endParaRPr>
          </a:p>
        </p:txBody>
      </p:sp>
      <p:cxnSp>
        <p:nvCxnSpPr>
          <p:cNvPr id="11" name="Straight Connector 10"/>
          <p:cNvCxnSpPr/>
          <p:nvPr/>
        </p:nvCxnSpPr>
        <p:spPr bwMode="gray">
          <a:xfrm>
            <a:off x="10107064"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bwMode="gray">
          <a:xfrm>
            <a:off x="8357089"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smtClean="0">
                <a:solidFill>
                  <a:schemeClr val="tx1"/>
                </a:solidFill>
              </a:rPr>
              <a:t>Where can you go to learn more?</a:t>
            </a:r>
            <a:endParaRPr lang="en-US" sz="1400" dirty="0">
              <a:solidFill>
                <a:schemeClr val="tx1"/>
              </a:solidFill>
            </a:endParaRPr>
          </a:p>
        </p:txBody>
      </p:sp>
      <p:cxnSp>
        <p:nvCxnSpPr>
          <p:cNvPr id="14" name="Straight Connector 13"/>
          <p:cNvCxnSpPr/>
          <p:nvPr/>
        </p:nvCxnSpPr>
        <p:spPr bwMode="gray">
          <a:xfrm>
            <a:off x="8176541"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bwMode="gray">
          <a:xfrm>
            <a:off x="6426566"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How can you prepare your best application for these roles?</a:t>
            </a:r>
          </a:p>
        </p:txBody>
      </p:sp>
      <p:cxnSp>
        <p:nvCxnSpPr>
          <p:cNvPr id="16" name="Straight Connector 15"/>
          <p:cNvCxnSpPr/>
          <p:nvPr/>
        </p:nvCxnSpPr>
        <p:spPr bwMode="gray">
          <a:xfrm>
            <a:off x="6246018"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gray">
          <a:xfrm>
            <a:off x="4315495"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gray">
          <a:xfrm>
            <a:off x="6246018"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gray">
          <a:xfrm>
            <a:off x="8176541"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gray">
          <a:xfrm>
            <a:off x="10107064"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21" name="AgendaEmphasisBar"/>
          <p:cNvSpPr/>
          <p:nvPr/>
        </p:nvSpPr>
        <p:spPr bwMode="gray">
          <a:xfrm rot="16200000">
            <a:off x="5233047" y="3614394"/>
            <a:ext cx="95417" cy="1569425"/>
          </a:xfrm>
          <a:prstGeom prst="rect">
            <a:avLst/>
          </a:prstGeom>
          <a:solidFill>
            <a:srgbClr val="46647B"/>
          </a:solidFill>
          <a:ln w="19050">
            <a:solidFill>
              <a:srgbClr val="46647B"/>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a:solidFill>
                <a:schemeClr val="tx1"/>
              </a:solidFill>
            </a:endParaRPr>
          </a:p>
        </p:txBody>
      </p:sp>
    </p:spTree>
    <p:extLst>
      <p:ext uri="{BB962C8B-B14F-4D97-AF65-F5344CB8AC3E}">
        <p14:creationId xmlns:p14="http://schemas.microsoft.com/office/powerpoint/2010/main" val="26109767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Recovery-related roles can help you gain experience and develop skills to benefit your long-term career goals</a:t>
            </a:r>
            <a:endParaRPr lang="en-US" dirty="0"/>
          </a:p>
        </p:txBody>
      </p:sp>
      <p:sp>
        <p:nvSpPr>
          <p:cNvPr id="3" name="btfpLayoutConfig" hidden="1"/>
          <p:cNvSpPr txBox="1"/>
          <p:nvPr/>
        </p:nvSpPr>
        <p:spPr bwMode="gray">
          <a:xfrm>
            <a:off x="12700" y="12700"/>
            <a:ext cx="6385329"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overall_0_132337783923568493 columns_5_132339815767711413 11_1_132337192927187294 14_1_132337192950649046 17_1_132337192979931102 59_1_132337193066320913 82_1_132337781087582616 99_1_132337781087762131 104_1_132337781425329958 111_1_132339825693402955 89_1_132337783910278495 95_1_132337783910278495 105_1_132337783910278495 115_1_132337784254342907 119_1_132337784254861516 123_1_132337784255360202 127_1_132337784255848881 131_1_132337784256327601 143_1_132337786149336027 158_1_132337901504666634 162_1_132337901523451090 166_1_132337901541413787 170_1_132337901563086164 174_1_132337901583451342 6_1_132339813656357545 9_1_132339814960556351 12_1_132339814961284106 15_1_132339814962251583 18_1_132339814963159555 21_1_132339814964106164 22_1_132339815162816489 25_1_132339816329330595 30_1_132339825501665669 33_1_132339825502776985 36_1_132339825503841392 39_1_132339825559417626 42_1_132339825603678629 45_1_132339825604855787 48_1_132339825605783011 87_1_132339825691274476 92_1_132339825692145211 </a:t>
            </a:r>
            <a:endParaRPr lang="en-US" sz="100" dirty="0">
              <a:solidFill>
                <a:srgbClr val="FFFFFF">
                  <a:alpha val="0"/>
                </a:srgbClr>
              </a:solidFill>
            </a:endParaRPr>
          </a:p>
        </p:txBody>
      </p:sp>
      <p:sp>
        <p:nvSpPr>
          <p:cNvPr id="23" name="TextBox 22"/>
          <p:cNvSpPr txBox="1"/>
          <p:nvPr/>
        </p:nvSpPr>
        <p:spPr>
          <a:xfrm>
            <a:off x="2673905" y="2051439"/>
            <a:ext cx="1520798" cy="646331"/>
          </a:xfrm>
          <a:prstGeom prst="rect">
            <a:avLst/>
          </a:prstGeom>
          <a:noFill/>
        </p:spPr>
        <p:txBody>
          <a:bodyPr wrap="square" rtlCol="0" anchor="ctr">
            <a:spAutoFit/>
          </a:bodyPr>
          <a:lstStyle/>
          <a:p>
            <a:pPr marL="0" indent="0" algn="ctr">
              <a:spcBef>
                <a:spcPts val="600"/>
              </a:spcBef>
              <a:buNone/>
            </a:pPr>
            <a:r>
              <a:rPr lang="en-US" sz="1200" b="1" dirty="0" smtClean="0">
                <a:solidFill>
                  <a:srgbClr val="000000"/>
                </a:solidFill>
              </a:rPr>
              <a:t>Interpersonal and communication skills</a:t>
            </a:r>
            <a:endParaRPr lang="en-US" sz="1200" dirty="0">
              <a:solidFill>
                <a:srgbClr val="000000"/>
              </a:solidFill>
            </a:endParaRPr>
          </a:p>
        </p:txBody>
      </p:sp>
      <p:grpSp>
        <p:nvGrpSpPr>
          <p:cNvPr id="89" name="btfpStatusSticker891600"/>
          <p:cNvGrpSpPr/>
          <p:nvPr>
            <p:custDataLst>
              <p:tags r:id="rId2"/>
            </p:custDataLst>
          </p:nvPr>
        </p:nvGrpSpPr>
        <p:grpSpPr>
          <a:xfrm>
            <a:off x="10100356" y="955344"/>
            <a:ext cx="1761444" cy="235611"/>
            <a:chOff x="10100356" y="955344"/>
            <a:chExt cx="1761444" cy="235611"/>
          </a:xfrm>
        </p:grpSpPr>
        <p:sp>
          <p:nvSpPr>
            <p:cNvPr id="93" name="btfpStatusStickerText891600"/>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ct val="0"/>
                </a:spcBef>
                <a:buNone/>
              </a:pPr>
              <a:r>
                <a:rPr lang="en-US" sz="1200" b="1" cap="all" spc="450" dirty="0" smtClean="0">
                  <a:solidFill>
                    <a:srgbClr val="000000"/>
                  </a:solidFill>
                </a:rPr>
                <a:t>Preliminary</a:t>
              </a:r>
            </a:p>
          </p:txBody>
        </p:sp>
        <p:cxnSp>
          <p:nvCxnSpPr>
            <p:cNvPr id="94" name="btfpStatusStickerLine891600"/>
            <p:cNvCxnSpPr/>
            <p:nvPr/>
          </p:nvCxnSpPr>
          <p:spPr bwMode="gray">
            <a:xfrm rot="720000" flipH="1">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95" name="btfpRunningAgenda1Level604385"/>
          <p:cNvGrpSpPr/>
          <p:nvPr>
            <p:custDataLst>
              <p:tags r:id="rId3"/>
            </p:custDataLst>
          </p:nvPr>
        </p:nvGrpSpPr>
        <p:grpSpPr>
          <a:xfrm>
            <a:off x="-6" y="944429"/>
            <a:ext cx="3992184" cy="257442"/>
            <a:chOff x="-6" y="944429"/>
            <a:chExt cx="3992184" cy="257442"/>
          </a:xfrm>
        </p:grpSpPr>
        <p:sp>
          <p:nvSpPr>
            <p:cNvPr id="96" name="btfpRunningAgenda1LevelBarLeft604385"/>
            <p:cNvSpPr/>
            <p:nvPr/>
          </p:nvSpPr>
          <p:spPr bwMode="gray">
            <a:xfrm>
              <a:off x="-6" y="944429"/>
              <a:ext cx="3945915"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942786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1111101 w 1111101"/>
                <a:gd name="connsiteY0" fmla="*/ 0 h 257442"/>
                <a:gd name="connsiteX1" fmla="*/ 888065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64376 w 1364376"/>
                <a:gd name="connsiteY0" fmla="*/ 0 h 257442"/>
                <a:gd name="connsiteX1" fmla="*/ 1056380 w 1364376"/>
                <a:gd name="connsiteY1" fmla="*/ 257442 h 257442"/>
                <a:gd name="connsiteX2" fmla="*/ 0 w 1364376"/>
                <a:gd name="connsiteY2" fmla="*/ 257442 h 257442"/>
                <a:gd name="connsiteX3" fmla="*/ 0 w 1364376"/>
                <a:gd name="connsiteY3" fmla="*/ 0 h 257442"/>
                <a:gd name="connsiteX0" fmla="*/ 1364376 w 1364376"/>
                <a:gd name="connsiteY0" fmla="*/ 0 h 257442"/>
                <a:gd name="connsiteX1" fmla="*/ 1309654 w 1364376"/>
                <a:gd name="connsiteY1" fmla="*/ 257442 h 257442"/>
                <a:gd name="connsiteX2" fmla="*/ 0 w 1364376"/>
                <a:gd name="connsiteY2" fmla="*/ 257442 h 257442"/>
                <a:gd name="connsiteX3" fmla="*/ 0 w 1364376"/>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676961 w 1676961"/>
                <a:gd name="connsiteY0" fmla="*/ 0 h 257442"/>
                <a:gd name="connsiteX1" fmla="*/ 1309655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0 w 1676961"/>
                <a:gd name="connsiteY3" fmla="*/ 0 h 257442"/>
                <a:gd name="connsiteX0" fmla="*/ 1946265 w 1946265"/>
                <a:gd name="connsiteY0" fmla="*/ 0 h 257442"/>
                <a:gd name="connsiteX1" fmla="*/ 1622240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2207555 w 2207555"/>
                <a:gd name="connsiteY0" fmla="*/ 0 h 257442"/>
                <a:gd name="connsiteX1" fmla="*/ 189154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375870 w 2375870"/>
                <a:gd name="connsiteY0" fmla="*/ 0 h 257442"/>
                <a:gd name="connsiteX1" fmla="*/ 2152834 w 2375870"/>
                <a:gd name="connsiteY1" fmla="*/ 257442 h 257442"/>
                <a:gd name="connsiteX2" fmla="*/ 0 w 2375870"/>
                <a:gd name="connsiteY2" fmla="*/ 257442 h 257442"/>
                <a:gd name="connsiteX3" fmla="*/ 0 w 2375870"/>
                <a:gd name="connsiteY3" fmla="*/ 0 h 257442"/>
                <a:gd name="connsiteX0" fmla="*/ 2375870 w 2375870"/>
                <a:gd name="connsiteY0" fmla="*/ 0 h 257442"/>
                <a:gd name="connsiteX1" fmla="*/ 2321148 w 2375870"/>
                <a:gd name="connsiteY1" fmla="*/ 257442 h 257442"/>
                <a:gd name="connsiteX2" fmla="*/ 0 w 2375870"/>
                <a:gd name="connsiteY2" fmla="*/ 257442 h 257442"/>
                <a:gd name="connsiteX3" fmla="*/ 0 w 2375870"/>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536171 w 2536171"/>
                <a:gd name="connsiteY0" fmla="*/ 0 h 257442"/>
                <a:gd name="connsiteX1" fmla="*/ 2321149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0 w 2536171"/>
                <a:gd name="connsiteY3" fmla="*/ 0 h 257442"/>
                <a:gd name="connsiteX0" fmla="*/ 2696471 w 2696471"/>
                <a:gd name="connsiteY0" fmla="*/ 0 h 257442"/>
                <a:gd name="connsiteX1" fmla="*/ 24814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3021688 w 3021688"/>
                <a:gd name="connsiteY0" fmla="*/ 0 h 257442"/>
                <a:gd name="connsiteX1" fmla="*/ 2641750 w 3021688"/>
                <a:gd name="connsiteY1" fmla="*/ 257442 h 257442"/>
                <a:gd name="connsiteX2" fmla="*/ 0 w 3021688"/>
                <a:gd name="connsiteY2" fmla="*/ 257442 h 257442"/>
                <a:gd name="connsiteX3" fmla="*/ 0 w 3021688"/>
                <a:gd name="connsiteY3" fmla="*/ 0 h 257442"/>
                <a:gd name="connsiteX0" fmla="*/ 3021688 w 3021688"/>
                <a:gd name="connsiteY0" fmla="*/ 0 h 257442"/>
                <a:gd name="connsiteX1" fmla="*/ 2966966 w 3021688"/>
                <a:gd name="connsiteY1" fmla="*/ 257442 h 257442"/>
                <a:gd name="connsiteX2" fmla="*/ 0 w 3021688"/>
                <a:gd name="connsiteY2" fmla="*/ 257442 h 257442"/>
                <a:gd name="connsiteX3" fmla="*/ 0 w 3021688"/>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190004 w 3190004"/>
                <a:gd name="connsiteY0" fmla="*/ 0 h 257442"/>
                <a:gd name="connsiteX1" fmla="*/ 2966967 w 3190004"/>
                <a:gd name="connsiteY1" fmla="*/ 257442 h 257442"/>
                <a:gd name="connsiteX2" fmla="*/ 0 w 3190004"/>
                <a:gd name="connsiteY2" fmla="*/ 257442 h 257442"/>
                <a:gd name="connsiteX3" fmla="*/ 1 w 3190004"/>
                <a:gd name="connsiteY3" fmla="*/ 0 h 257442"/>
                <a:gd name="connsiteX0" fmla="*/ 3190004 w 3190004"/>
                <a:gd name="connsiteY0" fmla="*/ 0 h 257442"/>
                <a:gd name="connsiteX1" fmla="*/ 3135282 w 3190004"/>
                <a:gd name="connsiteY1" fmla="*/ 257442 h 257442"/>
                <a:gd name="connsiteX2" fmla="*/ 0 w 3190004"/>
                <a:gd name="connsiteY2" fmla="*/ 257442 h 257442"/>
                <a:gd name="connsiteX3" fmla="*/ 1 w 3190004"/>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2 w 3190005"/>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1 w 3190005"/>
                <a:gd name="connsiteY3" fmla="*/ 0 h 257442"/>
                <a:gd name="connsiteX0" fmla="*/ 3431865 w 3431865"/>
                <a:gd name="connsiteY0" fmla="*/ 0 h 257442"/>
                <a:gd name="connsiteX1" fmla="*/ 3135283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0 w 3431865"/>
                <a:gd name="connsiteY3" fmla="*/ 0 h 257442"/>
                <a:gd name="connsiteX0" fmla="*/ 3609798 w 3609798"/>
                <a:gd name="connsiteY0" fmla="*/ 0 h 257442"/>
                <a:gd name="connsiteX1" fmla="*/ 3377144 w 3609798"/>
                <a:gd name="connsiteY1" fmla="*/ 257442 h 257442"/>
                <a:gd name="connsiteX2" fmla="*/ 0 w 3609798"/>
                <a:gd name="connsiteY2" fmla="*/ 257442 h 257442"/>
                <a:gd name="connsiteX3" fmla="*/ 0 w 3609798"/>
                <a:gd name="connsiteY3" fmla="*/ 0 h 257442"/>
                <a:gd name="connsiteX0" fmla="*/ 3609798 w 3609798"/>
                <a:gd name="connsiteY0" fmla="*/ 0 h 257442"/>
                <a:gd name="connsiteX1" fmla="*/ 3555076 w 3609798"/>
                <a:gd name="connsiteY1" fmla="*/ 257442 h 257442"/>
                <a:gd name="connsiteX2" fmla="*/ 0 w 3609798"/>
                <a:gd name="connsiteY2" fmla="*/ 257442 h 257442"/>
                <a:gd name="connsiteX3" fmla="*/ 0 w 3609798"/>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778114 w 3778114"/>
                <a:gd name="connsiteY0" fmla="*/ 0 h 257442"/>
                <a:gd name="connsiteX1" fmla="*/ 3555077 w 3778114"/>
                <a:gd name="connsiteY1" fmla="*/ 257442 h 257442"/>
                <a:gd name="connsiteX2" fmla="*/ 0 w 3778114"/>
                <a:gd name="connsiteY2" fmla="*/ 257442 h 257442"/>
                <a:gd name="connsiteX3" fmla="*/ 1 w 3778114"/>
                <a:gd name="connsiteY3" fmla="*/ 0 h 257442"/>
                <a:gd name="connsiteX0" fmla="*/ 3778114 w 3778114"/>
                <a:gd name="connsiteY0" fmla="*/ 0 h 257442"/>
                <a:gd name="connsiteX1" fmla="*/ 3723392 w 3778114"/>
                <a:gd name="connsiteY1" fmla="*/ 257442 h 257442"/>
                <a:gd name="connsiteX2" fmla="*/ 0 w 3778114"/>
                <a:gd name="connsiteY2" fmla="*/ 257442 h 257442"/>
                <a:gd name="connsiteX3" fmla="*/ 1 w 3778114"/>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2 w 3778115"/>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1 w 3778115"/>
                <a:gd name="connsiteY3" fmla="*/ 0 h 257442"/>
                <a:gd name="connsiteX0" fmla="*/ 950801 w 3723393"/>
                <a:gd name="connsiteY0" fmla="*/ 0 h 257442"/>
                <a:gd name="connsiteX1" fmla="*/ 3723393 w 3723393"/>
                <a:gd name="connsiteY1" fmla="*/ 257442 h 257442"/>
                <a:gd name="connsiteX2" fmla="*/ 0 w 3723393"/>
                <a:gd name="connsiteY2" fmla="*/ 257442 h 257442"/>
                <a:gd name="connsiteX3" fmla="*/ 1 w 372339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0 w 1128734"/>
                <a:gd name="connsiteY3" fmla="*/ 0 h 257442"/>
                <a:gd name="connsiteX0" fmla="*/ 1128734 w 1128734"/>
                <a:gd name="connsiteY0" fmla="*/ 0 h 257442"/>
                <a:gd name="connsiteX1" fmla="*/ 1074012 w 1128734"/>
                <a:gd name="connsiteY1" fmla="*/ 257442 h 257442"/>
                <a:gd name="connsiteX2" fmla="*/ 0 w 1128734"/>
                <a:gd name="connsiteY2" fmla="*/ 257442 h 257442"/>
                <a:gd name="connsiteX3" fmla="*/ 0 w 1128734"/>
                <a:gd name="connsiteY3" fmla="*/ 0 h 257442"/>
                <a:gd name="connsiteX0" fmla="*/ 1128735 w 1128735"/>
                <a:gd name="connsiteY0" fmla="*/ 0 h 257442"/>
                <a:gd name="connsiteX1" fmla="*/ 1074013 w 1128735"/>
                <a:gd name="connsiteY1" fmla="*/ 257442 h 257442"/>
                <a:gd name="connsiteX2" fmla="*/ 0 w 1128735"/>
                <a:gd name="connsiteY2" fmla="*/ 257442 h 257442"/>
                <a:gd name="connsiteX3" fmla="*/ 1 w 1128735"/>
                <a:gd name="connsiteY3" fmla="*/ 0 h 257442"/>
                <a:gd name="connsiteX0" fmla="*/ 1128735 w 1128735"/>
                <a:gd name="connsiteY0" fmla="*/ 0 h 257442"/>
                <a:gd name="connsiteX1" fmla="*/ 1074013 w 1128735"/>
                <a:gd name="connsiteY1" fmla="*/ 257442 h 257442"/>
                <a:gd name="connsiteX2" fmla="*/ 0 w 1128735"/>
                <a:gd name="connsiteY2" fmla="*/ 257442 h 257442"/>
                <a:gd name="connsiteX3" fmla="*/ 1 w 1128735"/>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1 w 1297050"/>
                <a:gd name="connsiteY3" fmla="*/ 0 h 257442"/>
                <a:gd name="connsiteX0" fmla="*/ 1297050 w 1297050"/>
                <a:gd name="connsiteY0" fmla="*/ 0 h 257442"/>
                <a:gd name="connsiteX1" fmla="*/ 1242328 w 1297050"/>
                <a:gd name="connsiteY1" fmla="*/ 257442 h 257442"/>
                <a:gd name="connsiteX2" fmla="*/ 0 w 1297050"/>
                <a:gd name="connsiteY2" fmla="*/ 257442 h 257442"/>
                <a:gd name="connsiteX3" fmla="*/ 1 w 1297050"/>
                <a:gd name="connsiteY3" fmla="*/ 0 h 257442"/>
                <a:gd name="connsiteX0" fmla="*/ 1297051 w 1297051"/>
                <a:gd name="connsiteY0" fmla="*/ 0 h 257442"/>
                <a:gd name="connsiteX1" fmla="*/ 1242329 w 1297051"/>
                <a:gd name="connsiteY1" fmla="*/ 257442 h 257442"/>
                <a:gd name="connsiteX2" fmla="*/ 0 w 1297051"/>
                <a:gd name="connsiteY2" fmla="*/ 257442 h 257442"/>
                <a:gd name="connsiteX3" fmla="*/ 2 w 1297051"/>
                <a:gd name="connsiteY3" fmla="*/ 0 h 257442"/>
                <a:gd name="connsiteX0" fmla="*/ 1297051 w 1297051"/>
                <a:gd name="connsiteY0" fmla="*/ 0 h 257442"/>
                <a:gd name="connsiteX1" fmla="*/ 1242329 w 1297051"/>
                <a:gd name="connsiteY1" fmla="*/ 257442 h 257442"/>
                <a:gd name="connsiteX2" fmla="*/ 0 w 1297051"/>
                <a:gd name="connsiteY2" fmla="*/ 257442 h 257442"/>
                <a:gd name="connsiteX3" fmla="*/ 1 w 1297051"/>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1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1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1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93585 w 3393585"/>
                <a:gd name="connsiteY0" fmla="*/ 0 h 257442"/>
                <a:gd name="connsiteX1" fmla="*/ 3077575 w 3393585"/>
                <a:gd name="connsiteY1" fmla="*/ 257442 h 257442"/>
                <a:gd name="connsiteX2" fmla="*/ 0 w 3393585"/>
                <a:gd name="connsiteY2" fmla="*/ 257442 h 257442"/>
                <a:gd name="connsiteX3" fmla="*/ 1 w 3393585"/>
                <a:gd name="connsiteY3" fmla="*/ 0 h 257442"/>
                <a:gd name="connsiteX0" fmla="*/ 3393585 w 3393585"/>
                <a:gd name="connsiteY0" fmla="*/ 0 h 257442"/>
                <a:gd name="connsiteX1" fmla="*/ 3338864 w 3393585"/>
                <a:gd name="connsiteY1" fmla="*/ 257442 h 257442"/>
                <a:gd name="connsiteX2" fmla="*/ 0 w 3393585"/>
                <a:gd name="connsiteY2" fmla="*/ 257442 h 257442"/>
                <a:gd name="connsiteX3" fmla="*/ 1 w 3393585"/>
                <a:gd name="connsiteY3" fmla="*/ 0 h 257442"/>
                <a:gd name="connsiteX0" fmla="*/ 3393585 w 3393585"/>
                <a:gd name="connsiteY0" fmla="*/ 0 h 257442"/>
                <a:gd name="connsiteX1" fmla="*/ 3338864 w 3393585"/>
                <a:gd name="connsiteY1" fmla="*/ 257442 h 257442"/>
                <a:gd name="connsiteX2" fmla="*/ 0 w 3393585"/>
                <a:gd name="connsiteY2" fmla="*/ 257442 h 257442"/>
                <a:gd name="connsiteX3" fmla="*/ 1 w 3393585"/>
                <a:gd name="connsiteY3" fmla="*/ 0 h 257442"/>
                <a:gd name="connsiteX0" fmla="*/ 3393585 w 3393585"/>
                <a:gd name="connsiteY0" fmla="*/ 0 h 257442"/>
                <a:gd name="connsiteX1" fmla="*/ 3338864 w 3393585"/>
                <a:gd name="connsiteY1" fmla="*/ 257442 h 257442"/>
                <a:gd name="connsiteX2" fmla="*/ 0 w 3393585"/>
                <a:gd name="connsiteY2" fmla="*/ 257442 h 257442"/>
                <a:gd name="connsiteX3" fmla="*/ 0 w 3393585"/>
                <a:gd name="connsiteY3" fmla="*/ 0 h 257442"/>
                <a:gd name="connsiteX0" fmla="*/ 3561901 w 3561901"/>
                <a:gd name="connsiteY0" fmla="*/ 0 h 257442"/>
                <a:gd name="connsiteX1" fmla="*/ 3338864 w 3561901"/>
                <a:gd name="connsiteY1" fmla="*/ 257442 h 257442"/>
                <a:gd name="connsiteX2" fmla="*/ 0 w 3561901"/>
                <a:gd name="connsiteY2" fmla="*/ 257442 h 257442"/>
                <a:gd name="connsiteX3" fmla="*/ 0 w 3561901"/>
                <a:gd name="connsiteY3" fmla="*/ 0 h 257442"/>
                <a:gd name="connsiteX0" fmla="*/ 3561901 w 3561901"/>
                <a:gd name="connsiteY0" fmla="*/ 0 h 257442"/>
                <a:gd name="connsiteX1" fmla="*/ 3507180 w 3561901"/>
                <a:gd name="connsiteY1" fmla="*/ 257442 h 257442"/>
                <a:gd name="connsiteX2" fmla="*/ 0 w 3561901"/>
                <a:gd name="connsiteY2" fmla="*/ 257442 h 257442"/>
                <a:gd name="connsiteX3" fmla="*/ 0 w 3561901"/>
                <a:gd name="connsiteY3" fmla="*/ 0 h 257442"/>
                <a:gd name="connsiteX0" fmla="*/ 3561901 w 3561901"/>
                <a:gd name="connsiteY0" fmla="*/ 0 h 257442"/>
                <a:gd name="connsiteX1" fmla="*/ 3507180 w 3561901"/>
                <a:gd name="connsiteY1" fmla="*/ 257442 h 257442"/>
                <a:gd name="connsiteX2" fmla="*/ 0 w 3561901"/>
                <a:gd name="connsiteY2" fmla="*/ 257442 h 257442"/>
                <a:gd name="connsiteX3" fmla="*/ 0 w 3561901"/>
                <a:gd name="connsiteY3" fmla="*/ 0 h 257442"/>
                <a:gd name="connsiteX0" fmla="*/ 3561901 w 3561901"/>
                <a:gd name="connsiteY0" fmla="*/ 0 h 257442"/>
                <a:gd name="connsiteX1" fmla="*/ 3507180 w 3561901"/>
                <a:gd name="connsiteY1" fmla="*/ 257442 h 257442"/>
                <a:gd name="connsiteX2" fmla="*/ 0 w 3561901"/>
                <a:gd name="connsiteY2" fmla="*/ 257442 h 257442"/>
                <a:gd name="connsiteX3" fmla="*/ 0 w 3561901"/>
                <a:gd name="connsiteY3" fmla="*/ 0 h 257442"/>
                <a:gd name="connsiteX0" fmla="*/ 3815175 w 3815175"/>
                <a:gd name="connsiteY0" fmla="*/ 0 h 257442"/>
                <a:gd name="connsiteX1" fmla="*/ 3507180 w 3815175"/>
                <a:gd name="connsiteY1" fmla="*/ 257442 h 257442"/>
                <a:gd name="connsiteX2" fmla="*/ 0 w 3815175"/>
                <a:gd name="connsiteY2" fmla="*/ 257442 h 257442"/>
                <a:gd name="connsiteX3" fmla="*/ 0 w 3815175"/>
                <a:gd name="connsiteY3" fmla="*/ 0 h 257442"/>
                <a:gd name="connsiteX0" fmla="*/ 3815175 w 3815175"/>
                <a:gd name="connsiteY0" fmla="*/ 0 h 257442"/>
                <a:gd name="connsiteX1" fmla="*/ 3760454 w 3815175"/>
                <a:gd name="connsiteY1" fmla="*/ 257442 h 257442"/>
                <a:gd name="connsiteX2" fmla="*/ 0 w 3815175"/>
                <a:gd name="connsiteY2" fmla="*/ 257442 h 257442"/>
                <a:gd name="connsiteX3" fmla="*/ 0 w 3815175"/>
                <a:gd name="connsiteY3" fmla="*/ 0 h 257442"/>
                <a:gd name="connsiteX0" fmla="*/ 3815175 w 3815175"/>
                <a:gd name="connsiteY0" fmla="*/ 0 h 257442"/>
                <a:gd name="connsiteX1" fmla="*/ 3760454 w 3815175"/>
                <a:gd name="connsiteY1" fmla="*/ 257442 h 257442"/>
                <a:gd name="connsiteX2" fmla="*/ 0 w 3815175"/>
                <a:gd name="connsiteY2" fmla="*/ 257442 h 257442"/>
                <a:gd name="connsiteX3" fmla="*/ 0 w 3815175"/>
                <a:gd name="connsiteY3" fmla="*/ 0 h 257442"/>
                <a:gd name="connsiteX0" fmla="*/ 3815175 w 3815175"/>
                <a:gd name="connsiteY0" fmla="*/ 0 h 257442"/>
                <a:gd name="connsiteX1" fmla="*/ 3760454 w 3815175"/>
                <a:gd name="connsiteY1" fmla="*/ 257442 h 257442"/>
                <a:gd name="connsiteX2" fmla="*/ 0 w 3815175"/>
                <a:gd name="connsiteY2" fmla="*/ 257442 h 257442"/>
                <a:gd name="connsiteX3" fmla="*/ 0 w 3815175"/>
                <a:gd name="connsiteY3" fmla="*/ 0 h 257442"/>
                <a:gd name="connsiteX0" fmla="*/ 4127760 w 4127760"/>
                <a:gd name="connsiteY0" fmla="*/ 0 h 257442"/>
                <a:gd name="connsiteX1" fmla="*/ 3760454 w 4127760"/>
                <a:gd name="connsiteY1" fmla="*/ 257442 h 257442"/>
                <a:gd name="connsiteX2" fmla="*/ 0 w 4127760"/>
                <a:gd name="connsiteY2" fmla="*/ 257442 h 257442"/>
                <a:gd name="connsiteX3" fmla="*/ 0 w 4127760"/>
                <a:gd name="connsiteY3" fmla="*/ 0 h 257442"/>
                <a:gd name="connsiteX0" fmla="*/ 4127760 w 4127760"/>
                <a:gd name="connsiteY0" fmla="*/ 0 h 257442"/>
                <a:gd name="connsiteX1" fmla="*/ 4073038 w 4127760"/>
                <a:gd name="connsiteY1" fmla="*/ 257442 h 257442"/>
                <a:gd name="connsiteX2" fmla="*/ 0 w 4127760"/>
                <a:gd name="connsiteY2" fmla="*/ 257442 h 257442"/>
                <a:gd name="connsiteX3" fmla="*/ 0 w 4127760"/>
                <a:gd name="connsiteY3" fmla="*/ 0 h 257442"/>
                <a:gd name="connsiteX0" fmla="*/ 4127761 w 4127761"/>
                <a:gd name="connsiteY0" fmla="*/ 0 h 257442"/>
                <a:gd name="connsiteX1" fmla="*/ 4073039 w 4127761"/>
                <a:gd name="connsiteY1" fmla="*/ 257442 h 257442"/>
                <a:gd name="connsiteX2" fmla="*/ 0 w 4127761"/>
                <a:gd name="connsiteY2" fmla="*/ 257442 h 257442"/>
                <a:gd name="connsiteX3" fmla="*/ 1 w 4127761"/>
                <a:gd name="connsiteY3" fmla="*/ 0 h 257442"/>
                <a:gd name="connsiteX0" fmla="*/ 4127761 w 4127761"/>
                <a:gd name="connsiteY0" fmla="*/ 0 h 257442"/>
                <a:gd name="connsiteX1" fmla="*/ 4073039 w 4127761"/>
                <a:gd name="connsiteY1" fmla="*/ 257442 h 257442"/>
                <a:gd name="connsiteX2" fmla="*/ 0 w 4127761"/>
                <a:gd name="connsiteY2" fmla="*/ 257442 h 257442"/>
                <a:gd name="connsiteX3" fmla="*/ 1 w 4127761"/>
                <a:gd name="connsiteY3" fmla="*/ 0 h 257442"/>
                <a:gd name="connsiteX0" fmla="*/ 942786 w 4073039"/>
                <a:gd name="connsiteY0" fmla="*/ 0 h 257442"/>
                <a:gd name="connsiteX1" fmla="*/ 4073039 w 4073039"/>
                <a:gd name="connsiteY1" fmla="*/ 257442 h 257442"/>
                <a:gd name="connsiteX2" fmla="*/ 0 w 4073039"/>
                <a:gd name="connsiteY2" fmla="*/ 257442 h 257442"/>
                <a:gd name="connsiteX3" fmla="*/ 1 w 4073039"/>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1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1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1111101 w 1111101"/>
                <a:gd name="connsiteY0" fmla="*/ 0 h 257442"/>
                <a:gd name="connsiteX1" fmla="*/ 888065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64376 w 1364376"/>
                <a:gd name="connsiteY0" fmla="*/ 0 h 257442"/>
                <a:gd name="connsiteX1" fmla="*/ 1056380 w 1364376"/>
                <a:gd name="connsiteY1" fmla="*/ 257442 h 257442"/>
                <a:gd name="connsiteX2" fmla="*/ 0 w 1364376"/>
                <a:gd name="connsiteY2" fmla="*/ 257442 h 257442"/>
                <a:gd name="connsiteX3" fmla="*/ 0 w 1364376"/>
                <a:gd name="connsiteY3" fmla="*/ 0 h 257442"/>
                <a:gd name="connsiteX0" fmla="*/ 1364376 w 1364376"/>
                <a:gd name="connsiteY0" fmla="*/ 0 h 257442"/>
                <a:gd name="connsiteX1" fmla="*/ 1309654 w 1364376"/>
                <a:gd name="connsiteY1" fmla="*/ 257442 h 257442"/>
                <a:gd name="connsiteX2" fmla="*/ 0 w 1364376"/>
                <a:gd name="connsiteY2" fmla="*/ 257442 h 257442"/>
                <a:gd name="connsiteX3" fmla="*/ 0 w 1364376"/>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676961 w 1676961"/>
                <a:gd name="connsiteY0" fmla="*/ 0 h 257442"/>
                <a:gd name="connsiteX1" fmla="*/ 1309655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0 w 1676961"/>
                <a:gd name="connsiteY3" fmla="*/ 0 h 257442"/>
                <a:gd name="connsiteX0" fmla="*/ 1940559 w 1940559"/>
                <a:gd name="connsiteY0" fmla="*/ 0 h 257442"/>
                <a:gd name="connsiteX1" fmla="*/ 1622240 w 1940559"/>
                <a:gd name="connsiteY1" fmla="*/ 257442 h 257442"/>
                <a:gd name="connsiteX2" fmla="*/ 0 w 1940559"/>
                <a:gd name="connsiteY2" fmla="*/ 257442 h 257442"/>
                <a:gd name="connsiteX3" fmla="*/ 0 w 1940559"/>
                <a:gd name="connsiteY3" fmla="*/ 0 h 257442"/>
                <a:gd name="connsiteX0" fmla="*/ 1940559 w 1940559"/>
                <a:gd name="connsiteY0" fmla="*/ 0 h 257442"/>
                <a:gd name="connsiteX1" fmla="*/ 1885838 w 1940559"/>
                <a:gd name="connsiteY1" fmla="*/ 257442 h 257442"/>
                <a:gd name="connsiteX2" fmla="*/ 0 w 1940559"/>
                <a:gd name="connsiteY2" fmla="*/ 257442 h 257442"/>
                <a:gd name="connsiteX3" fmla="*/ 0 w 1940559"/>
                <a:gd name="connsiteY3" fmla="*/ 0 h 257442"/>
                <a:gd name="connsiteX0" fmla="*/ 1940559 w 1940559"/>
                <a:gd name="connsiteY0" fmla="*/ 0 h 257442"/>
                <a:gd name="connsiteX1" fmla="*/ 1885838 w 1940559"/>
                <a:gd name="connsiteY1" fmla="*/ 257442 h 257442"/>
                <a:gd name="connsiteX2" fmla="*/ 0 w 1940559"/>
                <a:gd name="connsiteY2" fmla="*/ 257442 h 257442"/>
                <a:gd name="connsiteX3" fmla="*/ 0 w 1940559"/>
                <a:gd name="connsiteY3" fmla="*/ 0 h 257442"/>
                <a:gd name="connsiteX0" fmla="*/ 1940559 w 1940559"/>
                <a:gd name="connsiteY0" fmla="*/ 0 h 257442"/>
                <a:gd name="connsiteX1" fmla="*/ 1885838 w 1940559"/>
                <a:gd name="connsiteY1" fmla="*/ 257442 h 257442"/>
                <a:gd name="connsiteX2" fmla="*/ 0 w 1940559"/>
                <a:gd name="connsiteY2" fmla="*/ 257442 h 257442"/>
                <a:gd name="connsiteX3" fmla="*/ 0 w 1940559"/>
                <a:gd name="connsiteY3" fmla="*/ 0 h 257442"/>
                <a:gd name="connsiteX0" fmla="*/ 2108874 w 2108874"/>
                <a:gd name="connsiteY0" fmla="*/ 0 h 257442"/>
                <a:gd name="connsiteX1" fmla="*/ 1885838 w 2108874"/>
                <a:gd name="connsiteY1" fmla="*/ 257442 h 257442"/>
                <a:gd name="connsiteX2" fmla="*/ 0 w 2108874"/>
                <a:gd name="connsiteY2" fmla="*/ 257442 h 257442"/>
                <a:gd name="connsiteX3" fmla="*/ 0 w 2108874"/>
                <a:gd name="connsiteY3" fmla="*/ 0 h 257442"/>
                <a:gd name="connsiteX0" fmla="*/ 2108874 w 2108874"/>
                <a:gd name="connsiteY0" fmla="*/ 0 h 257442"/>
                <a:gd name="connsiteX1" fmla="*/ 2054152 w 2108874"/>
                <a:gd name="connsiteY1" fmla="*/ 257442 h 257442"/>
                <a:gd name="connsiteX2" fmla="*/ 0 w 2108874"/>
                <a:gd name="connsiteY2" fmla="*/ 257442 h 257442"/>
                <a:gd name="connsiteX3" fmla="*/ 0 w 2108874"/>
                <a:gd name="connsiteY3" fmla="*/ 0 h 257442"/>
                <a:gd name="connsiteX0" fmla="*/ 2108875 w 2108875"/>
                <a:gd name="connsiteY0" fmla="*/ 0 h 257442"/>
                <a:gd name="connsiteX1" fmla="*/ 2054153 w 2108875"/>
                <a:gd name="connsiteY1" fmla="*/ 257442 h 257442"/>
                <a:gd name="connsiteX2" fmla="*/ 0 w 2108875"/>
                <a:gd name="connsiteY2" fmla="*/ 257442 h 257442"/>
                <a:gd name="connsiteX3" fmla="*/ 1 w 2108875"/>
                <a:gd name="connsiteY3" fmla="*/ 0 h 257442"/>
                <a:gd name="connsiteX0" fmla="*/ 2108875 w 2108875"/>
                <a:gd name="connsiteY0" fmla="*/ 0 h 257442"/>
                <a:gd name="connsiteX1" fmla="*/ 2054153 w 2108875"/>
                <a:gd name="connsiteY1" fmla="*/ 257442 h 257442"/>
                <a:gd name="connsiteX2" fmla="*/ 0 w 2108875"/>
                <a:gd name="connsiteY2" fmla="*/ 257442 h 257442"/>
                <a:gd name="connsiteX3" fmla="*/ 1 w 2108875"/>
                <a:gd name="connsiteY3" fmla="*/ 0 h 257442"/>
                <a:gd name="connsiteX0" fmla="*/ 2277190 w 2277190"/>
                <a:gd name="connsiteY0" fmla="*/ 0 h 257442"/>
                <a:gd name="connsiteX1" fmla="*/ 2054153 w 2277190"/>
                <a:gd name="connsiteY1" fmla="*/ 257442 h 257442"/>
                <a:gd name="connsiteX2" fmla="*/ 0 w 2277190"/>
                <a:gd name="connsiteY2" fmla="*/ 257442 h 257442"/>
                <a:gd name="connsiteX3" fmla="*/ 1 w 2277190"/>
                <a:gd name="connsiteY3" fmla="*/ 0 h 257442"/>
                <a:gd name="connsiteX0" fmla="*/ 2277190 w 2277190"/>
                <a:gd name="connsiteY0" fmla="*/ 0 h 257442"/>
                <a:gd name="connsiteX1" fmla="*/ 2222468 w 2277190"/>
                <a:gd name="connsiteY1" fmla="*/ 257442 h 257442"/>
                <a:gd name="connsiteX2" fmla="*/ 0 w 2277190"/>
                <a:gd name="connsiteY2" fmla="*/ 257442 h 257442"/>
                <a:gd name="connsiteX3" fmla="*/ 1 w 2277190"/>
                <a:gd name="connsiteY3" fmla="*/ 0 h 257442"/>
                <a:gd name="connsiteX0" fmla="*/ 2277191 w 2277191"/>
                <a:gd name="connsiteY0" fmla="*/ 0 h 257442"/>
                <a:gd name="connsiteX1" fmla="*/ 2222469 w 2277191"/>
                <a:gd name="connsiteY1" fmla="*/ 257442 h 257442"/>
                <a:gd name="connsiteX2" fmla="*/ 0 w 2277191"/>
                <a:gd name="connsiteY2" fmla="*/ 257442 h 257442"/>
                <a:gd name="connsiteX3" fmla="*/ 2 w 2277191"/>
                <a:gd name="connsiteY3" fmla="*/ 0 h 257442"/>
                <a:gd name="connsiteX0" fmla="*/ 2277191 w 2277191"/>
                <a:gd name="connsiteY0" fmla="*/ 0 h 257442"/>
                <a:gd name="connsiteX1" fmla="*/ 2222469 w 2277191"/>
                <a:gd name="connsiteY1" fmla="*/ 257442 h 257442"/>
                <a:gd name="connsiteX2" fmla="*/ 0 w 2277191"/>
                <a:gd name="connsiteY2" fmla="*/ 257442 h 257442"/>
                <a:gd name="connsiteX3" fmla="*/ 1 w 2277191"/>
                <a:gd name="connsiteY3" fmla="*/ 0 h 257442"/>
                <a:gd name="connsiteX0" fmla="*/ 2538479 w 2538479"/>
                <a:gd name="connsiteY0" fmla="*/ 0 h 257442"/>
                <a:gd name="connsiteX1" fmla="*/ 2222469 w 2538479"/>
                <a:gd name="connsiteY1" fmla="*/ 257442 h 257442"/>
                <a:gd name="connsiteX2" fmla="*/ 0 w 2538479"/>
                <a:gd name="connsiteY2" fmla="*/ 257442 h 257442"/>
                <a:gd name="connsiteX3" fmla="*/ 1 w 2538479"/>
                <a:gd name="connsiteY3" fmla="*/ 0 h 257442"/>
                <a:gd name="connsiteX0" fmla="*/ 2538479 w 2538479"/>
                <a:gd name="connsiteY0" fmla="*/ 0 h 257442"/>
                <a:gd name="connsiteX1" fmla="*/ 2483758 w 2538479"/>
                <a:gd name="connsiteY1" fmla="*/ 257442 h 257442"/>
                <a:gd name="connsiteX2" fmla="*/ 0 w 2538479"/>
                <a:gd name="connsiteY2" fmla="*/ 257442 h 257442"/>
                <a:gd name="connsiteX3" fmla="*/ 1 w 2538479"/>
                <a:gd name="connsiteY3" fmla="*/ 0 h 257442"/>
                <a:gd name="connsiteX0" fmla="*/ 2538479 w 2538479"/>
                <a:gd name="connsiteY0" fmla="*/ 0 h 257442"/>
                <a:gd name="connsiteX1" fmla="*/ 2483758 w 2538479"/>
                <a:gd name="connsiteY1" fmla="*/ 257442 h 257442"/>
                <a:gd name="connsiteX2" fmla="*/ 0 w 2538479"/>
                <a:gd name="connsiteY2" fmla="*/ 257442 h 257442"/>
                <a:gd name="connsiteX3" fmla="*/ 1 w 2538479"/>
                <a:gd name="connsiteY3" fmla="*/ 0 h 257442"/>
                <a:gd name="connsiteX0" fmla="*/ 2538479 w 2538479"/>
                <a:gd name="connsiteY0" fmla="*/ 0 h 257442"/>
                <a:gd name="connsiteX1" fmla="*/ 2483758 w 2538479"/>
                <a:gd name="connsiteY1" fmla="*/ 257442 h 257442"/>
                <a:gd name="connsiteX2" fmla="*/ 0 w 2538479"/>
                <a:gd name="connsiteY2" fmla="*/ 257442 h 257442"/>
                <a:gd name="connsiteX3" fmla="*/ 0 w 2538479"/>
                <a:gd name="connsiteY3" fmla="*/ 0 h 257442"/>
                <a:gd name="connsiteX0" fmla="*/ 2698779 w 2698779"/>
                <a:gd name="connsiteY0" fmla="*/ 0 h 257442"/>
                <a:gd name="connsiteX1" fmla="*/ 2483758 w 2698779"/>
                <a:gd name="connsiteY1" fmla="*/ 257442 h 257442"/>
                <a:gd name="connsiteX2" fmla="*/ 0 w 2698779"/>
                <a:gd name="connsiteY2" fmla="*/ 257442 h 257442"/>
                <a:gd name="connsiteX3" fmla="*/ 0 w 2698779"/>
                <a:gd name="connsiteY3" fmla="*/ 0 h 257442"/>
                <a:gd name="connsiteX0" fmla="*/ 2698779 w 2698779"/>
                <a:gd name="connsiteY0" fmla="*/ 0 h 257442"/>
                <a:gd name="connsiteX1" fmla="*/ 2644058 w 2698779"/>
                <a:gd name="connsiteY1" fmla="*/ 257442 h 257442"/>
                <a:gd name="connsiteX2" fmla="*/ 0 w 2698779"/>
                <a:gd name="connsiteY2" fmla="*/ 257442 h 257442"/>
                <a:gd name="connsiteX3" fmla="*/ 0 w 2698779"/>
                <a:gd name="connsiteY3" fmla="*/ 0 h 257442"/>
                <a:gd name="connsiteX0" fmla="*/ 2698779 w 2698779"/>
                <a:gd name="connsiteY0" fmla="*/ 0 h 257442"/>
                <a:gd name="connsiteX1" fmla="*/ 2644058 w 2698779"/>
                <a:gd name="connsiteY1" fmla="*/ 257442 h 257442"/>
                <a:gd name="connsiteX2" fmla="*/ 0 w 2698779"/>
                <a:gd name="connsiteY2" fmla="*/ 257442 h 257442"/>
                <a:gd name="connsiteX3" fmla="*/ 0 w 2698779"/>
                <a:gd name="connsiteY3" fmla="*/ 0 h 257442"/>
                <a:gd name="connsiteX0" fmla="*/ 2698779 w 2698779"/>
                <a:gd name="connsiteY0" fmla="*/ 0 h 257442"/>
                <a:gd name="connsiteX1" fmla="*/ 2644058 w 2698779"/>
                <a:gd name="connsiteY1" fmla="*/ 257442 h 257442"/>
                <a:gd name="connsiteX2" fmla="*/ 0 w 2698779"/>
                <a:gd name="connsiteY2" fmla="*/ 257442 h 257442"/>
                <a:gd name="connsiteX3" fmla="*/ 0 w 2698779"/>
                <a:gd name="connsiteY3" fmla="*/ 0 h 257442"/>
                <a:gd name="connsiteX0" fmla="*/ 2859079 w 2859079"/>
                <a:gd name="connsiteY0" fmla="*/ 0 h 257442"/>
                <a:gd name="connsiteX1" fmla="*/ 2644058 w 2859079"/>
                <a:gd name="connsiteY1" fmla="*/ 257442 h 257442"/>
                <a:gd name="connsiteX2" fmla="*/ 0 w 2859079"/>
                <a:gd name="connsiteY2" fmla="*/ 257442 h 257442"/>
                <a:gd name="connsiteX3" fmla="*/ 0 w 2859079"/>
                <a:gd name="connsiteY3" fmla="*/ 0 h 257442"/>
                <a:gd name="connsiteX0" fmla="*/ 2859079 w 2859079"/>
                <a:gd name="connsiteY0" fmla="*/ 0 h 257442"/>
                <a:gd name="connsiteX1" fmla="*/ 2804358 w 2859079"/>
                <a:gd name="connsiteY1" fmla="*/ 257442 h 257442"/>
                <a:gd name="connsiteX2" fmla="*/ 0 w 2859079"/>
                <a:gd name="connsiteY2" fmla="*/ 257442 h 257442"/>
                <a:gd name="connsiteX3" fmla="*/ 0 w 2859079"/>
                <a:gd name="connsiteY3" fmla="*/ 0 h 257442"/>
                <a:gd name="connsiteX0" fmla="*/ 2859079 w 2859079"/>
                <a:gd name="connsiteY0" fmla="*/ 0 h 257442"/>
                <a:gd name="connsiteX1" fmla="*/ 2804358 w 2859079"/>
                <a:gd name="connsiteY1" fmla="*/ 257442 h 257442"/>
                <a:gd name="connsiteX2" fmla="*/ 0 w 2859079"/>
                <a:gd name="connsiteY2" fmla="*/ 257442 h 257442"/>
                <a:gd name="connsiteX3" fmla="*/ 0 w 2859079"/>
                <a:gd name="connsiteY3" fmla="*/ 0 h 257442"/>
                <a:gd name="connsiteX0" fmla="*/ 2859079 w 2859079"/>
                <a:gd name="connsiteY0" fmla="*/ 0 h 257442"/>
                <a:gd name="connsiteX1" fmla="*/ 2804358 w 2859079"/>
                <a:gd name="connsiteY1" fmla="*/ 257442 h 257442"/>
                <a:gd name="connsiteX2" fmla="*/ 0 w 2859079"/>
                <a:gd name="connsiteY2" fmla="*/ 257442 h 257442"/>
                <a:gd name="connsiteX3" fmla="*/ 0 w 2859079"/>
                <a:gd name="connsiteY3" fmla="*/ 0 h 257442"/>
                <a:gd name="connsiteX0" fmla="*/ 3019380 w 3019380"/>
                <a:gd name="connsiteY0" fmla="*/ 0 h 257442"/>
                <a:gd name="connsiteX1" fmla="*/ 2804358 w 3019380"/>
                <a:gd name="connsiteY1" fmla="*/ 257442 h 257442"/>
                <a:gd name="connsiteX2" fmla="*/ 0 w 3019380"/>
                <a:gd name="connsiteY2" fmla="*/ 257442 h 257442"/>
                <a:gd name="connsiteX3" fmla="*/ 0 w 3019380"/>
                <a:gd name="connsiteY3" fmla="*/ 0 h 257442"/>
                <a:gd name="connsiteX0" fmla="*/ 3019380 w 3019380"/>
                <a:gd name="connsiteY0" fmla="*/ 0 h 257442"/>
                <a:gd name="connsiteX1" fmla="*/ 2964658 w 3019380"/>
                <a:gd name="connsiteY1" fmla="*/ 257442 h 257442"/>
                <a:gd name="connsiteX2" fmla="*/ 0 w 3019380"/>
                <a:gd name="connsiteY2" fmla="*/ 257442 h 257442"/>
                <a:gd name="connsiteX3" fmla="*/ 0 w 3019380"/>
                <a:gd name="connsiteY3" fmla="*/ 0 h 257442"/>
                <a:gd name="connsiteX0" fmla="*/ 3019381 w 3019381"/>
                <a:gd name="connsiteY0" fmla="*/ 0 h 257442"/>
                <a:gd name="connsiteX1" fmla="*/ 2964659 w 3019381"/>
                <a:gd name="connsiteY1" fmla="*/ 257442 h 257442"/>
                <a:gd name="connsiteX2" fmla="*/ 0 w 3019381"/>
                <a:gd name="connsiteY2" fmla="*/ 257442 h 257442"/>
                <a:gd name="connsiteX3" fmla="*/ 1 w 3019381"/>
                <a:gd name="connsiteY3" fmla="*/ 0 h 257442"/>
                <a:gd name="connsiteX0" fmla="*/ 3019381 w 3019381"/>
                <a:gd name="connsiteY0" fmla="*/ 0 h 257442"/>
                <a:gd name="connsiteX1" fmla="*/ 2964659 w 3019381"/>
                <a:gd name="connsiteY1" fmla="*/ 257442 h 257442"/>
                <a:gd name="connsiteX2" fmla="*/ 0 w 3019381"/>
                <a:gd name="connsiteY2" fmla="*/ 257442 h 257442"/>
                <a:gd name="connsiteX3" fmla="*/ 1 w 3019381"/>
                <a:gd name="connsiteY3" fmla="*/ 0 h 257442"/>
                <a:gd name="connsiteX0" fmla="*/ 3187696 w 3187696"/>
                <a:gd name="connsiteY0" fmla="*/ 0 h 257442"/>
                <a:gd name="connsiteX1" fmla="*/ 2964659 w 3187696"/>
                <a:gd name="connsiteY1" fmla="*/ 257442 h 257442"/>
                <a:gd name="connsiteX2" fmla="*/ 0 w 3187696"/>
                <a:gd name="connsiteY2" fmla="*/ 257442 h 257442"/>
                <a:gd name="connsiteX3" fmla="*/ 1 w 3187696"/>
                <a:gd name="connsiteY3" fmla="*/ 0 h 257442"/>
                <a:gd name="connsiteX0" fmla="*/ 3187696 w 3187696"/>
                <a:gd name="connsiteY0" fmla="*/ 0 h 257442"/>
                <a:gd name="connsiteX1" fmla="*/ 3132974 w 3187696"/>
                <a:gd name="connsiteY1" fmla="*/ 257442 h 257442"/>
                <a:gd name="connsiteX2" fmla="*/ 0 w 3187696"/>
                <a:gd name="connsiteY2" fmla="*/ 257442 h 257442"/>
                <a:gd name="connsiteX3" fmla="*/ 1 w 3187696"/>
                <a:gd name="connsiteY3" fmla="*/ 0 h 257442"/>
                <a:gd name="connsiteX0" fmla="*/ 3187697 w 3187697"/>
                <a:gd name="connsiteY0" fmla="*/ 0 h 257442"/>
                <a:gd name="connsiteX1" fmla="*/ 3132975 w 3187697"/>
                <a:gd name="connsiteY1" fmla="*/ 257442 h 257442"/>
                <a:gd name="connsiteX2" fmla="*/ 0 w 3187697"/>
                <a:gd name="connsiteY2" fmla="*/ 257442 h 257442"/>
                <a:gd name="connsiteX3" fmla="*/ 2 w 3187697"/>
                <a:gd name="connsiteY3" fmla="*/ 0 h 257442"/>
                <a:gd name="connsiteX0" fmla="*/ 3187697 w 3187697"/>
                <a:gd name="connsiteY0" fmla="*/ 0 h 257442"/>
                <a:gd name="connsiteX1" fmla="*/ 3132975 w 3187697"/>
                <a:gd name="connsiteY1" fmla="*/ 257442 h 257442"/>
                <a:gd name="connsiteX2" fmla="*/ 0 w 3187697"/>
                <a:gd name="connsiteY2" fmla="*/ 257442 h 257442"/>
                <a:gd name="connsiteX3" fmla="*/ 1 w 3187697"/>
                <a:gd name="connsiteY3" fmla="*/ 0 h 257442"/>
                <a:gd name="connsiteX0" fmla="*/ 3448985 w 3448985"/>
                <a:gd name="connsiteY0" fmla="*/ 0 h 257442"/>
                <a:gd name="connsiteX1" fmla="*/ 3132975 w 3448985"/>
                <a:gd name="connsiteY1" fmla="*/ 257442 h 257442"/>
                <a:gd name="connsiteX2" fmla="*/ 0 w 3448985"/>
                <a:gd name="connsiteY2" fmla="*/ 257442 h 257442"/>
                <a:gd name="connsiteX3" fmla="*/ 1 w 3448985"/>
                <a:gd name="connsiteY3" fmla="*/ 0 h 257442"/>
                <a:gd name="connsiteX0" fmla="*/ 3448985 w 3448985"/>
                <a:gd name="connsiteY0" fmla="*/ 0 h 257442"/>
                <a:gd name="connsiteX1" fmla="*/ 3394264 w 3448985"/>
                <a:gd name="connsiteY1" fmla="*/ 257442 h 257442"/>
                <a:gd name="connsiteX2" fmla="*/ 0 w 3448985"/>
                <a:gd name="connsiteY2" fmla="*/ 257442 h 257442"/>
                <a:gd name="connsiteX3" fmla="*/ 1 w 3448985"/>
                <a:gd name="connsiteY3" fmla="*/ 0 h 257442"/>
                <a:gd name="connsiteX0" fmla="*/ 3448985 w 3448985"/>
                <a:gd name="connsiteY0" fmla="*/ 0 h 257442"/>
                <a:gd name="connsiteX1" fmla="*/ 3394264 w 3448985"/>
                <a:gd name="connsiteY1" fmla="*/ 257442 h 257442"/>
                <a:gd name="connsiteX2" fmla="*/ 0 w 3448985"/>
                <a:gd name="connsiteY2" fmla="*/ 257442 h 257442"/>
                <a:gd name="connsiteX3" fmla="*/ 1 w 3448985"/>
                <a:gd name="connsiteY3" fmla="*/ 0 h 257442"/>
                <a:gd name="connsiteX0" fmla="*/ 3448985 w 3448985"/>
                <a:gd name="connsiteY0" fmla="*/ 0 h 257442"/>
                <a:gd name="connsiteX1" fmla="*/ 3394264 w 3448985"/>
                <a:gd name="connsiteY1" fmla="*/ 257442 h 257442"/>
                <a:gd name="connsiteX2" fmla="*/ 0 w 3448985"/>
                <a:gd name="connsiteY2" fmla="*/ 257442 h 257442"/>
                <a:gd name="connsiteX3" fmla="*/ 0 w 3448985"/>
                <a:gd name="connsiteY3" fmla="*/ 0 h 257442"/>
                <a:gd name="connsiteX0" fmla="*/ 3617300 w 3617300"/>
                <a:gd name="connsiteY0" fmla="*/ 0 h 257442"/>
                <a:gd name="connsiteX1" fmla="*/ 3394264 w 3617300"/>
                <a:gd name="connsiteY1" fmla="*/ 257442 h 257442"/>
                <a:gd name="connsiteX2" fmla="*/ 0 w 3617300"/>
                <a:gd name="connsiteY2" fmla="*/ 257442 h 257442"/>
                <a:gd name="connsiteX3" fmla="*/ 0 w 3617300"/>
                <a:gd name="connsiteY3" fmla="*/ 0 h 257442"/>
                <a:gd name="connsiteX0" fmla="*/ 3617300 w 3617300"/>
                <a:gd name="connsiteY0" fmla="*/ 0 h 257442"/>
                <a:gd name="connsiteX1" fmla="*/ 3562578 w 3617300"/>
                <a:gd name="connsiteY1" fmla="*/ 257442 h 257442"/>
                <a:gd name="connsiteX2" fmla="*/ 0 w 3617300"/>
                <a:gd name="connsiteY2" fmla="*/ 257442 h 257442"/>
                <a:gd name="connsiteX3" fmla="*/ 0 w 3617300"/>
                <a:gd name="connsiteY3" fmla="*/ 0 h 257442"/>
                <a:gd name="connsiteX0" fmla="*/ 3617301 w 3617301"/>
                <a:gd name="connsiteY0" fmla="*/ 0 h 257442"/>
                <a:gd name="connsiteX1" fmla="*/ 3562579 w 3617301"/>
                <a:gd name="connsiteY1" fmla="*/ 257442 h 257442"/>
                <a:gd name="connsiteX2" fmla="*/ 0 w 3617301"/>
                <a:gd name="connsiteY2" fmla="*/ 257442 h 257442"/>
                <a:gd name="connsiteX3" fmla="*/ 1 w 3617301"/>
                <a:gd name="connsiteY3" fmla="*/ 0 h 257442"/>
                <a:gd name="connsiteX0" fmla="*/ 3617301 w 3617301"/>
                <a:gd name="connsiteY0" fmla="*/ 0 h 257442"/>
                <a:gd name="connsiteX1" fmla="*/ 3562579 w 3617301"/>
                <a:gd name="connsiteY1" fmla="*/ 257442 h 257442"/>
                <a:gd name="connsiteX2" fmla="*/ 0 w 3617301"/>
                <a:gd name="connsiteY2" fmla="*/ 257442 h 257442"/>
                <a:gd name="connsiteX3" fmla="*/ 1 w 3617301"/>
                <a:gd name="connsiteY3" fmla="*/ 0 h 257442"/>
                <a:gd name="connsiteX0" fmla="*/ 3785615 w 3785615"/>
                <a:gd name="connsiteY0" fmla="*/ 0 h 257442"/>
                <a:gd name="connsiteX1" fmla="*/ 3562579 w 3785615"/>
                <a:gd name="connsiteY1" fmla="*/ 257442 h 257442"/>
                <a:gd name="connsiteX2" fmla="*/ 0 w 3785615"/>
                <a:gd name="connsiteY2" fmla="*/ 257442 h 257442"/>
                <a:gd name="connsiteX3" fmla="*/ 1 w 3785615"/>
                <a:gd name="connsiteY3" fmla="*/ 0 h 257442"/>
                <a:gd name="connsiteX0" fmla="*/ 3785615 w 3785615"/>
                <a:gd name="connsiteY0" fmla="*/ 0 h 257442"/>
                <a:gd name="connsiteX1" fmla="*/ 3730894 w 3785615"/>
                <a:gd name="connsiteY1" fmla="*/ 257442 h 257442"/>
                <a:gd name="connsiteX2" fmla="*/ 0 w 3785615"/>
                <a:gd name="connsiteY2" fmla="*/ 257442 h 257442"/>
                <a:gd name="connsiteX3" fmla="*/ 1 w 3785615"/>
                <a:gd name="connsiteY3" fmla="*/ 0 h 257442"/>
                <a:gd name="connsiteX0" fmla="*/ 3785615 w 3785615"/>
                <a:gd name="connsiteY0" fmla="*/ 0 h 257442"/>
                <a:gd name="connsiteX1" fmla="*/ 3730894 w 3785615"/>
                <a:gd name="connsiteY1" fmla="*/ 257442 h 257442"/>
                <a:gd name="connsiteX2" fmla="*/ 0 w 3785615"/>
                <a:gd name="connsiteY2" fmla="*/ 257442 h 257442"/>
                <a:gd name="connsiteX3" fmla="*/ 1 w 3785615"/>
                <a:gd name="connsiteY3" fmla="*/ 0 h 257442"/>
                <a:gd name="connsiteX0" fmla="*/ 3785615 w 3785615"/>
                <a:gd name="connsiteY0" fmla="*/ 0 h 257442"/>
                <a:gd name="connsiteX1" fmla="*/ 3730894 w 3785615"/>
                <a:gd name="connsiteY1" fmla="*/ 257442 h 257442"/>
                <a:gd name="connsiteX2" fmla="*/ 0 w 3785615"/>
                <a:gd name="connsiteY2" fmla="*/ 257442 h 257442"/>
                <a:gd name="connsiteX3" fmla="*/ 0 w 3785615"/>
                <a:gd name="connsiteY3" fmla="*/ 0 h 257442"/>
                <a:gd name="connsiteX0" fmla="*/ 3945915 w 3945915"/>
                <a:gd name="connsiteY0" fmla="*/ 0 h 257442"/>
                <a:gd name="connsiteX1" fmla="*/ 3730894 w 3945915"/>
                <a:gd name="connsiteY1" fmla="*/ 257442 h 257442"/>
                <a:gd name="connsiteX2" fmla="*/ 0 w 3945915"/>
                <a:gd name="connsiteY2" fmla="*/ 257442 h 257442"/>
                <a:gd name="connsiteX3" fmla="*/ 0 w 3945915"/>
                <a:gd name="connsiteY3" fmla="*/ 0 h 257442"/>
                <a:gd name="connsiteX0" fmla="*/ 3945915 w 3945915"/>
                <a:gd name="connsiteY0" fmla="*/ 0 h 257442"/>
                <a:gd name="connsiteX1" fmla="*/ 3891194 w 3945915"/>
                <a:gd name="connsiteY1" fmla="*/ 257442 h 257442"/>
                <a:gd name="connsiteX2" fmla="*/ 0 w 3945915"/>
                <a:gd name="connsiteY2" fmla="*/ 257442 h 257442"/>
                <a:gd name="connsiteX3" fmla="*/ 0 w 3945915"/>
                <a:gd name="connsiteY3" fmla="*/ 0 h 257442"/>
                <a:gd name="connsiteX0" fmla="*/ 3945915 w 3945915"/>
                <a:gd name="connsiteY0" fmla="*/ 0 h 257442"/>
                <a:gd name="connsiteX1" fmla="*/ 3891194 w 3945915"/>
                <a:gd name="connsiteY1" fmla="*/ 257442 h 257442"/>
                <a:gd name="connsiteX2" fmla="*/ 0 w 3945915"/>
                <a:gd name="connsiteY2" fmla="*/ 257442 h 257442"/>
                <a:gd name="connsiteX3" fmla="*/ 0 w 3945915"/>
                <a:gd name="connsiteY3" fmla="*/ 0 h 257442"/>
                <a:gd name="connsiteX0" fmla="*/ 3945915 w 3945915"/>
                <a:gd name="connsiteY0" fmla="*/ 0 h 257442"/>
                <a:gd name="connsiteX1" fmla="*/ 3891194 w 3945915"/>
                <a:gd name="connsiteY1" fmla="*/ 257442 h 257442"/>
                <a:gd name="connsiteX2" fmla="*/ 0 w 3945915"/>
                <a:gd name="connsiteY2" fmla="*/ 257442 h 257442"/>
                <a:gd name="connsiteX3" fmla="*/ 0 w 3945915"/>
                <a:gd name="connsiteY3" fmla="*/ 0 h 257442"/>
              </a:gdLst>
              <a:ahLst/>
              <a:cxnLst>
                <a:cxn ang="0">
                  <a:pos x="connsiteX0" y="connsiteY0"/>
                </a:cxn>
                <a:cxn ang="0">
                  <a:pos x="connsiteX1" y="connsiteY1"/>
                </a:cxn>
                <a:cxn ang="0">
                  <a:pos x="connsiteX2" y="connsiteY2"/>
                </a:cxn>
                <a:cxn ang="0">
                  <a:pos x="connsiteX3" y="connsiteY3"/>
                </a:cxn>
              </a:cxnLst>
              <a:rect l="l" t="t" r="r" b="b"/>
              <a:pathLst>
                <a:path w="3945915" h="257442">
                  <a:moveTo>
                    <a:pt x="3945915" y="0"/>
                  </a:moveTo>
                  <a:lnTo>
                    <a:pt x="3891194"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97" name="btfpRunningAgenda1LevelTextLeft604385"/>
            <p:cNvSpPr txBox="1"/>
            <p:nvPr/>
          </p:nvSpPr>
          <p:spPr bwMode="gray">
            <a:xfrm>
              <a:off x="-6" y="944429"/>
              <a:ext cx="3992184"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Skills and experience</a:t>
              </a:r>
            </a:p>
          </p:txBody>
        </p:sp>
      </p:grpSp>
      <p:sp>
        <p:nvSpPr>
          <p:cNvPr id="132" name="TextBox 131"/>
          <p:cNvSpPr txBox="1"/>
          <p:nvPr/>
        </p:nvSpPr>
        <p:spPr>
          <a:xfrm>
            <a:off x="5154684" y="2091344"/>
            <a:ext cx="1520798" cy="461665"/>
          </a:xfrm>
          <a:prstGeom prst="rect">
            <a:avLst/>
          </a:prstGeom>
          <a:noFill/>
        </p:spPr>
        <p:txBody>
          <a:bodyPr wrap="square" rtlCol="0" anchor="ctr">
            <a:spAutoFit/>
          </a:bodyPr>
          <a:lstStyle/>
          <a:p>
            <a:pPr marL="0" indent="0" algn="ctr">
              <a:spcBef>
                <a:spcPts val="600"/>
              </a:spcBef>
              <a:buNone/>
            </a:pPr>
            <a:r>
              <a:rPr lang="en-US" sz="1200" b="1" dirty="0" smtClean="0">
                <a:solidFill>
                  <a:srgbClr val="000000"/>
                </a:solidFill>
              </a:rPr>
              <a:t>Problem solving &amp; critical thinking</a:t>
            </a:r>
            <a:endParaRPr lang="en-US" sz="1200" dirty="0">
              <a:solidFill>
                <a:srgbClr val="000000"/>
              </a:solidFill>
            </a:endParaRPr>
          </a:p>
        </p:txBody>
      </p:sp>
      <p:sp>
        <p:nvSpPr>
          <p:cNvPr id="136" name="TextBox 135"/>
          <p:cNvSpPr txBox="1"/>
          <p:nvPr/>
        </p:nvSpPr>
        <p:spPr>
          <a:xfrm>
            <a:off x="7665209" y="1972563"/>
            <a:ext cx="1520798" cy="646331"/>
          </a:xfrm>
          <a:prstGeom prst="rect">
            <a:avLst/>
          </a:prstGeom>
          <a:noFill/>
        </p:spPr>
        <p:txBody>
          <a:bodyPr wrap="square" rtlCol="0" anchor="ctr">
            <a:spAutoFit/>
          </a:bodyPr>
          <a:lstStyle/>
          <a:p>
            <a:pPr marL="0" indent="0" algn="ctr">
              <a:spcBef>
                <a:spcPts val="600"/>
              </a:spcBef>
              <a:buNone/>
            </a:pPr>
            <a:r>
              <a:rPr lang="en-US" sz="1200" b="1" dirty="0" smtClean="0">
                <a:solidFill>
                  <a:srgbClr val="000000"/>
                </a:solidFill>
              </a:rPr>
              <a:t>Working with diverse communities</a:t>
            </a:r>
            <a:endParaRPr lang="en-US" sz="1200" dirty="0">
              <a:solidFill>
                <a:srgbClr val="000000"/>
              </a:solidFill>
            </a:endParaRPr>
          </a:p>
        </p:txBody>
      </p:sp>
      <p:sp>
        <p:nvSpPr>
          <p:cNvPr id="144" name="TextBox 143"/>
          <p:cNvSpPr txBox="1"/>
          <p:nvPr/>
        </p:nvSpPr>
        <p:spPr>
          <a:xfrm>
            <a:off x="3961535" y="2937469"/>
            <a:ext cx="1520798" cy="461665"/>
          </a:xfrm>
          <a:prstGeom prst="rect">
            <a:avLst/>
          </a:prstGeom>
          <a:noFill/>
        </p:spPr>
        <p:txBody>
          <a:bodyPr wrap="square" rtlCol="0" anchor="ctr">
            <a:spAutoFit/>
          </a:bodyPr>
          <a:lstStyle/>
          <a:p>
            <a:pPr marL="0" indent="0" algn="ctr">
              <a:spcBef>
                <a:spcPts val="600"/>
              </a:spcBef>
              <a:buNone/>
            </a:pPr>
            <a:r>
              <a:rPr lang="en-US" sz="1200" b="1" dirty="0" smtClean="0">
                <a:solidFill>
                  <a:srgbClr val="000000"/>
                </a:solidFill>
              </a:rPr>
              <a:t>Organization and attention to detail</a:t>
            </a:r>
            <a:endParaRPr lang="en-US" sz="1200" dirty="0">
              <a:solidFill>
                <a:srgbClr val="000000"/>
              </a:solidFill>
            </a:endParaRPr>
          </a:p>
        </p:txBody>
      </p:sp>
      <p:sp>
        <p:nvSpPr>
          <p:cNvPr id="145" name="TextBox 144"/>
          <p:cNvSpPr txBox="1"/>
          <p:nvPr/>
        </p:nvSpPr>
        <p:spPr>
          <a:xfrm>
            <a:off x="6522969" y="2937468"/>
            <a:ext cx="1520798" cy="461665"/>
          </a:xfrm>
          <a:prstGeom prst="rect">
            <a:avLst/>
          </a:prstGeom>
          <a:noFill/>
        </p:spPr>
        <p:txBody>
          <a:bodyPr wrap="square" rtlCol="0" anchor="ctr">
            <a:spAutoFit/>
          </a:bodyPr>
          <a:lstStyle/>
          <a:p>
            <a:pPr marL="0" indent="0" algn="ctr">
              <a:spcBef>
                <a:spcPts val="600"/>
              </a:spcBef>
              <a:buNone/>
            </a:pPr>
            <a:r>
              <a:rPr lang="en-US" sz="1200" b="1" dirty="0" smtClean="0">
                <a:solidFill>
                  <a:srgbClr val="000000"/>
                </a:solidFill>
              </a:rPr>
              <a:t>Data management and privacy</a:t>
            </a:r>
            <a:endParaRPr lang="en-US" sz="1200" dirty="0">
              <a:solidFill>
                <a:srgbClr val="000000"/>
              </a:solidFill>
            </a:endParaRPr>
          </a:p>
        </p:txBody>
      </p:sp>
      <p:grpSp>
        <p:nvGrpSpPr>
          <p:cNvPr id="9" name="btfpIcon239123"/>
          <p:cNvGrpSpPr/>
          <p:nvPr>
            <p:custDataLst>
              <p:tags r:id="rId4"/>
            </p:custDataLst>
          </p:nvPr>
        </p:nvGrpSpPr>
        <p:grpSpPr>
          <a:xfrm>
            <a:off x="3045687" y="1317740"/>
            <a:ext cx="749808" cy="749808"/>
            <a:chOff x="701982" y="2107855"/>
            <a:chExt cx="749808" cy="749808"/>
          </a:xfrm>
        </p:grpSpPr>
        <p:sp>
          <p:nvSpPr>
            <p:cNvPr id="8" name="btfpIconCircle239123"/>
            <p:cNvSpPr>
              <a:spLocks/>
            </p:cNvSpPr>
            <p:nvPr/>
          </p:nvSpPr>
          <p:spPr bwMode="gray">
            <a:xfrm>
              <a:off x="701982" y="2107855"/>
              <a:ext cx="749808" cy="749808"/>
            </a:xfrm>
            <a:prstGeom prst="ellipse">
              <a:avLst/>
            </a:prstGeom>
            <a:noFill/>
            <a:ln w="9525" cap="flat" cmpd="sng" algn="ctr">
              <a:noFill/>
              <a:prstDash val="solid"/>
              <a:miter lim="800000"/>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pic>
          <p:nvPicPr>
            <p:cNvPr id="7" name="btfpIconLines239123"/>
            <p:cNvPicPr>
              <a:picLocks/>
            </p:cNvPicPr>
            <p:nvPr/>
          </p:nvPicPr>
          <p:blipFill>
            <a:blip r:embed="rId16">
              <a:extLst>
                <a:ext uri="{28A0092B-C50C-407E-A947-70E740481C1C}">
                  <a14:useLocalDpi xmlns:a14="http://schemas.microsoft.com/office/drawing/2010/main" val="0"/>
                </a:ext>
              </a:extLst>
            </a:blip>
            <a:stretch>
              <a:fillRect/>
            </a:stretch>
          </p:blipFill>
          <p:spPr>
            <a:xfrm>
              <a:off x="701982" y="2107855"/>
              <a:ext cx="749808" cy="749808"/>
            </a:xfrm>
            <a:prstGeom prst="rect">
              <a:avLst/>
            </a:prstGeom>
          </p:spPr>
        </p:pic>
      </p:grpSp>
      <p:grpSp>
        <p:nvGrpSpPr>
          <p:cNvPr id="12" name="btfpIcon913379"/>
          <p:cNvGrpSpPr/>
          <p:nvPr>
            <p:custDataLst>
              <p:tags r:id="rId5"/>
            </p:custDataLst>
          </p:nvPr>
        </p:nvGrpSpPr>
        <p:grpSpPr>
          <a:xfrm>
            <a:off x="5547914" y="1267354"/>
            <a:ext cx="745728" cy="745727"/>
            <a:chOff x="2674728" y="2109897"/>
            <a:chExt cx="745728" cy="745727"/>
          </a:xfrm>
        </p:grpSpPr>
        <p:sp>
          <p:nvSpPr>
            <p:cNvPr id="11" name="btfpIconCircle913379"/>
            <p:cNvSpPr>
              <a:spLocks/>
            </p:cNvSpPr>
            <p:nvPr/>
          </p:nvSpPr>
          <p:spPr bwMode="gray">
            <a:xfrm>
              <a:off x="2674728" y="2109897"/>
              <a:ext cx="745728" cy="745727"/>
            </a:xfrm>
            <a:prstGeom prst="ellipse">
              <a:avLst/>
            </a:prstGeom>
            <a:noFill/>
            <a:ln w="9525" cap="flat" cmpd="sng" algn="ctr">
              <a:noFill/>
              <a:prstDash val="solid"/>
              <a:miter lim="800000"/>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pic>
          <p:nvPicPr>
            <p:cNvPr id="10" name="btfpIconLines913379"/>
            <p:cNvPicPr>
              <a:picLocks/>
            </p:cNvPicPr>
            <p:nvPr/>
          </p:nvPicPr>
          <p:blipFill>
            <a:blip r:embed="rId17">
              <a:extLst>
                <a:ext uri="{28A0092B-C50C-407E-A947-70E740481C1C}">
                  <a14:useLocalDpi xmlns:a14="http://schemas.microsoft.com/office/drawing/2010/main" val="0"/>
                </a:ext>
              </a:extLst>
            </a:blip>
            <a:stretch>
              <a:fillRect/>
            </a:stretch>
          </p:blipFill>
          <p:spPr>
            <a:xfrm>
              <a:off x="2674728" y="2109897"/>
              <a:ext cx="745728" cy="745727"/>
            </a:xfrm>
            <a:prstGeom prst="rect">
              <a:avLst/>
            </a:prstGeom>
          </p:spPr>
        </p:pic>
      </p:grpSp>
      <p:grpSp>
        <p:nvGrpSpPr>
          <p:cNvPr id="15" name="btfpIcon110561"/>
          <p:cNvGrpSpPr/>
          <p:nvPr>
            <p:custDataLst>
              <p:tags r:id="rId6"/>
            </p:custDataLst>
          </p:nvPr>
        </p:nvGrpSpPr>
        <p:grpSpPr>
          <a:xfrm>
            <a:off x="8034672" y="1240738"/>
            <a:ext cx="746063" cy="746062"/>
            <a:chOff x="4643401" y="2109729"/>
            <a:chExt cx="746063" cy="746062"/>
          </a:xfrm>
        </p:grpSpPr>
        <p:sp>
          <p:nvSpPr>
            <p:cNvPr id="14" name="btfpIconCircle110561"/>
            <p:cNvSpPr>
              <a:spLocks/>
            </p:cNvSpPr>
            <p:nvPr/>
          </p:nvSpPr>
          <p:spPr bwMode="gray">
            <a:xfrm>
              <a:off x="4643401" y="2109729"/>
              <a:ext cx="746063" cy="746062"/>
            </a:xfrm>
            <a:prstGeom prst="ellipse">
              <a:avLst/>
            </a:prstGeom>
            <a:noFill/>
            <a:ln w="9525" cap="flat" cmpd="sng" algn="ctr">
              <a:noFill/>
              <a:prstDash val="solid"/>
              <a:miter lim="800000"/>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pic>
          <p:nvPicPr>
            <p:cNvPr id="13" name="btfpIconLines110561"/>
            <p:cNvPicPr>
              <a:picLocks/>
            </p:cNvPicPr>
            <p:nvPr/>
          </p:nvPicPr>
          <p:blipFill>
            <a:blip r:embed="rId18">
              <a:extLst>
                <a:ext uri="{28A0092B-C50C-407E-A947-70E740481C1C}">
                  <a14:useLocalDpi xmlns:a14="http://schemas.microsoft.com/office/drawing/2010/main" val="0"/>
                </a:ext>
              </a:extLst>
            </a:blip>
            <a:stretch>
              <a:fillRect/>
            </a:stretch>
          </p:blipFill>
          <p:spPr>
            <a:xfrm>
              <a:off x="4643401" y="2109729"/>
              <a:ext cx="746063" cy="746062"/>
            </a:xfrm>
            <a:prstGeom prst="rect">
              <a:avLst/>
            </a:prstGeom>
          </p:spPr>
        </p:pic>
      </p:grpSp>
      <p:grpSp>
        <p:nvGrpSpPr>
          <p:cNvPr id="18" name="btfpIcon784818"/>
          <p:cNvGrpSpPr/>
          <p:nvPr>
            <p:custDataLst>
              <p:tags r:id="rId7"/>
            </p:custDataLst>
          </p:nvPr>
        </p:nvGrpSpPr>
        <p:grpSpPr>
          <a:xfrm>
            <a:off x="6910505" y="2163200"/>
            <a:ext cx="745728" cy="745728"/>
            <a:chOff x="3824411" y="3603185"/>
            <a:chExt cx="745728" cy="745728"/>
          </a:xfrm>
        </p:grpSpPr>
        <p:sp>
          <p:nvSpPr>
            <p:cNvPr id="17" name="btfpIconCircle784818"/>
            <p:cNvSpPr>
              <a:spLocks/>
            </p:cNvSpPr>
            <p:nvPr/>
          </p:nvSpPr>
          <p:spPr bwMode="gray">
            <a:xfrm>
              <a:off x="3824411" y="3603185"/>
              <a:ext cx="745728" cy="745728"/>
            </a:xfrm>
            <a:prstGeom prst="ellipse">
              <a:avLst/>
            </a:prstGeom>
            <a:noFill/>
            <a:ln w="9525" cap="flat" cmpd="sng" algn="ctr">
              <a:noFill/>
              <a:prstDash val="solid"/>
              <a:miter lim="800000"/>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pic>
          <p:nvPicPr>
            <p:cNvPr id="16" name="btfpIconLines784818"/>
            <p:cNvPicPr>
              <a:picLocks/>
            </p:cNvPicPr>
            <p:nvPr/>
          </p:nvPicPr>
          <p:blipFill>
            <a:blip r:embed="rId19">
              <a:extLst>
                <a:ext uri="{28A0092B-C50C-407E-A947-70E740481C1C}">
                  <a14:useLocalDpi xmlns:a14="http://schemas.microsoft.com/office/drawing/2010/main" val="0"/>
                </a:ext>
              </a:extLst>
            </a:blip>
            <a:stretch>
              <a:fillRect/>
            </a:stretch>
          </p:blipFill>
          <p:spPr>
            <a:xfrm>
              <a:off x="3824411" y="3603185"/>
              <a:ext cx="745728" cy="745728"/>
            </a:xfrm>
            <a:prstGeom prst="rect">
              <a:avLst/>
            </a:prstGeom>
          </p:spPr>
        </p:pic>
      </p:grpSp>
      <p:grpSp>
        <p:nvGrpSpPr>
          <p:cNvPr id="21" name="btfpIcon881999"/>
          <p:cNvGrpSpPr/>
          <p:nvPr>
            <p:custDataLst>
              <p:tags r:id="rId8"/>
            </p:custDataLst>
          </p:nvPr>
        </p:nvGrpSpPr>
        <p:grpSpPr>
          <a:xfrm>
            <a:off x="4323384" y="2163200"/>
            <a:ext cx="745728" cy="745728"/>
            <a:chOff x="1555649" y="3603184"/>
            <a:chExt cx="745728" cy="745728"/>
          </a:xfrm>
        </p:grpSpPr>
        <p:sp>
          <p:nvSpPr>
            <p:cNvPr id="20" name="btfpIconCircle881999"/>
            <p:cNvSpPr>
              <a:spLocks/>
            </p:cNvSpPr>
            <p:nvPr/>
          </p:nvSpPr>
          <p:spPr bwMode="gray">
            <a:xfrm>
              <a:off x="1555649" y="3603184"/>
              <a:ext cx="745728" cy="745728"/>
            </a:xfrm>
            <a:prstGeom prst="ellipse">
              <a:avLst/>
            </a:prstGeom>
            <a:noFill/>
            <a:ln w="9525" cap="flat" cmpd="sng" algn="ctr">
              <a:noFill/>
              <a:prstDash val="solid"/>
              <a:miter lim="800000"/>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pic>
          <p:nvPicPr>
            <p:cNvPr id="19" name="btfpIconLines881999"/>
            <p:cNvPicPr>
              <a:picLocks/>
            </p:cNvPicPr>
            <p:nvPr/>
          </p:nvPicPr>
          <p:blipFill>
            <a:blip r:embed="rId20">
              <a:extLst>
                <a:ext uri="{28A0092B-C50C-407E-A947-70E740481C1C}">
                  <a14:useLocalDpi xmlns:a14="http://schemas.microsoft.com/office/drawing/2010/main" val="0"/>
                </a:ext>
              </a:extLst>
            </a:blip>
            <a:stretch>
              <a:fillRect/>
            </a:stretch>
          </p:blipFill>
          <p:spPr>
            <a:xfrm>
              <a:off x="1555649" y="3603184"/>
              <a:ext cx="745728" cy="745728"/>
            </a:xfrm>
            <a:prstGeom prst="rect">
              <a:avLst/>
            </a:prstGeom>
          </p:spPr>
        </p:pic>
      </p:grpSp>
      <p:grpSp>
        <p:nvGrpSpPr>
          <p:cNvPr id="25" name="btfpRowHeaderBox780139"/>
          <p:cNvGrpSpPr/>
          <p:nvPr>
            <p:custDataLst>
              <p:tags r:id="rId9"/>
            </p:custDataLst>
          </p:nvPr>
        </p:nvGrpSpPr>
        <p:grpSpPr>
          <a:xfrm>
            <a:off x="330200" y="1270000"/>
            <a:ext cx="1873885" cy="2174536"/>
            <a:chOff x="330200" y="1270000"/>
            <a:chExt cx="1873885" cy="972979"/>
          </a:xfrm>
        </p:grpSpPr>
        <p:sp>
          <p:nvSpPr>
            <p:cNvPr id="22" name="btfpRowHeaderBoxText780139"/>
            <p:cNvSpPr txBox="1"/>
            <p:nvPr/>
          </p:nvSpPr>
          <p:spPr bwMode="gray">
            <a:xfrm>
              <a:off x="330200" y="1270000"/>
              <a:ext cx="1873885" cy="972979"/>
            </a:xfrm>
            <a:prstGeom prst="rect">
              <a:avLst/>
            </a:prstGeom>
            <a:noFill/>
          </p:spPr>
          <p:txBody>
            <a:bodyPr vert="horz" wrap="square" lIns="36036" tIns="36036" rIns="180181" bIns="36036" rtlCol="0" anchor="t">
              <a:noAutofit/>
            </a:bodyPr>
            <a:lstStyle/>
            <a:p>
              <a:pPr marL="0" indent="0">
                <a:spcBef>
                  <a:spcPts val="0"/>
                </a:spcBef>
                <a:buNone/>
              </a:pPr>
              <a:r>
                <a:rPr lang="en-US" sz="1600" b="1" dirty="0" smtClean="0">
                  <a:solidFill>
                    <a:srgbClr val="2D475A"/>
                  </a:solidFill>
                </a:rPr>
                <a:t>Foundational skills these roles help you build</a:t>
              </a:r>
            </a:p>
          </p:txBody>
        </p:sp>
        <p:cxnSp>
          <p:nvCxnSpPr>
            <p:cNvPr id="24" name="btfpRowHeaderBoxLine780139"/>
            <p:cNvCxnSpPr/>
            <p:nvPr/>
          </p:nvCxnSpPr>
          <p:spPr bwMode="gray">
            <a:xfrm>
              <a:off x="2204085" y="1270000"/>
              <a:ext cx="0" cy="972979"/>
            </a:xfrm>
            <a:prstGeom prst="line">
              <a:avLst/>
            </a:prstGeom>
            <a:ln w="152400" cap="flat">
              <a:solidFill>
                <a:srgbClr val="2D475A"/>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59" name="btfpRowHeaderBox780139"/>
          <p:cNvGrpSpPr/>
          <p:nvPr>
            <p:custDataLst>
              <p:tags r:id="rId10"/>
            </p:custDataLst>
          </p:nvPr>
        </p:nvGrpSpPr>
        <p:grpSpPr>
          <a:xfrm>
            <a:off x="330200" y="3666974"/>
            <a:ext cx="1873885" cy="2176272"/>
            <a:chOff x="330200" y="1270000"/>
            <a:chExt cx="1873885" cy="972979"/>
          </a:xfrm>
        </p:grpSpPr>
        <p:sp>
          <p:nvSpPr>
            <p:cNvPr id="60" name="btfpRowHeaderBoxText780139"/>
            <p:cNvSpPr txBox="1"/>
            <p:nvPr/>
          </p:nvSpPr>
          <p:spPr bwMode="gray">
            <a:xfrm>
              <a:off x="330200" y="1270000"/>
              <a:ext cx="1873885" cy="972979"/>
            </a:xfrm>
            <a:prstGeom prst="rect">
              <a:avLst/>
            </a:prstGeom>
            <a:noFill/>
          </p:spPr>
          <p:txBody>
            <a:bodyPr vert="horz" wrap="square" lIns="36036" tIns="36036" rIns="180181" bIns="36036" rtlCol="0" anchor="t">
              <a:noAutofit/>
            </a:bodyPr>
            <a:lstStyle/>
            <a:p>
              <a:pPr marL="0" indent="0">
                <a:spcBef>
                  <a:spcPts val="0"/>
                </a:spcBef>
                <a:buNone/>
              </a:pPr>
              <a:r>
                <a:rPr lang="en-US" b="1" dirty="0" smtClean="0">
                  <a:solidFill>
                    <a:srgbClr val="7891AA"/>
                  </a:solidFill>
                </a:rPr>
                <a:t>Technical experience these roles help you gain</a:t>
              </a:r>
              <a:endParaRPr lang="en-US" sz="1600" b="1" dirty="0" smtClean="0">
                <a:solidFill>
                  <a:srgbClr val="7891AA"/>
                </a:solidFill>
              </a:endParaRPr>
            </a:p>
          </p:txBody>
        </p:sp>
        <p:cxnSp>
          <p:nvCxnSpPr>
            <p:cNvPr id="61" name="btfpRowHeaderBoxLine780139"/>
            <p:cNvCxnSpPr/>
            <p:nvPr/>
          </p:nvCxnSpPr>
          <p:spPr bwMode="gray">
            <a:xfrm>
              <a:off x="2204085" y="1270000"/>
              <a:ext cx="0" cy="972979"/>
            </a:xfrm>
            <a:prstGeom prst="line">
              <a:avLst/>
            </a:prstGeom>
            <a:ln w="152400" cap="flat">
              <a:solidFill>
                <a:srgbClr val="7891AA"/>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26" name="btfpSequenceArrow414559"/>
          <p:cNvSpPr/>
          <p:nvPr/>
        </p:nvSpPr>
        <p:spPr bwMode="gray">
          <a:xfrm>
            <a:off x="9606845" y="1724789"/>
            <a:ext cx="252254" cy="972980"/>
          </a:xfrm>
          <a:custGeom>
            <a:avLst/>
            <a:gdLst/>
            <a:ahLst/>
            <a:cxnLst/>
            <a:rect l="0" t="0" r="0" b="0"/>
            <a:pathLst>
              <a:path w="290355" h="972980">
                <a:moveTo>
                  <a:pt x="38100" y="0"/>
                </a:moveTo>
                <a:lnTo>
                  <a:pt x="290354" y="486489"/>
                </a:lnTo>
                <a:lnTo>
                  <a:pt x="38100" y="972979"/>
                </a:lnTo>
                <a:lnTo>
                  <a:pt x="0" y="972979"/>
                </a:lnTo>
                <a:lnTo>
                  <a:pt x="252254" y="486489"/>
                </a:lnTo>
                <a:lnTo>
                  <a:pt x="0" y="0"/>
                </a:lnTo>
              </a:path>
            </a:pathLst>
          </a:custGeom>
          <a:solidFill>
            <a:srgbClr val="2D475A"/>
          </a:solidFill>
          <a:ln w="9525" cap="flat">
            <a:solidFill>
              <a:srgbClr val="2D475A"/>
            </a:solidFill>
            <a:miter lim="800000"/>
            <a:tailEnd type="none" w="med" len="lg"/>
          </a:ln>
        </p:spPr>
        <p:style>
          <a:lnRef idx="1">
            <a:schemeClr val="accent1"/>
          </a:lnRef>
          <a:fillRef idx="0">
            <a:schemeClr val="accent1"/>
          </a:fillRef>
          <a:effectRef idx="0">
            <a:schemeClr val="accent1"/>
          </a:effectRef>
          <a:fontRef idx="minor">
            <a:schemeClr val="tx1"/>
          </a:fontRef>
        </p:style>
        <p:txBody>
          <a:bodyPr rtlCol="0" anchor="ctr"/>
          <a:lstStyle/>
          <a:p>
            <a:pPr algn="ctr">
              <a:lnSpc>
                <a:spcPct val="0"/>
              </a:lnSpc>
            </a:pPr>
            <a:endParaRPr lang="en-US" dirty="0"/>
          </a:p>
        </p:txBody>
      </p:sp>
      <p:sp>
        <p:nvSpPr>
          <p:cNvPr id="68" name="TextBox 67"/>
          <p:cNvSpPr txBox="1"/>
          <p:nvPr/>
        </p:nvSpPr>
        <p:spPr>
          <a:xfrm>
            <a:off x="9885160" y="1573316"/>
            <a:ext cx="1971877" cy="1323439"/>
          </a:xfrm>
          <a:prstGeom prst="rect">
            <a:avLst/>
          </a:prstGeom>
          <a:noFill/>
        </p:spPr>
        <p:txBody>
          <a:bodyPr wrap="square" rtlCol="0" anchor="ctr">
            <a:spAutoFit/>
          </a:bodyPr>
          <a:lstStyle/>
          <a:p>
            <a:pPr marL="0" indent="0" algn="ctr">
              <a:spcBef>
                <a:spcPts val="600"/>
              </a:spcBef>
              <a:buNone/>
            </a:pPr>
            <a:r>
              <a:rPr lang="en-US" b="1" dirty="0">
                <a:solidFill>
                  <a:srgbClr val="2D475A"/>
                </a:solidFill>
              </a:rPr>
              <a:t>Skills built in these </a:t>
            </a:r>
            <a:r>
              <a:rPr lang="en-US" b="1">
                <a:solidFill>
                  <a:srgbClr val="2D475A"/>
                </a:solidFill>
              </a:rPr>
              <a:t>roles </a:t>
            </a:r>
            <a:r>
              <a:rPr lang="en-US" b="1" dirty="0">
                <a:solidFill>
                  <a:srgbClr val="2D475A"/>
                </a:solidFill>
              </a:rPr>
              <a:t>are</a:t>
            </a:r>
            <a:r>
              <a:rPr lang="en-US" b="1">
                <a:solidFill>
                  <a:srgbClr val="2D475A"/>
                </a:solidFill>
              </a:rPr>
              <a:t> transferrable </a:t>
            </a:r>
            <a:r>
              <a:rPr lang="en-US" b="1" dirty="0">
                <a:solidFill>
                  <a:srgbClr val="2D475A"/>
                </a:solidFill>
              </a:rPr>
              <a:t>to wide range of career paths</a:t>
            </a:r>
            <a:endParaRPr lang="en-US" dirty="0">
              <a:solidFill>
                <a:srgbClr val="2D475A"/>
              </a:solidFill>
            </a:endParaRPr>
          </a:p>
        </p:txBody>
      </p:sp>
      <p:sp>
        <p:nvSpPr>
          <p:cNvPr id="27" name="Rectangle 26"/>
          <p:cNvSpPr/>
          <p:nvPr/>
        </p:nvSpPr>
        <p:spPr bwMode="gray">
          <a:xfrm>
            <a:off x="3012774" y="4758550"/>
            <a:ext cx="1517904" cy="745228"/>
          </a:xfrm>
          <a:prstGeom prst="rect">
            <a:avLst/>
          </a:prstGeom>
          <a:noFill/>
          <a:ln w="9525" cap="flat" cmpd="sng" algn="ctr">
            <a:noFill/>
            <a:prstDash val="solid"/>
            <a:miter lim="800000"/>
          </a:ln>
          <a:effectLst/>
          <a:extLst>
            <a:ext uri="{909E8E84-426E-40DD-AFC4-6F175D3DCCD1}">
              <a14:hiddenFill xmlns:a14="http://schemas.microsoft.com/office/drawing/2010/main">
                <a:solidFill>
                  <a:srgbClr val="A3BCD3"/>
                </a:solidFill>
              </a14:hiddenFill>
            </a:ex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Public / community health</a:t>
            </a:r>
          </a:p>
        </p:txBody>
      </p:sp>
      <p:sp>
        <p:nvSpPr>
          <p:cNvPr id="69" name="Rectangle 68"/>
          <p:cNvSpPr/>
          <p:nvPr/>
        </p:nvSpPr>
        <p:spPr bwMode="gray">
          <a:xfrm>
            <a:off x="7651906" y="4758550"/>
            <a:ext cx="1517904" cy="745228"/>
          </a:xfrm>
          <a:prstGeom prst="rect">
            <a:avLst/>
          </a:prstGeom>
          <a:noFill/>
          <a:ln w="9525" cap="flat" cmpd="sng" algn="ctr">
            <a:noFill/>
            <a:prstDash val="solid"/>
            <a:miter lim="800000"/>
          </a:ln>
          <a:effectLst/>
          <a:extLst>
            <a:ext uri="{909E8E84-426E-40DD-AFC4-6F175D3DCCD1}">
              <a14:hiddenFill xmlns:a14="http://schemas.microsoft.com/office/drawing/2010/main">
                <a:solidFill>
                  <a:srgbClr val="BBCABA"/>
                </a:solidFill>
              </a14:hiddenFill>
            </a:ex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Customer / client support and excellence</a:t>
            </a:r>
          </a:p>
        </p:txBody>
      </p:sp>
      <p:sp>
        <p:nvSpPr>
          <p:cNvPr id="70" name="Rectangle 69"/>
          <p:cNvSpPr/>
          <p:nvPr/>
        </p:nvSpPr>
        <p:spPr bwMode="gray">
          <a:xfrm>
            <a:off x="5332340" y="4758550"/>
            <a:ext cx="1517904" cy="745228"/>
          </a:xfrm>
          <a:prstGeom prst="rect">
            <a:avLst/>
          </a:prstGeom>
          <a:noFill/>
          <a:ln w="9525" cap="flat" cmpd="sng" algn="ctr">
            <a:noFill/>
            <a:prstDash val="solid"/>
            <a:miter lim="800000"/>
          </a:ln>
          <a:effectLst/>
          <a:extLst>
            <a:ext uri="{909E8E84-426E-40DD-AFC4-6F175D3DCCD1}">
              <a14:hiddenFill xmlns:a14="http://schemas.microsoft.com/office/drawing/2010/main">
                <a:solidFill>
                  <a:srgbClr val="F2DE8A"/>
                </a:solidFill>
              </a14:hiddenFill>
            </a:ex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Social / human services</a:t>
            </a:r>
          </a:p>
        </p:txBody>
      </p:sp>
      <p:sp>
        <p:nvSpPr>
          <p:cNvPr id="71" name="btfpSequenceArrow414559"/>
          <p:cNvSpPr/>
          <p:nvPr/>
        </p:nvSpPr>
        <p:spPr bwMode="gray">
          <a:xfrm>
            <a:off x="9606845" y="4049889"/>
            <a:ext cx="252254" cy="972980"/>
          </a:xfrm>
          <a:custGeom>
            <a:avLst/>
            <a:gdLst/>
            <a:ahLst/>
            <a:cxnLst/>
            <a:rect l="0" t="0" r="0" b="0"/>
            <a:pathLst>
              <a:path w="290355" h="972980">
                <a:moveTo>
                  <a:pt x="38100" y="0"/>
                </a:moveTo>
                <a:lnTo>
                  <a:pt x="290354" y="486489"/>
                </a:lnTo>
                <a:lnTo>
                  <a:pt x="38100" y="972979"/>
                </a:lnTo>
                <a:lnTo>
                  <a:pt x="0" y="972979"/>
                </a:lnTo>
                <a:lnTo>
                  <a:pt x="252254" y="486489"/>
                </a:lnTo>
                <a:lnTo>
                  <a:pt x="0" y="0"/>
                </a:lnTo>
              </a:path>
            </a:pathLst>
          </a:custGeom>
          <a:solidFill>
            <a:srgbClr val="7891AA"/>
          </a:solidFill>
          <a:ln w="9525" cap="flat">
            <a:solidFill>
              <a:srgbClr val="7891AA"/>
            </a:solidFill>
            <a:miter lim="800000"/>
            <a:tailEnd type="none" w="med" len="lg"/>
          </a:ln>
        </p:spPr>
        <p:style>
          <a:lnRef idx="1">
            <a:schemeClr val="accent1"/>
          </a:lnRef>
          <a:fillRef idx="0">
            <a:schemeClr val="accent1"/>
          </a:fillRef>
          <a:effectRef idx="0">
            <a:schemeClr val="accent1"/>
          </a:effectRef>
          <a:fontRef idx="minor">
            <a:schemeClr val="tx1"/>
          </a:fontRef>
        </p:style>
        <p:txBody>
          <a:bodyPr rtlCol="0" anchor="ctr"/>
          <a:lstStyle/>
          <a:p>
            <a:pPr algn="ctr">
              <a:lnSpc>
                <a:spcPct val="0"/>
              </a:lnSpc>
            </a:pPr>
            <a:endParaRPr lang="en-US" dirty="0"/>
          </a:p>
        </p:txBody>
      </p:sp>
      <p:sp>
        <p:nvSpPr>
          <p:cNvPr id="72" name="TextBox 71"/>
          <p:cNvSpPr txBox="1"/>
          <p:nvPr/>
        </p:nvSpPr>
        <p:spPr>
          <a:xfrm>
            <a:off x="9978501" y="3661075"/>
            <a:ext cx="1878536" cy="1815882"/>
          </a:xfrm>
          <a:prstGeom prst="rect">
            <a:avLst/>
          </a:prstGeom>
          <a:noFill/>
        </p:spPr>
        <p:txBody>
          <a:bodyPr wrap="square" rtlCol="0" anchor="ctr">
            <a:spAutoFit/>
          </a:bodyPr>
          <a:lstStyle/>
          <a:p>
            <a:pPr marL="0" indent="0" algn="ctr">
              <a:spcBef>
                <a:spcPts val="600"/>
              </a:spcBef>
              <a:buNone/>
            </a:pPr>
            <a:r>
              <a:rPr lang="en-US" b="1" dirty="0">
                <a:solidFill>
                  <a:srgbClr val="7D96AE"/>
                </a:solidFill>
              </a:rPr>
              <a:t>E</a:t>
            </a:r>
            <a:r>
              <a:rPr lang="en-US" b="1" dirty="0" smtClean="0">
                <a:solidFill>
                  <a:srgbClr val="7D96AE"/>
                </a:solidFill>
              </a:rPr>
              <a:t>xperience </a:t>
            </a:r>
            <a:r>
              <a:rPr lang="en-US" b="1" dirty="0">
                <a:solidFill>
                  <a:srgbClr val="7D96AE"/>
                </a:solidFill>
              </a:rPr>
              <a:t>gained in </a:t>
            </a:r>
            <a:r>
              <a:rPr lang="en-US" b="1" dirty="0" smtClean="0">
                <a:solidFill>
                  <a:srgbClr val="7D96AE"/>
                </a:solidFill>
              </a:rPr>
              <a:t>these roles helps you deepen expertise in areas related to your broader career goals</a:t>
            </a:r>
            <a:endParaRPr lang="en-US" dirty="0">
              <a:solidFill>
                <a:srgbClr val="7D96AE"/>
              </a:solidFill>
            </a:endParaRPr>
          </a:p>
        </p:txBody>
      </p:sp>
      <p:grpSp>
        <p:nvGrpSpPr>
          <p:cNvPr id="87" name="btfpIcon339292"/>
          <p:cNvGrpSpPr/>
          <p:nvPr>
            <p:custDataLst>
              <p:tags r:id="rId11"/>
            </p:custDataLst>
          </p:nvPr>
        </p:nvGrpSpPr>
        <p:grpSpPr>
          <a:xfrm>
            <a:off x="8034935" y="4043576"/>
            <a:ext cx="749808" cy="749808"/>
            <a:chOff x="8034935" y="4043576"/>
            <a:chExt cx="749808" cy="749808"/>
          </a:xfrm>
        </p:grpSpPr>
        <p:sp>
          <p:nvSpPr>
            <p:cNvPr id="50" name="btfpIconCircle339292"/>
            <p:cNvSpPr>
              <a:spLocks/>
            </p:cNvSpPr>
            <p:nvPr/>
          </p:nvSpPr>
          <p:spPr bwMode="gray">
            <a:xfrm>
              <a:off x="8034935" y="4043576"/>
              <a:ext cx="749808" cy="749808"/>
            </a:xfrm>
            <a:prstGeom prst="ellipse">
              <a:avLst/>
            </a:prstGeom>
            <a:noFill/>
            <a:ln w="9525" cap="flat" cmpd="sng" algn="ctr">
              <a:noFill/>
              <a:prstDash val="solid"/>
              <a:miter lim="800000"/>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pic>
          <p:nvPicPr>
            <p:cNvPr id="49" name="btfpIconLines339292"/>
            <p:cNvPicPr>
              <a:picLocks/>
            </p:cNvPicPr>
            <p:nvPr/>
          </p:nvPicPr>
          <p:blipFill>
            <a:blip r:embed="rId21">
              <a:extLst>
                <a:ext uri="{28A0092B-C50C-407E-A947-70E740481C1C}">
                  <a14:useLocalDpi xmlns:a14="http://schemas.microsoft.com/office/drawing/2010/main" val="0"/>
                </a:ext>
              </a:extLst>
            </a:blip>
            <a:stretch>
              <a:fillRect/>
            </a:stretch>
          </p:blipFill>
          <p:spPr>
            <a:xfrm>
              <a:off x="8034935" y="4043576"/>
              <a:ext cx="749808" cy="749808"/>
            </a:xfrm>
            <a:prstGeom prst="rect">
              <a:avLst/>
            </a:prstGeom>
          </p:spPr>
        </p:pic>
      </p:grpSp>
      <p:grpSp>
        <p:nvGrpSpPr>
          <p:cNvPr id="92" name="btfpIcon436474"/>
          <p:cNvGrpSpPr/>
          <p:nvPr>
            <p:custDataLst>
              <p:tags r:id="rId12"/>
            </p:custDataLst>
          </p:nvPr>
        </p:nvGrpSpPr>
        <p:grpSpPr>
          <a:xfrm>
            <a:off x="5699464" y="4043575"/>
            <a:ext cx="749808" cy="749808"/>
            <a:chOff x="5699464" y="4043575"/>
            <a:chExt cx="749808" cy="749808"/>
          </a:xfrm>
        </p:grpSpPr>
        <p:sp>
          <p:nvSpPr>
            <p:cNvPr id="91" name="btfpIconCircle436474"/>
            <p:cNvSpPr>
              <a:spLocks/>
            </p:cNvSpPr>
            <p:nvPr/>
          </p:nvSpPr>
          <p:spPr bwMode="gray">
            <a:xfrm>
              <a:off x="5699464" y="4043575"/>
              <a:ext cx="749808" cy="749808"/>
            </a:xfrm>
            <a:prstGeom prst="ellipse">
              <a:avLst/>
            </a:prstGeom>
            <a:noFill/>
            <a:ln w="9525" cap="flat" cmpd="sng" algn="ctr">
              <a:noFill/>
              <a:prstDash val="solid"/>
              <a:miter lim="800000"/>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pic>
          <p:nvPicPr>
            <p:cNvPr id="88" name="btfpIconLines436474"/>
            <p:cNvPicPr>
              <a:picLocks/>
            </p:cNvPicPr>
            <p:nvPr/>
          </p:nvPicPr>
          <p:blipFill>
            <a:blip r:embed="rId22">
              <a:extLst>
                <a:ext uri="{28A0092B-C50C-407E-A947-70E740481C1C}">
                  <a14:useLocalDpi xmlns:a14="http://schemas.microsoft.com/office/drawing/2010/main" val="0"/>
                </a:ext>
              </a:extLst>
            </a:blip>
            <a:stretch>
              <a:fillRect/>
            </a:stretch>
          </p:blipFill>
          <p:spPr>
            <a:xfrm>
              <a:off x="5699464" y="4043575"/>
              <a:ext cx="749808" cy="749808"/>
            </a:xfrm>
            <a:prstGeom prst="rect">
              <a:avLst/>
            </a:prstGeom>
          </p:spPr>
        </p:pic>
      </p:grpSp>
      <p:grpSp>
        <p:nvGrpSpPr>
          <p:cNvPr id="111" name="btfpIcon709321"/>
          <p:cNvGrpSpPr/>
          <p:nvPr>
            <p:custDataLst>
              <p:tags r:id="rId13"/>
            </p:custDataLst>
          </p:nvPr>
        </p:nvGrpSpPr>
        <p:grpSpPr>
          <a:xfrm>
            <a:off x="3367060" y="4043575"/>
            <a:ext cx="749808" cy="749808"/>
            <a:chOff x="3367060" y="4043575"/>
            <a:chExt cx="749808" cy="749808"/>
          </a:xfrm>
        </p:grpSpPr>
        <p:sp>
          <p:nvSpPr>
            <p:cNvPr id="110" name="btfpIconCircle709321"/>
            <p:cNvSpPr>
              <a:spLocks/>
            </p:cNvSpPr>
            <p:nvPr/>
          </p:nvSpPr>
          <p:spPr bwMode="gray">
            <a:xfrm>
              <a:off x="3367060" y="4043575"/>
              <a:ext cx="749808" cy="749808"/>
            </a:xfrm>
            <a:prstGeom prst="ellipse">
              <a:avLst/>
            </a:prstGeom>
            <a:noFill/>
            <a:ln w="9525" cap="flat" cmpd="sng" algn="ctr">
              <a:noFill/>
              <a:prstDash val="solid"/>
              <a:miter lim="800000"/>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pic>
          <p:nvPicPr>
            <p:cNvPr id="108" name="btfpIconLines709321"/>
            <p:cNvPicPr>
              <a:picLocks/>
            </p:cNvPicPr>
            <p:nvPr/>
          </p:nvPicPr>
          <p:blipFill>
            <a:blip r:embed="rId23">
              <a:extLst>
                <a:ext uri="{28A0092B-C50C-407E-A947-70E740481C1C}">
                  <a14:useLocalDpi xmlns:a14="http://schemas.microsoft.com/office/drawing/2010/main" val="0"/>
                </a:ext>
              </a:extLst>
            </a:blip>
            <a:stretch>
              <a:fillRect/>
            </a:stretch>
          </p:blipFill>
          <p:spPr>
            <a:xfrm>
              <a:off x="3367060" y="4043575"/>
              <a:ext cx="749808" cy="749808"/>
            </a:xfrm>
            <a:prstGeom prst="rect">
              <a:avLst/>
            </a:prstGeom>
          </p:spPr>
        </p:pic>
      </p:grpSp>
    </p:spTree>
    <p:custDataLst>
      <p:tags r:id="rId1"/>
    </p:custDataLst>
    <p:extLst>
      <p:ext uri="{BB962C8B-B14F-4D97-AF65-F5344CB8AC3E}">
        <p14:creationId xmlns:p14="http://schemas.microsoft.com/office/powerpoint/2010/main" val="12699737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Recovery-related jobs can </a:t>
            </a:r>
            <a:r>
              <a:rPr lang="en-US" dirty="0" smtClean="0"/>
              <a:t>provide </a:t>
            </a:r>
            <a:r>
              <a:rPr lang="en-US" dirty="0"/>
              <a:t>marketable skills </a:t>
            </a:r>
            <a:r>
              <a:rPr lang="en-US" dirty="0" smtClean="0"/>
              <a:t>that you can build into your resume as you plan for your next step</a:t>
            </a:r>
            <a:endParaRPr lang="en-US" dirty="0"/>
          </a:p>
        </p:txBody>
      </p:sp>
      <p:sp>
        <p:nvSpPr>
          <p:cNvPr id="3" name="btfpLayoutConfig" hidden="1"/>
          <p:cNvSpPr txBox="1"/>
          <p:nvPr/>
        </p:nvSpPr>
        <p:spPr bwMode="gray">
          <a:xfrm>
            <a:off x="12700" y="12700"/>
            <a:ext cx="1329457" cy="88092"/>
          </a:xfrm>
          <a:prstGeom prst="rect">
            <a:avLst/>
          </a:prstGeom>
          <a:noFill/>
        </p:spPr>
        <p:txBody>
          <a:bodyPr vert="horz" wrap="none" lIns="36000" tIns="36000" rIns="36000" bIns="36000" rtlCol="0">
            <a:spAutoFit/>
          </a:bodyPr>
          <a:lstStyle/>
          <a:p>
            <a:pPr marL="0" indent="0">
              <a:buNone/>
            </a:pPr>
            <a:r>
              <a:rPr lang="en-US" sz="100">
                <a:solidFill>
                  <a:srgbClr val="FFFFFF">
                    <a:alpha val="0"/>
                  </a:srgbClr>
                </a:solidFill>
              </a:rPr>
              <a:t>overall_1_132339769592864964 columns_1_132339769592864964 17_1_132339770076161956 11_1_132339770076211590 14_1_132339770076211590 18_1_132340180353318788 24_1_132340180353318788 6_1_132340180404326099 </a:t>
            </a:r>
            <a:endParaRPr lang="en-US" sz="100" dirty="0" err="1">
              <a:solidFill>
                <a:srgbClr val="FFFFFF">
                  <a:alpha val="0"/>
                </a:srgbClr>
              </a:solidFill>
            </a:endParaRPr>
          </a:p>
        </p:txBody>
      </p:sp>
      <p:grpSp>
        <p:nvGrpSpPr>
          <p:cNvPr id="11" name="btfpStatusSticker803899"/>
          <p:cNvGrpSpPr/>
          <p:nvPr>
            <p:custDataLst>
              <p:tags r:id="rId1"/>
            </p:custDataLst>
          </p:nvPr>
        </p:nvGrpSpPr>
        <p:grpSpPr>
          <a:xfrm>
            <a:off x="10100356" y="955344"/>
            <a:ext cx="1761444" cy="235611"/>
            <a:chOff x="10100356" y="955344"/>
            <a:chExt cx="1761444" cy="235611"/>
          </a:xfrm>
        </p:grpSpPr>
        <p:sp>
          <p:nvSpPr>
            <p:cNvPr id="12" name="btfpStatusStickerText803899"/>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Preliminary</a:t>
              </a:r>
            </a:p>
          </p:txBody>
        </p:sp>
        <p:cxnSp>
          <p:nvCxnSpPr>
            <p:cNvPr id="13" name="btfpStatusStickerLine803899"/>
            <p:cNvCxnSpPr/>
            <p:nvPr/>
          </p:nvCxnSpPr>
          <p:spPr bwMode="gray">
            <a:xfrm rot="720000">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14" name="btfpStatusSticker153514"/>
          <p:cNvGrpSpPr/>
          <p:nvPr>
            <p:custDataLst>
              <p:tags r:id="rId2"/>
            </p:custDataLst>
          </p:nvPr>
        </p:nvGrpSpPr>
        <p:grpSpPr>
          <a:xfrm>
            <a:off x="7717288" y="955344"/>
            <a:ext cx="2256067" cy="235611"/>
            <a:chOff x="7717288" y="955344"/>
            <a:chExt cx="2256067" cy="235611"/>
          </a:xfrm>
        </p:grpSpPr>
        <p:sp>
          <p:nvSpPr>
            <p:cNvPr id="15" name="btfpStatusStickerText153514"/>
            <p:cNvSpPr txBox="1"/>
            <p:nvPr/>
          </p:nvSpPr>
          <p:spPr bwMode="gray">
            <a:xfrm>
              <a:off x="7717288" y="955344"/>
              <a:ext cx="2256067"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Non-exhaustive</a:t>
              </a:r>
            </a:p>
          </p:txBody>
        </p:sp>
        <p:cxnSp>
          <p:nvCxnSpPr>
            <p:cNvPr id="16" name="btfpStatusStickerLine153514"/>
            <p:cNvCxnSpPr/>
            <p:nvPr/>
          </p:nvCxnSpPr>
          <p:spPr bwMode="gray">
            <a:xfrm rot="720000">
              <a:off x="7717288"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aphicFrame>
        <p:nvGraphicFramePr>
          <p:cNvPr id="17" name="btfpTable985017"/>
          <p:cNvGraphicFramePr>
            <a:graphicFrameLocks noGrp="1"/>
          </p:cNvGraphicFramePr>
          <p:nvPr>
            <p:custDataLst>
              <p:tags r:id="rId3"/>
            </p:custDataLst>
            <p:extLst>
              <p:ext uri="{D42A27DB-BD31-4B8C-83A1-F6EECF244321}">
                <p14:modId xmlns:p14="http://schemas.microsoft.com/office/powerpoint/2010/main" val="1410709767"/>
              </p:ext>
            </p:extLst>
          </p:nvPr>
        </p:nvGraphicFramePr>
        <p:xfrm>
          <a:off x="330200" y="1712913"/>
          <a:ext cx="11531602" cy="3596640"/>
        </p:xfrm>
        <a:graphic>
          <a:graphicData uri="http://schemas.openxmlformats.org/drawingml/2006/table">
            <a:tbl>
              <a:tblPr firstRow="1" firstCol="1" bandRow="1">
                <a:tableStyleId>{9D7B26C5-4107-4FEC-AEDC-1716B250A1EF}</a:tableStyleId>
              </a:tblPr>
              <a:tblGrid>
                <a:gridCol w="1361440">
                  <a:extLst>
                    <a:ext uri="{9D8B030D-6E8A-4147-A177-3AD203B41FA5}">
                      <a16:colId xmlns:a16="http://schemas.microsoft.com/office/drawing/2014/main" val="4005195626"/>
                    </a:ext>
                  </a:extLst>
                </a:gridCol>
                <a:gridCol w="5085081">
                  <a:extLst>
                    <a:ext uri="{9D8B030D-6E8A-4147-A177-3AD203B41FA5}">
                      <a16:colId xmlns:a16="http://schemas.microsoft.com/office/drawing/2014/main" val="4290587741"/>
                    </a:ext>
                  </a:extLst>
                </a:gridCol>
                <a:gridCol w="5085081">
                  <a:extLst>
                    <a:ext uri="{9D8B030D-6E8A-4147-A177-3AD203B41FA5}">
                      <a16:colId xmlns:a16="http://schemas.microsoft.com/office/drawing/2014/main" val="1275775345"/>
                    </a:ext>
                  </a:extLst>
                </a:gridCol>
              </a:tblGrid>
              <a:tr h="0">
                <a:tc>
                  <a:txBody>
                    <a:bodyPr/>
                    <a:lstStyle/>
                    <a:p>
                      <a:pPr marL="0" indent="0">
                        <a:spcBef>
                          <a:spcPts val="0"/>
                        </a:spcBef>
                        <a:buFontTx/>
                        <a:buNone/>
                      </a:pPr>
                      <a:endParaRPr lang="en-US" sz="1400" u="none" dirty="0"/>
                    </a:p>
                  </a:txBody>
                  <a:tcPr anchor="b"/>
                </a:tc>
                <a:tc>
                  <a:txBody>
                    <a:bodyPr/>
                    <a:lstStyle/>
                    <a:p>
                      <a:pPr marL="0" indent="0">
                        <a:spcBef>
                          <a:spcPts val="0"/>
                        </a:spcBef>
                        <a:buNone/>
                      </a:pPr>
                      <a:r>
                        <a:rPr lang="en-US" sz="1400" b="1" dirty="0" smtClean="0">
                          <a:solidFill>
                            <a:srgbClr val="2D475A"/>
                          </a:solidFill>
                        </a:rPr>
                        <a:t>Contact tracers and supervisors</a:t>
                      </a:r>
                    </a:p>
                  </a:txBody>
                  <a:tcPr anchor="b"/>
                </a:tc>
                <a:tc>
                  <a:txBody>
                    <a:bodyPr/>
                    <a:lstStyle/>
                    <a:p>
                      <a:pPr marL="0" indent="0">
                        <a:spcBef>
                          <a:spcPts val="0"/>
                        </a:spcBef>
                        <a:buNone/>
                      </a:pPr>
                      <a:r>
                        <a:rPr lang="en-US" sz="1400" b="1" dirty="0" smtClean="0">
                          <a:solidFill>
                            <a:srgbClr val="2D475A"/>
                          </a:solidFill>
                        </a:rPr>
                        <a:t>Resource navigators/supervisors, support specialists</a:t>
                      </a:r>
                    </a:p>
                  </a:txBody>
                  <a:tcPr anchor="b"/>
                </a:tc>
                <a:extLst>
                  <a:ext uri="{0D108BD9-81ED-4DB2-BD59-A6C34878D82A}">
                    <a16:rowId xmlns:a16="http://schemas.microsoft.com/office/drawing/2014/main" val="1166245198"/>
                  </a:ext>
                </a:extLst>
              </a:tr>
              <a:tr h="138239">
                <a:tc>
                  <a:txBody>
                    <a:bodyPr/>
                    <a:lstStyle/>
                    <a:p>
                      <a:pPr marL="0" indent="0">
                        <a:buFontTx/>
                        <a:buNone/>
                      </a:pPr>
                      <a:r>
                        <a:rPr lang="en-US" sz="1400" u="none" dirty="0" smtClean="0"/>
                        <a:t>Foundational</a:t>
                      </a:r>
                      <a:r>
                        <a:rPr lang="en-US" sz="1400" u="none" baseline="0" dirty="0" smtClean="0"/>
                        <a:t> skills</a:t>
                      </a:r>
                      <a:endParaRPr lang="en-US" sz="1400" u="none" dirty="0"/>
                    </a:p>
                  </a:txBody>
                  <a:tcPr/>
                </a:tc>
                <a:tc>
                  <a:txBody>
                    <a:bodyPr/>
                    <a:lstStyle/>
                    <a:p>
                      <a:pPr>
                        <a:spcBef>
                          <a:spcPts val="900"/>
                        </a:spcBef>
                      </a:pPr>
                      <a:r>
                        <a:rPr lang="en-US" sz="1200" i="1" dirty="0" smtClean="0"/>
                        <a:t>“</a:t>
                      </a:r>
                      <a:r>
                        <a:rPr lang="en-US" sz="1200" b="1" i="1" dirty="0" smtClean="0"/>
                        <a:t>Investigated</a:t>
                      </a:r>
                      <a:r>
                        <a:rPr lang="en-US" sz="1200" i="1" dirty="0" smtClean="0"/>
                        <a:t> hundreds of clients’ data and </a:t>
                      </a:r>
                      <a:r>
                        <a:rPr lang="en-US" sz="1200" b="1" i="1" dirty="0" smtClean="0"/>
                        <a:t>coordinated targeted outreach </a:t>
                      </a:r>
                      <a:r>
                        <a:rPr lang="en-US" sz="1200" i="1" dirty="0" smtClean="0"/>
                        <a:t>to and support for clients’ contacts”</a:t>
                      </a:r>
                    </a:p>
                    <a:p>
                      <a:pPr>
                        <a:spcBef>
                          <a:spcPts val="900"/>
                        </a:spcBef>
                      </a:pPr>
                      <a:r>
                        <a:rPr lang="en-US" sz="1200" i="1" dirty="0" smtClean="0"/>
                        <a:t>“</a:t>
                      </a:r>
                      <a:r>
                        <a:rPr lang="en-US" sz="1200" b="1" i="1" dirty="0" smtClean="0"/>
                        <a:t>Organized</a:t>
                      </a:r>
                      <a:r>
                        <a:rPr lang="en-US" sz="1200" b="1" i="1" baseline="0" dirty="0" smtClean="0"/>
                        <a:t> and k</a:t>
                      </a:r>
                      <a:r>
                        <a:rPr lang="en-US" sz="1200" b="1" i="1" dirty="0" smtClean="0"/>
                        <a:t>ept track of complex data </a:t>
                      </a:r>
                      <a:r>
                        <a:rPr lang="en-US" sz="1200" i="1" dirty="0" smtClean="0"/>
                        <a:t>for hundreds of clients and their contacts”</a:t>
                      </a:r>
                      <a:endParaRPr lang="en-US" sz="1200" b="1" i="1" dirty="0" smtClean="0"/>
                    </a:p>
                    <a:p>
                      <a:pPr>
                        <a:spcBef>
                          <a:spcPts val="900"/>
                        </a:spcBef>
                      </a:pPr>
                      <a:r>
                        <a:rPr lang="en-US" sz="1200" i="1" dirty="0" smtClean="0"/>
                        <a:t>“</a:t>
                      </a:r>
                      <a:r>
                        <a:rPr lang="en-US" sz="1200" b="1" i="1" dirty="0" smtClean="0"/>
                        <a:t>Evaluated health care needs </a:t>
                      </a:r>
                      <a:r>
                        <a:rPr lang="en-US" sz="1200" i="1" dirty="0" smtClean="0"/>
                        <a:t>of hundreds of clients from diverse backgrounds and </a:t>
                      </a:r>
                      <a:r>
                        <a:rPr lang="en-US" sz="1200" b="1" i="1" dirty="0" smtClean="0"/>
                        <a:t>advised on next steps</a:t>
                      </a:r>
                      <a:r>
                        <a:rPr lang="en-US" sz="1200" i="1" dirty="0" smtClean="0"/>
                        <a:t> based on clinical data and resources”</a:t>
                      </a:r>
                    </a:p>
                  </a:txBody>
                  <a:tcPr/>
                </a:tc>
                <a:tc>
                  <a:txBody>
                    <a:bodyPr/>
                    <a:lstStyle/>
                    <a:p>
                      <a:pPr>
                        <a:spcBef>
                          <a:spcPts val="900"/>
                        </a:spcBef>
                      </a:pPr>
                      <a:r>
                        <a:rPr lang="en-US" sz="1200" i="1" dirty="0" smtClean="0"/>
                        <a:t>“</a:t>
                      </a:r>
                      <a:r>
                        <a:rPr lang="en-US" sz="1200" b="1" i="1" dirty="0" smtClean="0"/>
                        <a:t>Conducted interviews with hundreds of clients</a:t>
                      </a:r>
                      <a:r>
                        <a:rPr lang="en-US" sz="1200" i="1" dirty="0" smtClean="0"/>
                        <a:t> from diverse backgrounds to address specific needs and </a:t>
                      </a:r>
                      <a:r>
                        <a:rPr lang="en-US" sz="1200" b="1" i="1" dirty="0" smtClean="0"/>
                        <a:t>connect clients to necessary resources</a:t>
                      </a:r>
                      <a:r>
                        <a:rPr lang="en-US" sz="1200" i="1" dirty="0" smtClean="0"/>
                        <a:t>”</a:t>
                      </a:r>
                    </a:p>
                    <a:p>
                      <a:pPr>
                        <a:spcBef>
                          <a:spcPts val="900"/>
                        </a:spcBef>
                      </a:pPr>
                      <a:r>
                        <a:rPr lang="en-US" sz="1200" i="1" dirty="0" smtClean="0"/>
                        <a:t>“</a:t>
                      </a:r>
                      <a:r>
                        <a:rPr lang="en-US" sz="1200" b="1" i="1" dirty="0" smtClean="0"/>
                        <a:t>Achieved expert status </a:t>
                      </a:r>
                      <a:r>
                        <a:rPr lang="en-US" sz="1200" i="1" dirty="0" smtClean="0"/>
                        <a:t>in synthesizing and understanding offerings of many different community-based</a:t>
                      </a:r>
                      <a:r>
                        <a:rPr lang="en-US" sz="1200" i="1" baseline="0" dirty="0" smtClean="0"/>
                        <a:t> organizations </a:t>
                      </a:r>
                      <a:r>
                        <a:rPr lang="en-US" sz="1200" i="1" dirty="0" smtClean="0"/>
                        <a:t>s in order to help clients with individual cases”</a:t>
                      </a:r>
                    </a:p>
                    <a:p>
                      <a:pPr>
                        <a:spcBef>
                          <a:spcPts val="900"/>
                        </a:spcBef>
                      </a:pPr>
                      <a:r>
                        <a:rPr lang="en-US" sz="1200" i="1" dirty="0" smtClean="0"/>
                        <a:t>“</a:t>
                      </a:r>
                      <a:r>
                        <a:rPr lang="en-US" sz="1200" b="1" i="1" dirty="0" smtClean="0"/>
                        <a:t>Catalogued and used client data</a:t>
                      </a:r>
                      <a:r>
                        <a:rPr lang="en-US" sz="1200" b="1" i="1" baseline="0" dirty="0" smtClean="0"/>
                        <a:t> </a:t>
                      </a:r>
                      <a:r>
                        <a:rPr lang="en-US" sz="1200" i="1" dirty="0" smtClean="0"/>
                        <a:t>to manage need-based solutions for clients’ issues”</a:t>
                      </a:r>
                      <a:endParaRPr lang="en-US" sz="1200" b="1" i="1" dirty="0" smtClean="0"/>
                    </a:p>
                  </a:txBody>
                  <a:tcPr/>
                </a:tc>
                <a:extLst>
                  <a:ext uri="{0D108BD9-81ED-4DB2-BD59-A6C34878D82A}">
                    <a16:rowId xmlns:a16="http://schemas.microsoft.com/office/drawing/2014/main" val="3225029446"/>
                  </a:ext>
                </a:extLst>
              </a:tr>
              <a:tr h="0">
                <a:tc>
                  <a:txBody>
                    <a:bodyPr/>
                    <a:lstStyle/>
                    <a:p>
                      <a:pPr marL="0" indent="0">
                        <a:buFontTx/>
                        <a:buNone/>
                      </a:pPr>
                      <a:r>
                        <a:rPr lang="en-US" sz="1400" u="none" dirty="0" smtClean="0"/>
                        <a:t>Technical expertise</a:t>
                      </a:r>
                      <a:endParaRPr lang="en-US" sz="1400" u="none" dirty="0"/>
                    </a:p>
                  </a:txBody>
                  <a:tcPr/>
                </a:tc>
                <a:tc>
                  <a:txBody>
                    <a:bodyPr/>
                    <a:lstStyle/>
                    <a:p>
                      <a:pPr>
                        <a:spcBef>
                          <a:spcPts val="900"/>
                        </a:spcBef>
                      </a:pPr>
                      <a:r>
                        <a:rPr lang="en-US" sz="1200" i="1" dirty="0" smtClean="0"/>
                        <a:t>“</a:t>
                      </a:r>
                      <a:r>
                        <a:rPr lang="en-US" sz="1200" b="1" i="1" dirty="0" smtClean="0"/>
                        <a:t>Determined exposure and assessed symptoms</a:t>
                      </a:r>
                      <a:r>
                        <a:rPr lang="en-US" sz="1200" i="1" dirty="0" smtClean="0"/>
                        <a:t> of COVID-19 for hundreds of clients”</a:t>
                      </a:r>
                    </a:p>
                    <a:p>
                      <a:pPr>
                        <a:spcBef>
                          <a:spcPts val="900"/>
                        </a:spcBef>
                      </a:pPr>
                      <a:r>
                        <a:rPr lang="en-US" sz="1200" i="1" dirty="0" smtClean="0"/>
                        <a:t>“Clearly and calmly </a:t>
                      </a:r>
                      <a:r>
                        <a:rPr lang="en-US" sz="1200" b="1" i="1" dirty="0" smtClean="0"/>
                        <a:t>instructed hundreds of clients </a:t>
                      </a:r>
                      <a:r>
                        <a:rPr lang="en-US" sz="1200" i="1" dirty="0" smtClean="0"/>
                        <a:t>how to self-isolate and direct next steps to take”</a:t>
                      </a:r>
                    </a:p>
                  </a:txBody>
                  <a:tcPr/>
                </a:tc>
                <a:tc>
                  <a:txBody>
                    <a:bodyPr/>
                    <a:lstStyle/>
                    <a:p>
                      <a:pPr>
                        <a:spcBef>
                          <a:spcPts val="900"/>
                        </a:spcBef>
                      </a:pPr>
                      <a:r>
                        <a:rPr lang="en-US" sz="1200" i="1" dirty="0" smtClean="0"/>
                        <a:t>“</a:t>
                      </a:r>
                      <a:r>
                        <a:rPr lang="en-US" sz="1200" b="1" i="1" dirty="0" smtClean="0"/>
                        <a:t>Identified situational needs and problem-solved </a:t>
                      </a:r>
                      <a:r>
                        <a:rPr lang="en-US" sz="1200" i="1" dirty="0" smtClean="0"/>
                        <a:t>based on unique client scenarios for hundreds of clients”</a:t>
                      </a:r>
                    </a:p>
                    <a:p>
                      <a:pPr>
                        <a:spcBef>
                          <a:spcPts val="900"/>
                        </a:spcBef>
                      </a:pPr>
                      <a:r>
                        <a:rPr lang="en-US" sz="1200" i="1" dirty="0" smtClean="0"/>
                        <a:t>“</a:t>
                      </a:r>
                      <a:r>
                        <a:rPr lang="en-US" sz="1200" b="1" i="1" dirty="0" smtClean="0"/>
                        <a:t>Empathized with and communicated clearly </a:t>
                      </a:r>
                      <a:r>
                        <a:rPr lang="en-US" sz="1200" i="1" dirty="0" smtClean="0"/>
                        <a:t>to clients in distress”</a:t>
                      </a:r>
                    </a:p>
                  </a:txBody>
                  <a:tcPr/>
                </a:tc>
                <a:extLst>
                  <a:ext uri="{0D108BD9-81ED-4DB2-BD59-A6C34878D82A}">
                    <a16:rowId xmlns:a16="http://schemas.microsoft.com/office/drawing/2014/main" val="4126741946"/>
                  </a:ext>
                </a:extLst>
              </a:tr>
              <a:tr h="0">
                <a:tc>
                  <a:txBody>
                    <a:bodyPr/>
                    <a:lstStyle/>
                    <a:p>
                      <a:pPr marL="0" indent="0">
                        <a:buFontTx/>
                        <a:buNone/>
                      </a:pPr>
                      <a:r>
                        <a:rPr lang="en-US" sz="1400" u="none" dirty="0" smtClean="0"/>
                        <a:t>Managerial experience</a:t>
                      </a:r>
                      <a:endParaRPr lang="en-US" sz="1400" u="none" dirty="0"/>
                    </a:p>
                  </a:txBody>
                  <a:tcPr/>
                </a:tc>
                <a:tc gridSpan="2">
                  <a:txBody>
                    <a:bodyPr/>
                    <a:lstStyle/>
                    <a:p>
                      <a:pPr>
                        <a:spcBef>
                          <a:spcPts val="900"/>
                        </a:spcBef>
                      </a:pPr>
                      <a:r>
                        <a:rPr lang="en-US" sz="1200" i="1" dirty="0" smtClean="0"/>
                        <a:t>“</a:t>
                      </a:r>
                      <a:r>
                        <a:rPr lang="en-US" sz="1200" b="1" i="1" dirty="0" smtClean="0"/>
                        <a:t>Managed team of 10-20 </a:t>
                      </a:r>
                      <a:r>
                        <a:rPr lang="en-US" sz="1200" i="1" dirty="0" smtClean="0"/>
                        <a:t>in fast-paced, remote environment, including training and reviewing all work the team produced”</a:t>
                      </a:r>
                    </a:p>
                    <a:p>
                      <a:pPr>
                        <a:spcBef>
                          <a:spcPts val="900"/>
                        </a:spcBef>
                      </a:pPr>
                      <a:r>
                        <a:rPr lang="en-US" sz="1200" i="1" dirty="0" smtClean="0"/>
                        <a:t>“</a:t>
                      </a:r>
                      <a:r>
                        <a:rPr lang="en-US" sz="1200" b="1" i="1" dirty="0" smtClean="0"/>
                        <a:t>Coordinated between team and larger public organization </a:t>
                      </a:r>
                      <a:r>
                        <a:rPr lang="en-US" sz="1200" i="1" dirty="0" smtClean="0"/>
                        <a:t>to carry out call center processes efficiently and correctly”</a:t>
                      </a:r>
                    </a:p>
                  </a:txBody>
                  <a:tcPr/>
                </a:tc>
                <a:tc hMerge="1">
                  <a:txBody>
                    <a:bodyPr/>
                    <a:lstStyle/>
                    <a:p>
                      <a:pPr marL="0" indent="0">
                        <a:buFontTx/>
                        <a:buNone/>
                      </a:pPr>
                      <a:endParaRPr lang="en-US" sz="1600" dirty="0"/>
                    </a:p>
                  </a:txBody>
                  <a:tcPr/>
                </a:tc>
                <a:extLst>
                  <a:ext uri="{0D108BD9-81ED-4DB2-BD59-A6C34878D82A}">
                    <a16:rowId xmlns:a16="http://schemas.microsoft.com/office/drawing/2014/main" val="1970662462"/>
                  </a:ext>
                </a:extLst>
              </a:tr>
            </a:tbl>
          </a:graphicData>
        </a:graphic>
      </p:graphicFrame>
      <p:grpSp>
        <p:nvGrpSpPr>
          <p:cNvPr id="18" name="btfpConclusionArrow528664"/>
          <p:cNvGrpSpPr/>
          <p:nvPr>
            <p:custDataLst>
              <p:tags r:id="rId4"/>
            </p:custDataLst>
          </p:nvPr>
        </p:nvGrpSpPr>
        <p:grpSpPr>
          <a:xfrm>
            <a:off x="330200" y="5745479"/>
            <a:ext cx="11531600" cy="820421"/>
            <a:chOff x="-939801" y="1303845"/>
            <a:chExt cx="11531600" cy="1095691"/>
          </a:xfrm>
        </p:grpSpPr>
        <p:sp>
          <p:nvSpPr>
            <p:cNvPr id="19" name="btfpConclusionArrowText528664"/>
            <p:cNvSpPr txBox="1"/>
            <p:nvPr/>
          </p:nvSpPr>
          <p:spPr bwMode="gray">
            <a:xfrm>
              <a:off x="-939801" y="1785118"/>
              <a:ext cx="11531600" cy="614418"/>
            </a:xfrm>
            <a:prstGeom prst="rect">
              <a:avLst/>
            </a:prstGeom>
            <a:noFill/>
          </p:spPr>
          <p:txBody>
            <a:bodyPr vert="horz" wrap="square" lIns="36036" tIns="36036" rIns="36036" bIns="180181" rtlCol="0" anchor="ctr">
              <a:spAutoFit/>
            </a:bodyPr>
            <a:lstStyle/>
            <a:p>
              <a:pPr marL="0" indent="0" algn="ctr">
                <a:spcBef>
                  <a:spcPts val="0"/>
                </a:spcBef>
                <a:buNone/>
              </a:pPr>
              <a:r>
                <a:rPr lang="en-US" b="1" dirty="0" smtClean="0">
                  <a:solidFill>
                    <a:schemeClr val="accent4"/>
                  </a:solidFill>
                </a:rPr>
                <a:t>All roles: “Supported critical efforts to re-open New York in time of unprecedented crisis”</a:t>
              </a:r>
              <a:r>
                <a:rPr lang="en-US" sz="1600" b="1" dirty="0" smtClean="0">
                  <a:solidFill>
                    <a:schemeClr val="accent4"/>
                  </a:solidFill>
                </a:rPr>
                <a:t> </a:t>
              </a:r>
            </a:p>
          </p:txBody>
        </p:sp>
        <p:sp>
          <p:nvSpPr>
            <p:cNvPr id="20" name="btfpConclusionArrowPointer528664"/>
            <p:cNvSpPr/>
            <p:nvPr/>
          </p:nvSpPr>
          <p:spPr bwMode="gray">
            <a:xfrm>
              <a:off x="4393564" y="1303845"/>
              <a:ext cx="864870" cy="481273"/>
            </a:xfrm>
            <a:prstGeom prst="downArrow">
              <a:avLst>
                <a:gd name="adj1" fmla="val 50000"/>
                <a:gd name="adj2" fmla="val 70000"/>
              </a:avLst>
            </a:prstGeom>
            <a:noFill/>
            <a:ln w="9525" cmpd="sng">
              <a:solidFill>
                <a:schemeClr val="accent4"/>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cxnSp>
          <p:nvCxnSpPr>
            <p:cNvPr id="21" name="btfpConclusionArrowLineLeft528664"/>
            <p:cNvCxnSpPr/>
            <p:nvPr/>
          </p:nvCxnSpPr>
          <p:spPr bwMode="gray">
            <a:xfrm>
              <a:off x="-939801" y="1624855"/>
              <a:ext cx="5419852" cy="0"/>
            </a:xfrm>
            <a:prstGeom prst="line">
              <a:avLst/>
            </a:prstGeom>
            <a:ln w="9525" cap="flat" cmpd="sng">
              <a:solidFill>
                <a:schemeClr val="accent4"/>
              </a:solidFill>
              <a:miter lim="800000"/>
              <a:tailEnd type="none" w="med" len="lg"/>
            </a:ln>
          </p:spPr>
          <p:style>
            <a:lnRef idx="1">
              <a:schemeClr val="accent1"/>
            </a:lnRef>
            <a:fillRef idx="0">
              <a:schemeClr val="accent1"/>
            </a:fillRef>
            <a:effectRef idx="0">
              <a:schemeClr val="accent1"/>
            </a:effectRef>
            <a:fontRef idx="minor">
              <a:schemeClr val="tx1"/>
            </a:fontRef>
          </p:style>
        </p:cxnSp>
        <p:cxnSp>
          <p:nvCxnSpPr>
            <p:cNvPr id="22" name="btfpConclusionArrowLineRight528664"/>
            <p:cNvCxnSpPr/>
            <p:nvPr/>
          </p:nvCxnSpPr>
          <p:spPr bwMode="gray">
            <a:xfrm>
              <a:off x="5171947" y="1624854"/>
              <a:ext cx="5419852" cy="0"/>
            </a:xfrm>
            <a:prstGeom prst="line">
              <a:avLst/>
            </a:prstGeom>
            <a:ln w="9525" cap="flat" cmpd="sng">
              <a:solidFill>
                <a:schemeClr val="accent4"/>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24" name="btfpRunningAgenda1Level604385"/>
          <p:cNvGrpSpPr/>
          <p:nvPr>
            <p:custDataLst>
              <p:tags r:id="rId5"/>
            </p:custDataLst>
          </p:nvPr>
        </p:nvGrpSpPr>
        <p:grpSpPr>
          <a:xfrm>
            <a:off x="0" y="944429"/>
            <a:ext cx="3992184" cy="257442"/>
            <a:chOff x="0" y="944429"/>
            <a:chExt cx="3992184" cy="257442"/>
          </a:xfrm>
        </p:grpSpPr>
        <p:sp>
          <p:nvSpPr>
            <p:cNvPr id="25" name="btfpRunningAgenda1LevelBarLeft604385"/>
            <p:cNvSpPr/>
            <p:nvPr/>
          </p:nvSpPr>
          <p:spPr bwMode="gray">
            <a:xfrm>
              <a:off x="0" y="944429"/>
              <a:ext cx="3945915"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942786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1111101 w 1111101"/>
                <a:gd name="connsiteY0" fmla="*/ 0 h 257442"/>
                <a:gd name="connsiteX1" fmla="*/ 888065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64376 w 1364376"/>
                <a:gd name="connsiteY0" fmla="*/ 0 h 257442"/>
                <a:gd name="connsiteX1" fmla="*/ 1056380 w 1364376"/>
                <a:gd name="connsiteY1" fmla="*/ 257442 h 257442"/>
                <a:gd name="connsiteX2" fmla="*/ 0 w 1364376"/>
                <a:gd name="connsiteY2" fmla="*/ 257442 h 257442"/>
                <a:gd name="connsiteX3" fmla="*/ 0 w 1364376"/>
                <a:gd name="connsiteY3" fmla="*/ 0 h 257442"/>
                <a:gd name="connsiteX0" fmla="*/ 1364376 w 1364376"/>
                <a:gd name="connsiteY0" fmla="*/ 0 h 257442"/>
                <a:gd name="connsiteX1" fmla="*/ 1309654 w 1364376"/>
                <a:gd name="connsiteY1" fmla="*/ 257442 h 257442"/>
                <a:gd name="connsiteX2" fmla="*/ 0 w 1364376"/>
                <a:gd name="connsiteY2" fmla="*/ 257442 h 257442"/>
                <a:gd name="connsiteX3" fmla="*/ 0 w 1364376"/>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676961 w 1676961"/>
                <a:gd name="connsiteY0" fmla="*/ 0 h 257442"/>
                <a:gd name="connsiteX1" fmla="*/ 1309655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0 w 1676961"/>
                <a:gd name="connsiteY3" fmla="*/ 0 h 257442"/>
                <a:gd name="connsiteX0" fmla="*/ 1946265 w 1946265"/>
                <a:gd name="connsiteY0" fmla="*/ 0 h 257442"/>
                <a:gd name="connsiteX1" fmla="*/ 1622240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2207555 w 2207555"/>
                <a:gd name="connsiteY0" fmla="*/ 0 h 257442"/>
                <a:gd name="connsiteX1" fmla="*/ 189154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375870 w 2375870"/>
                <a:gd name="connsiteY0" fmla="*/ 0 h 257442"/>
                <a:gd name="connsiteX1" fmla="*/ 2152834 w 2375870"/>
                <a:gd name="connsiteY1" fmla="*/ 257442 h 257442"/>
                <a:gd name="connsiteX2" fmla="*/ 0 w 2375870"/>
                <a:gd name="connsiteY2" fmla="*/ 257442 h 257442"/>
                <a:gd name="connsiteX3" fmla="*/ 0 w 2375870"/>
                <a:gd name="connsiteY3" fmla="*/ 0 h 257442"/>
                <a:gd name="connsiteX0" fmla="*/ 2375870 w 2375870"/>
                <a:gd name="connsiteY0" fmla="*/ 0 h 257442"/>
                <a:gd name="connsiteX1" fmla="*/ 2321148 w 2375870"/>
                <a:gd name="connsiteY1" fmla="*/ 257442 h 257442"/>
                <a:gd name="connsiteX2" fmla="*/ 0 w 2375870"/>
                <a:gd name="connsiteY2" fmla="*/ 257442 h 257442"/>
                <a:gd name="connsiteX3" fmla="*/ 0 w 2375870"/>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536171 w 2536171"/>
                <a:gd name="connsiteY0" fmla="*/ 0 h 257442"/>
                <a:gd name="connsiteX1" fmla="*/ 2321149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0 w 2536171"/>
                <a:gd name="connsiteY3" fmla="*/ 0 h 257442"/>
                <a:gd name="connsiteX0" fmla="*/ 2696471 w 2696471"/>
                <a:gd name="connsiteY0" fmla="*/ 0 h 257442"/>
                <a:gd name="connsiteX1" fmla="*/ 24814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3021688 w 3021688"/>
                <a:gd name="connsiteY0" fmla="*/ 0 h 257442"/>
                <a:gd name="connsiteX1" fmla="*/ 2641750 w 3021688"/>
                <a:gd name="connsiteY1" fmla="*/ 257442 h 257442"/>
                <a:gd name="connsiteX2" fmla="*/ 0 w 3021688"/>
                <a:gd name="connsiteY2" fmla="*/ 257442 h 257442"/>
                <a:gd name="connsiteX3" fmla="*/ 0 w 3021688"/>
                <a:gd name="connsiteY3" fmla="*/ 0 h 257442"/>
                <a:gd name="connsiteX0" fmla="*/ 3021688 w 3021688"/>
                <a:gd name="connsiteY0" fmla="*/ 0 h 257442"/>
                <a:gd name="connsiteX1" fmla="*/ 2966966 w 3021688"/>
                <a:gd name="connsiteY1" fmla="*/ 257442 h 257442"/>
                <a:gd name="connsiteX2" fmla="*/ 0 w 3021688"/>
                <a:gd name="connsiteY2" fmla="*/ 257442 h 257442"/>
                <a:gd name="connsiteX3" fmla="*/ 0 w 3021688"/>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190004 w 3190004"/>
                <a:gd name="connsiteY0" fmla="*/ 0 h 257442"/>
                <a:gd name="connsiteX1" fmla="*/ 2966967 w 3190004"/>
                <a:gd name="connsiteY1" fmla="*/ 257442 h 257442"/>
                <a:gd name="connsiteX2" fmla="*/ 0 w 3190004"/>
                <a:gd name="connsiteY2" fmla="*/ 257442 h 257442"/>
                <a:gd name="connsiteX3" fmla="*/ 1 w 3190004"/>
                <a:gd name="connsiteY3" fmla="*/ 0 h 257442"/>
                <a:gd name="connsiteX0" fmla="*/ 3190004 w 3190004"/>
                <a:gd name="connsiteY0" fmla="*/ 0 h 257442"/>
                <a:gd name="connsiteX1" fmla="*/ 3135282 w 3190004"/>
                <a:gd name="connsiteY1" fmla="*/ 257442 h 257442"/>
                <a:gd name="connsiteX2" fmla="*/ 0 w 3190004"/>
                <a:gd name="connsiteY2" fmla="*/ 257442 h 257442"/>
                <a:gd name="connsiteX3" fmla="*/ 1 w 3190004"/>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2 w 3190005"/>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1 w 3190005"/>
                <a:gd name="connsiteY3" fmla="*/ 0 h 257442"/>
                <a:gd name="connsiteX0" fmla="*/ 3431865 w 3431865"/>
                <a:gd name="connsiteY0" fmla="*/ 0 h 257442"/>
                <a:gd name="connsiteX1" fmla="*/ 3135283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0 w 3431865"/>
                <a:gd name="connsiteY3" fmla="*/ 0 h 257442"/>
                <a:gd name="connsiteX0" fmla="*/ 3609798 w 3609798"/>
                <a:gd name="connsiteY0" fmla="*/ 0 h 257442"/>
                <a:gd name="connsiteX1" fmla="*/ 3377144 w 3609798"/>
                <a:gd name="connsiteY1" fmla="*/ 257442 h 257442"/>
                <a:gd name="connsiteX2" fmla="*/ 0 w 3609798"/>
                <a:gd name="connsiteY2" fmla="*/ 257442 h 257442"/>
                <a:gd name="connsiteX3" fmla="*/ 0 w 3609798"/>
                <a:gd name="connsiteY3" fmla="*/ 0 h 257442"/>
                <a:gd name="connsiteX0" fmla="*/ 3609798 w 3609798"/>
                <a:gd name="connsiteY0" fmla="*/ 0 h 257442"/>
                <a:gd name="connsiteX1" fmla="*/ 3555076 w 3609798"/>
                <a:gd name="connsiteY1" fmla="*/ 257442 h 257442"/>
                <a:gd name="connsiteX2" fmla="*/ 0 w 3609798"/>
                <a:gd name="connsiteY2" fmla="*/ 257442 h 257442"/>
                <a:gd name="connsiteX3" fmla="*/ 0 w 3609798"/>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778114 w 3778114"/>
                <a:gd name="connsiteY0" fmla="*/ 0 h 257442"/>
                <a:gd name="connsiteX1" fmla="*/ 3555077 w 3778114"/>
                <a:gd name="connsiteY1" fmla="*/ 257442 h 257442"/>
                <a:gd name="connsiteX2" fmla="*/ 0 w 3778114"/>
                <a:gd name="connsiteY2" fmla="*/ 257442 h 257442"/>
                <a:gd name="connsiteX3" fmla="*/ 1 w 3778114"/>
                <a:gd name="connsiteY3" fmla="*/ 0 h 257442"/>
                <a:gd name="connsiteX0" fmla="*/ 3778114 w 3778114"/>
                <a:gd name="connsiteY0" fmla="*/ 0 h 257442"/>
                <a:gd name="connsiteX1" fmla="*/ 3723392 w 3778114"/>
                <a:gd name="connsiteY1" fmla="*/ 257442 h 257442"/>
                <a:gd name="connsiteX2" fmla="*/ 0 w 3778114"/>
                <a:gd name="connsiteY2" fmla="*/ 257442 h 257442"/>
                <a:gd name="connsiteX3" fmla="*/ 1 w 3778114"/>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2 w 3778115"/>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1 w 3778115"/>
                <a:gd name="connsiteY3" fmla="*/ 0 h 257442"/>
                <a:gd name="connsiteX0" fmla="*/ 950801 w 3723393"/>
                <a:gd name="connsiteY0" fmla="*/ 0 h 257442"/>
                <a:gd name="connsiteX1" fmla="*/ 3723393 w 3723393"/>
                <a:gd name="connsiteY1" fmla="*/ 257442 h 257442"/>
                <a:gd name="connsiteX2" fmla="*/ 0 w 3723393"/>
                <a:gd name="connsiteY2" fmla="*/ 257442 h 257442"/>
                <a:gd name="connsiteX3" fmla="*/ 1 w 372339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0 w 1128734"/>
                <a:gd name="connsiteY3" fmla="*/ 0 h 257442"/>
                <a:gd name="connsiteX0" fmla="*/ 1128734 w 1128734"/>
                <a:gd name="connsiteY0" fmla="*/ 0 h 257442"/>
                <a:gd name="connsiteX1" fmla="*/ 1074012 w 1128734"/>
                <a:gd name="connsiteY1" fmla="*/ 257442 h 257442"/>
                <a:gd name="connsiteX2" fmla="*/ 0 w 1128734"/>
                <a:gd name="connsiteY2" fmla="*/ 257442 h 257442"/>
                <a:gd name="connsiteX3" fmla="*/ 0 w 1128734"/>
                <a:gd name="connsiteY3" fmla="*/ 0 h 257442"/>
                <a:gd name="connsiteX0" fmla="*/ 1128735 w 1128735"/>
                <a:gd name="connsiteY0" fmla="*/ 0 h 257442"/>
                <a:gd name="connsiteX1" fmla="*/ 1074013 w 1128735"/>
                <a:gd name="connsiteY1" fmla="*/ 257442 h 257442"/>
                <a:gd name="connsiteX2" fmla="*/ 0 w 1128735"/>
                <a:gd name="connsiteY2" fmla="*/ 257442 h 257442"/>
                <a:gd name="connsiteX3" fmla="*/ 1 w 1128735"/>
                <a:gd name="connsiteY3" fmla="*/ 0 h 257442"/>
                <a:gd name="connsiteX0" fmla="*/ 1128735 w 1128735"/>
                <a:gd name="connsiteY0" fmla="*/ 0 h 257442"/>
                <a:gd name="connsiteX1" fmla="*/ 1074013 w 1128735"/>
                <a:gd name="connsiteY1" fmla="*/ 257442 h 257442"/>
                <a:gd name="connsiteX2" fmla="*/ 0 w 1128735"/>
                <a:gd name="connsiteY2" fmla="*/ 257442 h 257442"/>
                <a:gd name="connsiteX3" fmla="*/ 1 w 1128735"/>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1 w 1297050"/>
                <a:gd name="connsiteY3" fmla="*/ 0 h 257442"/>
                <a:gd name="connsiteX0" fmla="*/ 1297050 w 1297050"/>
                <a:gd name="connsiteY0" fmla="*/ 0 h 257442"/>
                <a:gd name="connsiteX1" fmla="*/ 1242328 w 1297050"/>
                <a:gd name="connsiteY1" fmla="*/ 257442 h 257442"/>
                <a:gd name="connsiteX2" fmla="*/ 0 w 1297050"/>
                <a:gd name="connsiteY2" fmla="*/ 257442 h 257442"/>
                <a:gd name="connsiteX3" fmla="*/ 1 w 1297050"/>
                <a:gd name="connsiteY3" fmla="*/ 0 h 257442"/>
                <a:gd name="connsiteX0" fmla="*/ 1297051 w 1297051"/>
                <a:gd name="connsiteY0" fmla="*/ 0 h 257442"/>
                <a:gd name="connsiteX1" fmla="*/ 1242329 w 1297051"/>
                <a:gd name="connsiteY1" fmla="*/ 257442 h 257442"/>
                <a:gd name="connsiteX2" fmla="*/ 0 w 1297051"/>
                <a:gd name="connsiteY2" fmla="*/ 257442 h 257442"/>
                <a:gd name="connsiteX3" fmla="*/ 2 w 1297051"/>
                <a:gd name="connsiteY3" fmla="*/ 0 h 257442"/>
                <a:gd name="connsiteX0" fmla="*/ 1297051 w 1297051"/>
                <a:gd name="connsiteY0" fmla="*/ 0 h 257442"/>
                <a:gd name="connsiteX1" fmla="*/ 1242329 w 1297051"/>
                <a:gd name="connsiteY1" fmla="*/ 257442 h 257442"/>
                <a:gd name="connsiteX2" fmla="*/ 0 w 1297051"/>
                <a:gd name="connsiteY2" fmla="*/ 257442 h 257442"/>
                <a:gd name="connsiteX3" fmla="*/ 1 w 1297051"/>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1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1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1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93585 w 3393585"/>
                <a:gd name="connsiteY0" fmla="*/ 0 h 257442"/>
                <a:gd name="connsiteX1" fmla="*/ 3077575 w 3393585"/>
                <a:gd name="connsiteY1" fmla="*/ 257442 h 257442"/>
                <a:gd name="connsiteX2" fmla="*/ 0 w 3393585"/>
                <a:gd name="connsiteY2" fmla="*/ 257442 h 257442"/>
                <a:gd name="connsiteX3" fmla="*/ 1 w 3393585"/>
                <a:gd name="connsiteY3" fmla="*/ 0 h 257442"/>
                <a:gd name="connsiteX0" fmla="*/ 3393585 w 3393585"/>
                <a:gd name="connsiteY0" fmla="*/ 0 h 257442"/>
                <a:gd name="connsiteX1" fmla="*/ 3338864 w 3393585"/>
                <a:gd name="connsiteY1" fmla="*/ 257442 h 257442"/>
                <a:gd name="connsiteX2" fmla="*/ 0 w 3393585"/>
                <a:gd name="connsiteY2" fmla="*/ 257442 h 257442"/>
                <a:gd name="connsiteX3" fmla="*/ 1 w 3393585"/>
                <a:gd name="connsiteY3" fmla="*/ 0 h 257442"/>
                <a:gd name="connsiteX0" fmla="*/ 3393585 w 3393585"/>
                <a:gd name="connsiteY0" fmla="*/ 0 h 257442"/>
                <a:gd name="connsiteX1" fmla="*/ 3338864 w 3393585"/>
                <a:gd name="connsiteY1" fmla="*/ 257442 h 257442"/>
                <a:gd name="connsiteX2" fmla="*/ 0 w 3393585"/>
                <a:gd name="connsiteY2" fmla="*/ 257442 h 257442"/>
                <a:gd name="connsiteX3" fmla="*/ 1 w 3393585"/>
                <a:gd name="connsiteY3" fmla="*/ 0 h 257442"/>
                <a:gd name="connsiteX0" fmla="*/ 3393585 w 3393585"/>
                <a:gd name="connsiteY0" fmla="*/ 0 h 257442"/>
                <a:gd name="connsiteX1" fmla="*/ 3338864 w 3393585"/>
                <a:gd name="connsiteY1" fmla="*/ 257442 h 257442"/>
                <a:gd name="connsiteX2" fmla="*/ 0 w 3393585"/>
                <a:gd name="connsiteY2" fmla="*/ 257442 h 257442"/>
                <a:gd name="connsiteX3" fmla="*/ 0 w 3393585"/>
                <a:gd name="connsiteY3" fmla="*/ 0 h 257442"/>
                <a:gd name="connsiteX0" fmla="*/ 3561901 w 3561901"/>
                <a:gd name="connsiteY0" fmla="*/ 0 h 257442"/>
                <a:gd name="connsiteX1" fmla="*/ 3338864 w 3561901"/>
                <a:gd name="connsiteY1" fmla="*/ 257442 h 257442"/>
                <a:gd name="connsiteX2" fmla="*/ 0 w 3561901"/>
                <a:gd name="connsiteY2" fmla="*/ 257442 h 257442"/>
                <a:gd name="connsiteX3" fmla="*/ 0 w 3561901"/>
                <a:gd name="connsiteY3" fmla="*/ 0 h 257442"/>
                <a:gd name="connsiteX0" fmla="*/ 3561901 w 3561901"/>
                <a:gd name="connsiteY0" fmla="*/ 0 h 257442"/>
                <a:gd name="connsiteX1" fmla="*/ 3507180 w 3561901"/>
                <a:gd name="connsiteY1" fmla="*/ 257442 h 257442"/>
                <a:gd name="connsiteX2" fmla="*/ 0 w 3561901"/>
                <a:gd name="connsiteY2" fmla="*/ 257442 h 257442"/>
                <a:gd name="connsiteX3" fmla="*/ 0 w 3561901"/>
                <a:gd name="connsiteY3" fmla="*/ 0 h 257442"/>
                <a:gd name="connsiteX0" fmla="*/ 3561901 w 3561901"/>
                <a:gd name="connsiteY0" fmla="*/ 0 h 257442"/>
                <a:gd name="connsiteX1" fmla="*/ 3507180 w 3561901"/>
                <a:gd name="connsiteY1" fmla="*/ 257442 h 257442"/>
                <a:gd name="connsiteX2" fmla="*/ 0 w 3561901"/>
                <a:gd name="connsiteY2" fmla="*/ 257442 h 257442"/>
                <a:gd name="connsiteX3" fmla="*/ 0 w 3561901"/>
                <a:gd name="connsiteY3" fmla="*/ 0 h 257442"/>
                <a:gd name="connsiteX0" fmla="*/ 3561901 w 3561901"/>
                <a:gd name="connsiteY0" fmla="*/ 0 h 257442"/>
                <a:gd name="connsiteX1" fmla="*/ 3507180 w 3561901"/>
                <a:gd name="connsiteY1" fmla="*/ 257442 h 257442"/>
                <a:gd name="connsiteX2" fmla="*/ 0 w 3561901"/>
                <a:gd name="connsiteY2" fmla="*/ 257442 h 257442"/>
                <a:gd name="connsiteX3" fmla="*/ 0 w 3561901"/>
                <a:gd name="connsiteY3" fmla="*/ 0 h 257442"/>
                <a:gd name="connsiteX0" fmla="*/ 3815175 w 3815175"/>
                <a:gd name="connsiteY0" fmla="*/ 0 h 257442"/>
                <a:gd name="connsiteX1" fmla="*/ 3507180 w 3815175"/>
                <a:gd name="connsiteY1" fmla="*/ 257442 h 257442"/>
                <a:gd name="connsiteX2" fmla="*/ 0 w 3815175"/>
                <a:gd name="connsiteY2" fmla="*/ 257442 h 257442"/>
                <a:gd name="connsiteX3" fmla="*/ 0 w 3815175"/>
                <a:gd name="connsiteY3" fmla="*/ 0 h 257442"/>
                <a:gd name="connsiteX0" fmla="*/ 3815175 w 3815175"/>
                <a:gd name="connsiteY0" fmla="*/ 0 h 257442"/>
                <a:gd name="connsiteX1" fmla="*/ 3760454 w 3815175"/>
                <a:gd name="connsiteY1" fmla="*/ 257442 h 257442"/>
                <a:gd name="connsiteX2" fmla="*/ 0 w 3815175"/>
                <a:gd name="connsiteY2" fmla="*/ 257442 h 257442"/>
                <a:gd name="connsiteX3" fmla="*/ 0 w 3815175"/>
                <a:gd name="connsiteY3" fmla="*/ 0 h 257442"/>
                <a:gd name="connsiteX0" fmla="*/ 3815175 w 3815175"/>
                <a:gd name="connsiteY0" fmla="*/ 0 h 257442"/>
                <a:gd name="connsiteX1" fmla="*/ 3760454 w 3815175"/>
                <a:gd name="connsiteY1" fmla="*/ 257442 h 257442"/>
                <a:gd name="connsiteX2" fmla="*/ 0 w 3815175"/>
                <a:gd name="connsiteY2" fmla="*/ 257442 h 257442"/>
                <a:gd name="connsiteX3" fmla="*/ 0 w 3815175"/>
                <a:gd name="connsiteY3" fmla="*/ 0 h 257442"/>
                <a:gd name="connsiteX0" fmla="*/ 3815175 w 3815175"/>
                <a:gd name="connsiteY0" fmla="*/ 0 h 257442"/>
                <a:gd name="connsiteX1" fmla="*/ 3760454 w 3815175"/>
                <a:gd name="connsiteY1" fmla="*/ 257442 h 257442"/>
                <a:gd name="connsiteX2" fmla="*/ 0 w 3815175"/>
                <a:gd name="connsiteY2" fmla="*/ 257442 h 257442"/>
                <a:gd name="connsiteX3" fmla="*/ 0 w 3815175"/>
                <a:gd name="connsiteY3" fmla="*/ 0 h 257442"/>
                <a:gd name="connsiteX0" fmla="*/ 4127760 w 4127760"/>
                <a:gd name="connsiteY0" fmla="*/ 0 h 257442"/>
                <a:gd name="connsiteX1" fmla="*/ 3760454 w 4127760"/>
                <a:gd name="connsiteY1" fmla="*/ 257442 h 257442"/>
                <a:gd name="connsiteX2" fmla="*/ 0 w 4127760"/>
                <a:gd name="connsiteY2" fmla="*/ 257442 h 257442"/>
                <a:gd name="connsiteX3" fmla="*/ 0 w 4127760"/>
                <a:gd name="connsiteY3" fmla="*/ 0 h 257442"/>
                <a:gd name="connsiteX0" fmla="*/ 4127760 w 4127760"/>
                <a:gd name="connsiteY0" fmla="*/ 0 h 257442"/>
                <a:gd name="connsiteX1" fmla="*/ 4073038 w 4127760"/>
                <a:gd name="connsiteY1" fmla="*/ 257442 h 257442"/>
                <a:gd name="connsiteX2" fmla="*/ 0 w 4127760"/>
                <a:gd name="connsiteY2" fmla="*/ 257442 h 257442"/>
                <a:gd name="connsiteX3" fmla="*/ 0 w 4127760"/>
                <a:gd name="connsiteY3" fmla="*/ 0 h 257442"/>
                <a:gd name="connsiteX0" fmla="*/ 4127761 w 4127761"/>
                <a:gd name="connsiteY0" fmla="*/ 0 h 257442"/>
                <a:gd name="connsiteX1" fmla="*/ 4073039 w 4127761"/>
                <a:gd name="connsiteY1" fmla="*/ 257442 h 257442"/>
                <a:gd name="connsiteX2" fmla="*/ 0 w 4127761"/>
                <a:gd name="connsiteY2" fmla="*/ 257442 h 257442"/>
                <a:gd name="connsiteX3" fmla="*/ 1 w 4127761"/>
                <a:gd name="connsiteY3" fmla="*/ 0 h 257442"/>
                <a:gd name="connsiteX0" fmla="*/ 4127761 w 4127761"/>
                <a:gd name="connsiteY0" fmla="*/ 0 h 257442"/>
                <a:gd name="connsiteX1" fmla="*/ 4073039 w 4127761"/>
                <a:gd name="connsiteY1" fmla="*/ 257442 h 257442"/>
                <a:gd name="connsiteX2" fmla="*/ 0 w 4127761"/>
                <a:gd name="connsiteY2" fmla="*/ 257442 h 257442"/>
                <a:gd name="connsiteX3" fmla="*/ 1 w 4127761"/>
                <a:gd name="connsiteY3" fmla="*/ 0 h 257442"/>
                <a:gd name="connsiteX0" fmla="*/ 942786 w 4073039"/>
                <a:gd name="connsiteY0" fmla="*/ 0 h 257442"/>
                <a:gd name="connsiteX1" fmla="*/ 4073039 w 4073039"/>
                <a:gd name="connsiteY1" fmla="*/ 257442 h 257442"/>
                <a:gd name="connsiteX2" fmla="*/ 0 w 4073039"/>
                <a:gd name="connsiteY2" fmla="*/ 257442 h 257442"/>
                <a:gd name="connsiteX3" fmla="*/ 1 w 4073039"/>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1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1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1111101 w 1111101"/>
                <a:gd name="connsiteY0" fmla="*/ 0 h 257442"/>
                <a:gd name="connsiteX1" fmla="*/ 888065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64376 w 1364376"/>
                <a:gd name="connsiteY0" fmla="*/ 0 h 257442"/>
                <a:gd name="connsiteX1" fmla="*/ 1056380 w 1364376"/>
                <a:gd name="connsiteY1" fmla="*/ 257442 h 257442"/>
                <a:gd name="connsiteX2" fmla="*/ 0 w 1364376"/>
                <a:gd name="connsiteY2" fmla="*/ 257442 h 257442"/>
                <a:gd name="connsiteX3" fmla="*/ 0 w 1364376"/>
                <a:gd name="connsiteY3" fmla="*/ 0 h 257442"/>
                <a:gd name="connsiteX0" fmla="*/ 1364376 w 1364376"/>
                <a:gd name="connsiteY0" fmla="*/ 0 h 257442"/>
                <a:gd name="connsiteX1" fmla="*/ 1309654 w 1364376"/>
                <a:gd name="connsiteY1" fmla="*/ 257442 h 257442"/>
                <a:gd name="connsiteX2" fmla="*/ 0 w 1364376"/>
                <a:gd name="connsiteY2" fmla="*/ 257442 h 257442"/>
                <a:gd name="connsiteX3" fmla="*/ 0 w 1364376"/>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676961 w 1676961"/>
                <a:gd name="connsiteY0" fmla="*/ 0 h 257442"/>
                <a:gd name="connsiteX1" fmla="*/ 1309655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0 w 1676961"/>
                <a:gd name="connsiteY3" fmla="*/ 0 h 257442"/>
                <a:gd name="connsiteX0" fmla="*/ 1940559 w 1940559"/>
                <a:gd name="connsiteY0" fmla="*/ 0 h 257442"/>
                <a:gd name="connsiteX1" fmla="*/ 1622240 w 1940559"/>
                <a:gd name="connsiteY1" fmla="*/ 257442 h 257442"/>
                <a:gd name="connsiteX2" fmla="*/ 0 w 1940559"/>
                <a:gd name="connsiteY2" fmla="*/ 257442 h 257442"/>
                <a:gd name="connsiteX3" fmla="*/ 0 w 1940559"/>
                <a:gd name="connsiteY3" fmla="*/ 0 h 257442"/>
                <a:gd name="connsiteX0" fmla="*/ 1940559 w 1940559"/>
                <a:gd name="connsiteY0" fmla="*/ 0 h 257442"/>
                <a:gd name="connsiteX1" fmla="*/ 1885838 w 1940559"/>
                <a:gd name="connsiteY1" fmla="*/ 257442 h 257442"/>
                <a:gd name="connsiteX2" fmla="*/ 0 w 1940559"/>
                <a:gd name="connsiteY2" fmla="*/ 257442 h 257442"/>
                <a:gd name="connsiteX3" fmla="*/ 0 w 1940559"/>
                <a:gd name="connsiteY3" fmla="*/ 0 h 257442"/>
                <a:gd name="connsiteX0" fmla="*/ 1940559 w 1940559"/>
                <a:gd name="connsiteY0" fmla="*/ 0 h 257442"/>
                <a:gd name="connsiteX1" fmla="*/ 1885838 w 1940559"/>
                <a:gd name="connsiteY1" fmla="*/ 257442 h 257442"/>
                <a:gd name="connsiteX2" fmla="*/ 0 w 1940559"/>
                <a:gd name="connsiteY2" fmla="*/ 257442 h 257442"/>
                <a:gd name="connsiteX3" fmla="*/ 0 w 1940559"/>
                <a:gd name="connsiteY3" fmla="*/ 0 h 257442"/>
                <a:gd name="connsiteX0" fmla="*/ 1940559 w 1940559"/>
                <a:gd name="connsiteY0" fmla="*/ 0 h 257442"/>
                <a:gd name="connsiteX1" fmla="*/ 1885838 w 1940559"/>
                <a:gd name="connsiteY1" fmla="*/ 257442 h 257442"/>
                <a:gd name="connsiteX2" fmla="*/ 0 w 1940559"/>
                <a:gd name="connsiteY2" fmla="*/ 257442 h 257442"/>
                <a:gd name="connsiteX3" fmla="*/ 0 w 1940559"/>
                <a:gd name="connsiteY3" fmla="*/ 0 h 257442"/>
                <a:gd name="connsiteX0" fmla="*/ 2108874 w 2108874"/>
                <a:gd name="connsiteY0" fmla="*/ 0 h 257442"/>
                <a:gd name="connsiteX1" fmla="*/ 1885838 w 2108874"/>
                <a:gd name="connsiteY1" fmla="*/ 257442 h 257442"/>
                <a:gd name="connsiteX2" fmla="*/ 0 w 2108874"/>
                <a:gd name="connsiteY2" fmla="*/ 257442 h 257442"/>
                <a:gd name="connsiteX3" fmla="*/ 0 w 2108874"/>
                <a:gd name="connsiteY3" fmla="*/ 0 h 257442"/>
                <a:gd name="connsiteX0" fmla="*/ 2108874 w 2108874"/>
                <a:gd name="connsiteY0" fmla="*/ 0 h 257442"/>
                <a:gd name="connsiteX1" fmla="*/ 2054152 w 2108874"/>
                <a:gd name="connsiteY1" fmla="*/ 257442 h 257442"/>
                <a:gd name="connsiteX2" fmla="*/ 0 w 2108874"/>
                <a:gd name="connsiteY2" fmla="*/ 257442 h 257442"/>
                <a:gd name="connsiteX3" fmla="*/ 0 w 2108874"/>
                <a:gd name="connsiteY3" fmla="*/ 0 h 257442"/>
                <a:gd name="connsiteX0" fmla="*/ 2108875 w 2108875"/>
                <a:gd name="connsiteY0" fmla="*/ 0 h 257442"/>
                <a:gd name="connsiteX1" fmla="*/ 2054153 w 2108875"/>
                <a:gd name="connsiteY1" fmla="*/ 257442 h 257442"/>
                <a:gd name="connsiteX2" fmla="*/ 0 w 2108875"/>
                <a:gd name="connsiteY2" fmla="*/ 257442 h 257442"/>
                <a:gd name="connsiteX3" fmla="*/ 1 w 2108875"/>
                <a:gd name="connsiteY3" fmla="*/ 0 h 257442"/>
                <a:gd name="connsiteX0" fmla="*/ 2108875 w 2108875"/>
                <a:gd name="connsiteY0" fmla="*/ 0 h 257442"/>
                <a:gd name="connsiteX1" fmla="*/ 2054153 w 2108875"/>
                <a:gd name="connsiteY1" fmla="*/ 257442 h 257442"/>
                <a:gd name="connsiteX2" fmla="*/ 0 w 2108875"/>
                <a:gd name="connsiteY2" fmla="*/ 257442 h 257442"/>
                <a:gd name="connsiteX3" fmla="*/ 1 w 2108875"/>
                <a:gd name="connsiteY3" fmla="*/ 0 h 257442"/>
                <a:gd name="connsiteX0" fmla="*/ 2277190 w 2277190"/>
                <a:gd name="connsiteY0" fmla="*/ 0 h 257442"/>
                <a:gd name="connsiteX1" fmla="*/ 2054153 w 2277190"/>
                <a:gd name="connsiteY1" fmla="*/ 257442 h 257442"/>
                <a:gd name="connsiteX2" fmla="*/ 0 w 2277190"/>
                <a:gd name="connsiteY2" fmla="*/ 257442 h 257442"/>
                <a:gd name="connsiteX3" fmla="*/ 1 w 2277190"/>
                <a:gd name="connsiteY3" fmla="*/ 0 h 257442"/>
                <a:gd name="connsiteX0" fmla="*/ 2277190 w 2277190"/>
                <a:gd name="connsiteY0" fmla="*/ 0 h 257442"/>
                <a:gd name="connsiteX1" fmla="*/ 2222468 w 2277190"/>
                <a:gd name="connsiteY1" fmla="*/ 257442 h 257442"/>
                <a:gd name="connsiteX2" fmla="*/ 0 w 2277190"/>
                <a:gd name="connsiteY2" fmla="*/ 257442 h 257442"/>
                <a:gd name="connsiteX3" fmla="*/ 1 w 2277190"/>
                <a:gd name="connsiteY3" fmla="*/ 0 h 257442"/>
                <a:gd name="connsiteX0" fmla="*/ 2277191 w 2277191"/>
                <a:gd name="connsiteY0" fmla="*/ 0 h 257442"/>
                <a:gd name="connsiteX1" fmla="*/ 2222469 w 2277191"/>
                <a:gd name="connsiteY1" fmla="*/ 257442 h 257442"/>
                <a:gd name="connsiteX2" fmla="*/ 0 w 2277191"/>
                <a:gd name="connsiteY2" fmla="*/ 257442 h 257442"/>
                <a:gd name="connsiteX3" fmla="*/ 2 w 2277191"/>
                <a:gd name="connsiteY3" fmla="*/ 0 h 257442"/>
                <a:gd name="connsiteX0" fmla="*/ 2277191 w 2277191"/>
                <a:gd name="connsiteY0" fmla="*/ 0 h 257442"/>
                <a:gd name="connsiteX1" fmla="*/ 2222469 w 2277191"/>
                <a:gd name="connsiteY1" fmla="*/ 257442 h 257442"/>
                <a:gd name="connsiteX2" fmla="*/ 0 w 2277191"/>
                <a:gd name="connsiteY2" fmla="*/ 257442 h 257442"/>
                <a:gd name="connsiteX3" fmla="*/ 1 w 2277191"/>
                <a:gd name="connsiteY3" fmla="*/ 0 h 257442"/>
                <a:gd name="connsiteX0" fmla="*/ 2538479 w 2538479"/>
                <a:gd name="connsiteY0" fmla="*/ 0 h 257442"/>
                <a:gd name="connsiteX1" fmla="*/ 2222469 w 2538479"/>
                <a:gd name="connsiteY1" fmla="*/ 257442 h 257442"/>
                <a:gd name="connsiteX2" fmla="*/ 0 w 2538479"/>
                <a:gd name="connsiteY2" fmla="*/ 257442 h 257442"/>
                <a:gd name="connsiteX3" fmla="*/ 1 w 2538479"/>
                <a:gd name="connsiteY3" fmla="*/ 0 h 257442"/>
                <a:gd name="connsiteX0" fmla="*/ 2538479 w 2538479"/>
                <a:gd name="connsiteY0" fmla="*/ 0 h 257442"/>
                <a:gd name="connsiteX1" fmla="*/ 2483758 w 2538479"/>
                <a:gd name="connsiteY1" fmla="*/ 257442 h 257442"/>
                <a:gd name="connsiteX2" fmla="*/ 0 w 2538479"/>
                <a:gd name="connsiteY2" fmla="*/ 257442 h 257442"/>
                <a:gd name="connsiteX3" fmla="*/ 1 w 2538479"/>
                <a:gd name="connsiteY3" fmla="*/ 0 h 257442"/>
                <a:gd name="connsiteX0" fmla="*/ 2538479 w 2538479"/>
                <a:gd name="connsiteY0" fmla="*/ 0 h 257442"/>
                <a:gd name="connsiteX1" fmla="*/ 2483758 w 2538479"/>
                <a:gd name="connsiteY1" fmla="*/ 257442 h 257442"/>
                <a:gd name="connsiteX2" fmla="*/ 0 w 2538479"/>
                <a:gd name="connsiteY2" fmla="*/ 257442 h 257442"/>
                <a:gd name="connsiteX3" fmla="*/ 1 w 2538479"/>
                <a:gd name="connsiteY3" fmla="*/ 0 h 257442"/>
                <a:gd name="connsiteX0" fmla="*/ 2538479 w 2538479"/>
                <a:gd name="connsiteY0" fmla="*/ 0 h 257442"/>
                <a:gd name="connsiteX1" fmla="*/ 2483758 w 2538479"/>
                <a:gd name="connsiteY1" fmla="*/ 257442 h 257442"/>
                <a:gd name="connsiteX2" fmla="*/ 0 w 2538479"/>
                <a:gd name="connsiteY2" fmla="*/ 257442 h 257442"/>
                <a:gd name="connsiteX3" fmla="*/ 0 w 2538479"/>
                <a:gd name="connsiteY3" fmla="*/ 0 h 257442"/>
                <a:gd name="connsiteX0" fmla="*/ 2698779 w 2698779"/>
                <a:gd name="connsiteY0" fmla="*/ 0 h 257442"/>
                <a:gd name="connsiteX1" fmla="*/ 2483758 w 2698779"/>
                <a:gd name="connsiteY1" fmla="*/ 257442 h 257442"/>
                <a:gd name="connsiteX2" fmla="*/ 0 w 2698779"/>
                <a:gd name="connsiteY2" fmla="*/ 257442 h 257442"/>
                <a:gd name="connsiteX3" fmla="*/ 0 w 2698779"/>
                <a:gd name="connsiteY3" fmla="*/ 0 h 257442"/>
                <a:gd name="connsiteX0" fmla="*/ 2698779 w 2698779"/>
                <a:gd name="connsiteY0" fmla="*/ 0 h 257442"/>
                <a:gd name="connsiteX1" fmla="*/ 2644058 w 2698779"/>
                <a:gd name="connsiteY1" fmla="*/ 257442 h 257442"/>
                <a:gd name="connsiteX2" fmla="*/ 0 w 2698779"/>
                <a:gd name="connsiteY2" fmla="*/ 257442 h 257442"/>
                <a:gd name="connsiteX3" fmla="*/ 0 w 2698779"/>
                <a:gd name="connsiteY3" fmla="*/ 0 h 257442"/>
                <a:gd name="connsiteX0" fmla="*/ 2698779 w 2698779"/>
                <a:gd name="connsiteY0" fmla="*/ 0 h 257442"/>
                <a:gd name="connsiteX1" fmla="*/ 2644058 w 2698779"/>
                <a:gd name="connsiteY1" fmla="*/ 257442 h 257442"/>
                <a:gd name="connsiteX2" fmla="*/ 0 w 2698779"/>
                <a:gd name="connsiteY2" fmla="*/ 257442 h 257442"/>
                <a:gd name="connsiteX3" fmla="*/ 0 w 2698779"/>
                <a:gd name="connsiteY3" fmla="*/ 0 h 257442"/>
                <a:gd name="connsiteX0" fmla="*/ 2698779 w 2698779"/>
                <a:gd name="connsiteY0" fmla="*/ 0 h 257442"/>
                <a:gd name="connsiteX1" fmla="*/ 2644058 w 2698779"/>
                <a:gd name="connsiteY1" fmla="*/ 257442 h 257442"/>
                <a:gd name="connsiteX2" fmla="*/ 0 w 2698779"/>
                <a:gd name="connsiteY2" fmla="*/ 257442 h 257442"/>
                <a:gd name="connsiteX3" fmla="*/ 0 w 2698779"/>
                <a:gd name="connsiteY3" fmla="*/ 0 h 257442"/>
                <a:gd name="connsiteX0" fmla="*/ 2859079 w 2859079"/>
                <a:gd name="connsiteY0" fmla="*/ 0 h 257442"/>
                <a:gd name="connsiteX1" fmla="*/ 2644058 w 2859079"/>
                <a:gd name="connsiteY1" fmla="*/ 257442 h 257442"/>
                <a:gd name="connsiteX2" fmla="*/ 0 w 2859079"/>
                <a:gd name="connsiteY2" fmla="*/ 257442 h 257442"/>
                <a:gd name="connsiteX3" fmla="*/ 0 w 2859079"/>
                <a:gd name="connsiteY3" fmla="*/ 0 h 257442"/>
                <a:gd name="connsiteX0" fmla="*/ 2859079 w 2859079"/>
                <a:gd name="connsiteY0" fmla="*/ 0 h 257442"/>
                <a:gd name="connsiteX1" fmla="*/ 2804358 w 2859079"/>
                <a:gd name="connsiteY1" fmla="*/ 257442 h 257442"/>
                <a:gd name="connsiteX2" fmla="*/ 0 w 2859079"/>
                <a:gd name="connsiteY2" fmla="*/ 257442 h 257442"/>
                <a:gd name="connsiteX3" fmla="*/ 0 w 2859079"/>
                <a:gd name="connsiteY3" fmla="*/ 0 h 257442"/>
                <a:gd name="connsiteX0" fmla="*/ 2859079 w 2859079"/>
                <a:gd name="connsiteY0" fmla="*/ 0 h 257442"/>
                <a:gd name="connsiteX1" fmla="*/ 2804358 w 2859079"/>
                <a:gd name="connsiteY1" fmla="*/ 257442 h 257442"/>
                <a:gd name="connsiteX2" fmla="*/ 0 w 2859079"/>
                <a:gd name="connsiteY2" fmla="*/ 257442 h 257442"/>
                <a:gd name="connsiteX3" fmla="*/ 0 w 2859079"/>
                <a:gd name="connsiteY3" fmla="*/ 0 h 257442"/>
                <a:gd name="connsiteX0" fmla="*/ 2859079 w 2859079"/>
                <a:gd name="connsiteY0" fmla="*/ 0 h 257442"/>
                <a:gd name="connsiteX1" fmla="*/ 2804358 w 2859079"/>
                <a:gd name="connsiteY1" fmla="*/ 257442 h 257442"/>
                <a:gd name="connsiteX2" fmla="*/ 0 w 2859079"/>
                <a:gd name="connsiteY2" fmla="*/ 257442 h 257442"/>
                <a:gd name="connsiteX3" fmla="*/ 0 w 2859079"/>
                <a:gd name="connsiteY3" fmla="*/ 0 h 257442"/>
                <a:gd name="connsiteX0" fmla="*/ 3019380 w 3019380"/>
                <a:gd name="connsiteY0" fmla="*/ 0 h 257442"/>
                <a:gd name="connsiteX1" fmla="*/ 2804358 w 3019380"/>
                <a:gd name="connsiteY1" fmla="*/ 257442 h 257442"/>
                <a:gd name="connsiteX2" fmla="*/ 0 w 3019380"/>
                <a:gd name="connsiteY2" fmla="*/ 257442 h 257442"/>
                <a:gd name="connsiteX3" fmla="*/ 0 w 3019380"/>
                <a:gd name="connsiteY3" fmla="*/ 0 h 257442"/>
                <a:gd name="connsiteX0" fmla="*/ 3019380 w 3019380"/>
                <a:gd name="connsiteY0" fmla="*/ 0 h 257442"/>
                <a:gd name="connsiteX1" fmla="*/ 2964658 w 3019380"/>
                <a:gd name="connsiteY1" fmla="*/ 257442 h 257442"/>
                <a:gd name="connsiteX2" fmla="*/ 0 w 3019380"/>
                <a:gd name="connsiteY2" fmla="*/ 257442 h 257442"/>
                <a:gd name="connsiteX3" fmla="*/ 0 w 3019380"/>
                <a:gd name="connsiteY3" fmla="*/ 0 h 257442"/>
                <a:gd name="connsiteX0" fmla="*/ 3019381 w 3019381"/>
                <a:gd name="connsiteY0" fmla="*/ 0 h 257442"/>
                <a:gd name="connsiteX1" fmla="*/ 2964659 w 3019381"/>
                <a:gd name="connsiteY1" fmla="*/ 257442 h 257442"/>
                <a:gd name="connsiteX2" fmla="*/ 0 w 3019381"/>
                <a:gd name="connsiteY2" fmla="*/ 257442 h 257442"/>
                <a:gd name="connsiteX3" fmla="*/ 1 w 3019381"/>
                <a:gd name="connsiteY3" fmla="*/ 0 h 257442"/>
                <a:gd name="connsiteX0" fmla="*/ 3019381 w 3019381"/>
                <a:gd name="connsiteY0" fmla="*/ 0 h 257442"/>
                <a:gd name="connsiteX1" fmla="*/ 2964659 w 3019381"/>
                <a:gd name="connsiteY1" fmla="*/ 257442 h 257442"/>
                <a:gd name="connsiteX2" fmla="*/ 0 w 3019381"/>
                <a:gd name="connsiteY2" fmla="*/ 257442 h 257442"/>
                <a:gd name="connsiteX3" fmla="*/ 1 w 3019381"/>
                <a:gd name="connsiteY3" fmla="*/ 0 h 257442"/>
                <a:gd name="connsiteX0" fmla="*/ 3187696 w 3187696"/>
                <a:gd name="connsiteY0" fmla="*/ 0 h 257442"/>
                <a:gd name="connsiteX1" fmla="*/ 2964659 w 3187696"/>
                <a:gd name="connsiteY1" fmla="*/ 257442 h 257442"/>
                <a:gd name="connsiteX2" fmla="*/ 0 w 3187696"/>
                <a:gd name="connsiteY2" fmla="*/ 257442 h 257442"/>
                <a:gd name="connsiteX3" fmla="*/ 1 w 3187696"/>
                <a:gd name="connsiteY3" fmla="*/ 0 h 257442"/>
                <a:gd name="connsiteX0" fmla="*/ 3187696 w 3187696"/>
                <a:gd name="connsiteY0" fmla="*/ 0 h 257442"/>
                <a:gd name="connsiteX1" fmla="*/ 3132974 w 3187696"/>
                <a:gd name="connsiteY1" fmla="*/ 257442 h 257442"/>
                <a:gd name="connsiteX2" fmla="*/ 0 w 3187696"/>
                <a:gd name="connsiteY2" fmla="*/ 257442 h 257442"/>
                <a:gd name="connsiteX3" fmla="*/ 1 w 3187696"/>
                <a:gd name="connsiteY3" fmla="*/ 0 h 257442"/>
                <a:gd name="connsiteX0" fmla="*/ 3187697 w 3187697"/>
                <a:gd name="connsiteY0" fmla="*/ 0 h 257442"/>
                <a:gd name="connsiteX1" fmla="*/ 3132975 w 3187697"/>
                <a:gd name="connsiteY1" fmla="*/ 257442 h 257442"/>
                <a:gd name="connsiteX2" fmla="*/ 0 w 3187697"/>
                <a:gd name="connsiteY2" fmla="*/ 257442 h 257442"/>
                <a:gd name="connsiteX3" fmla="*/ 2 w 3187697"/>
                <a:gd name="connsiteY3" fmla="*/ 0 h 257442"/>
                <a:gd name="connsiteX0" fmla="*/ 3187697 w 3187697"/>
                <a:gd name="connsiteY0" fmla="*/ 0 h 257442"/>
                <a:gd name="connsiteX1" fmla="*/ 3132975 w 3187697"/>
                <a:gd name="connsiteY1" fmla="*/ 257442 h 257442"/>
                <a:gd name="connsiteX2" fmla="*/ 0 w 3187697"/>
                <a:gd name="connsiteY2" fmla="*/ 257442 h 257442"/>
                <a:gd name="connsiteX3" fmla="*/ 1 w 3187697"/>
                <a:gd name="connsiteY3" fmla="*/ 0 h 257442"/>
                <a:gd name="connsiteX0" fmla="*/ 3448985 w 3448985"/>
                <a:gd name="connsiteY0" fmla="*/ 0 h 257442"/>
                <a:gd name="connsiteX1" fmla="*/ 3132975 w 3448985"/>
                <a:gd name="connsiteY1" fmla="*/ 257442 h 257442"/>
                <a:gd name="connsiteX2" fmla="*/ 0 w 3448985"/>
                <a:gd name="connsiteY2" fmla="*/ 257442 h 257442"/>
                <a:gd name="connsiteX3" fmla="*/ 1 w 3448985"/>
                <a:gd name="connsiteY3" fmla="*/ 0 h 257442"/>
                <a:gd name="connsiteX0" fmla="*/ 3448985 w 3448985"/>
                <a:gd name="connsiteY0" fmla="*/ 0 h 257442"/>
                <a:gd name="connsiteX1" fmla="*/ 3394264 w 3448985"/>
                <a:gd name="connsiteY1" fmla="*/ 257442 h 257442"/>
                <a:gd name="connsiteX2" fmla="*/ 0 w 3448985"/>
                <a:gd name="connsiteY2" fmla="*/ 257442 h 257442"/>
                <a:gd name="connsiteX3" fmla="*/ 1 w 3448985"/>
                <a:gd name="connsiteY3" fmla="*/ 0 h 257442"/>
                <a:gd name="connsiteX0" fmla="*/ 3448985 w 3448985"/>
                <a:gd name="connsiteY0" fmla="*/ 0 h 257442"/>
                <a:gd name="connsiteX1" fmla="*/ 3394264 w 3448985"/>
                <a:gd name="connsiteY1" fmla="*/ 257442 h 257442"/>
                <a:gd name="connsiteX2" fmla="*/ 0 w 3448985"/>
                <a:gd name="connsiteY2" fmla="*/ 257442 h 257442"/>
                <a:gd name="connsiteX3" fmla="*/ 1 w 3448985"/>
                <a:gd name="connsiteY3" fmla="*/ 0 h 257442"/>
                <a:gd name="connsiteX0" fmla="*/ 3448985 w 3448985"/>
                <a:gd name="connsiteY0" fmla="*/ 0 h 257442"/>
                <a:gd name="connsiteX1" fmla="*/ 3394264 w 3448985"/>
                <a:gd name="connsiteY1" fmla="*/ 257442 h 257442"/>
                <a:gd name="connsiteX2" fmla="*/ 0 w 3448985"/>
                <a:gd name="connsiteY2" fmla="*/ 257442 h 257442"/>
                <a:gd name="connsiteX3" fmla="*/ 0 w 3448985"/>
                <a:gd name="connsiteY3" fmla="*/ 0 h 257442"/>
                <a:gd name="connsiteX0" fmla="*/ 3617300 w 3617300"/>
                <a:gd name="connsiteY0" fmla="*/ 0 h 257442"/>
                <a:gd name="connsiteX1" fmla="*/ 3394264 w 3617300"/>
                <a:gd name="connsiteY1" fmla="*/ 257442 h 257442"/>
                <a:gd name="connsiteX2" fmla="*/ 0 w 3617300"/>
                <a:gd name="connsiteY2" fmla="*/ 257442 h 257442"/>
                <a:gd name="connsiteX3" fmla="*/ 0 w 3617300"/>
                <a:gd name="connsiteY3" fmla="*/ 0 h 257442"/>
                <a:gd name="connsiteX0" fmla="*/ 3617300 w 3617300"/>
                <a:gd name="connsiteY0" fmla="*/ 0 h 257442"/>
                <a:gd name="connsiteX1" fmla="*/ 3562578 w 3617300"/>
                <a:gd name="connsiteY1" fmla="*/ 257442 h 257442"/>
                <a:gd name="connsiteX2" fmla="*/ 0 w 3617300"/>
                <a:gd name="connsiteY2" fmla="*/ 257442 h 257442"/>
                <a:gd name="connsiteX3" fmla="*/ 0 w 3617300"/>
                <a:gd name="connsiteY3" fmla="*/ 0 h 257442"/>
                <a:gd name="connsiteX0" fmla="*/ 3617301 w 3617301"/>
                <a:gd name="connsiteY0" fmla="*/ 0 h 257442"/>
                <a:gd name="connsiteX1" fmla="*/ 3562579 w 3617301"/>
                <a:gd name="connsiteY1" fmla="*/ 257442 h 257442"/>
                <a:gd name="connsiteX2" fmla="*/ 0 w 3617301"/>
                <a:gd name="connsiteY2" fmla="*/ 257442 h 257442"/>
                <a:gd name="connsiteX3" fmla="*/ 1 w 3617301"/>
                <a:gd name="connsiteY3" fmla="*/ 0 h 257442"/>
                <a:gd name="connsiteX0" fmla="*/ 3617301 w 3617301"/>
                <a:gd name="connsiteY0" fmla="*/ 0 h 257442"/>
                <a:gd name="connsiteX1" fmla="*/ 3562579 w 3617301"/>
                <a:gd name="connsiteY1" fmla="*/ 257442 h 257442"/>
                <a:gd name="connsiteX2" fmla="*/ 0 w 3617301"/>
                <a:gd name="connsiteY2" fmla="*/ 257442 h 257442"/>
                <a:gd name="connsiteX3" fmla="*/ 1 w 3617301"/>
                <a:gd name="connsiteY3" fmla="*/ 0 h 257442"/>
                <a:gd name="connsiteX0" fmla="*/ 3785615 w 3785615"/>
                <a:gd name="connsiteY0" fmla="*/ 0 h 257442"/>
                <a:gd name="connsiteX1" fmla="*/ 3562579 w 3785615"/>
                <a:gd name="connsiteY1" fmla="*/ 257442 h 257442"/>
                <a:gd name="connsiteX2" fmla="*/ 0 w 3785615"/>
                <a:gd name="connsiteY2" fmla="*/ 257442 h 257442"/>
                <a:gd name="connsiteX3" fmla="*/ 1 w 3785615"/>
                <a:gd name="connsiteY3" fmla="*/ 0 h 257442"/>
                <a:gd name="connsiteX0" fmla="*/ 3785615 w 3785615"/>
                <a:gd name="connsiteY0" fmla="*/ 0 h 257442"/>
                <a:gd name="connsiteX1" fmla="*/ 3730894 w 3785615"/>
                <a:gd name="connsiteY1" fmla="*/ 257442 h 257442"/>
                <a:gd name="connsiteX2" fmla="*/ 0 w 3785615"/>
                <a:gd name="connsiteY2" fmla="*/ 257442 h 257442"/>
                <a:gd name="connsiteX3" fmla="*/ 1 w 3785615"/>
                <a:gd name="connsiteY3" fmla="*/ 0 h 257442"/>
                <a:gd name="connsiteX0" fmla="*/ 3785615 w 3785615"/>
                <a:gd name="connsiteY0" fmla="*/ 0 h 257442"/>
                <a:gd name="connsiteX1" fmla="*/ 3730894 w 3785615"/>
                <a:gd name="connsiteY1" fmla="*/ 257442 h 257442"/>
                <a:gd name="connsiteX2" fmla="*/ 0 w 3785615"/>
                <a:gd name="connsiteY2" fmla="*/ 257442 h 257442"/>
                <a:gd name="connsiteX3" fmla="*/ 1 w 3785615"/>
                <a:gd name="connsiteY3" fmla="*/ 0 h 257442"/>
                <a:gd name="connsiteX0" fmla="*/ 3785615 w 3785615"/>
                <a:gd name="connsiteY0" fmla="*/ 0 h 257442"/>
                <a:gd name="connsiteX1" fmla="*/ 3730894 w 3785615"/>
                <a:gd name="connsiteY1" fmla="*/ 257442 h 257442"/>
                <a:gd name="connsiteX2" fmla="*/ 0 w 3785615"/>
                <a:gd name="connsiteY2" fmla="*/ 257442 h 257442"/>
                <a:gd name="connsiteX3" fmla="*/ 0 w 3785615"/>
                <a:gd name="connsiteY3" fmla="*/ 0 h 257442"/>
                <a:gd name="connsiteX0" fmla="*/ 3945915 w 3945915"/>
                <a:gd name="connsiteY0" fmla="*/ 0 h 257442"/>
                <a:gd name="connsiteX1" fmla="*/ 3730894 w 3945915"/>
                <a:gd name="connsiteY1" fmla="*/ 257442 h 257442"/>
                <a:gd name="connsiteX2" fmla="*/ 0 w 3945915"/>
                <a:gd name="connsiteY2" fmla="*/ 257442 h 257442"/>
                <a:gd name="connsiteX3" fmla="*/ 0 w 3945915"/>
                <a:gd name="connsiteY3" fmla="*/ 0 h 257442"/>
                <a:gd name="connsiteX0" fmla="*/ 3945915 w 3945915"/>
                <a:gd name="connsiteY0" fmla="*/ 0 h 257442"/>
                <a:gd name="connsiteX1" fmla="*/ 3891194 w 3945915"/>
                <a:gd name="connsiteY1" fmla="*/ 257442 h 257442"/>
                <a:gd name="connsiteX2" fmla="*/ 0 w 3945915"/>
                <a:gd name="connsiteY2" fmla="*/ 257442 h 257442"/>
                <a:gd name="connsiteX3" fmla="*/ 0 w 3945915"/>
                <a:gd name="connsiteY3" fmla="*/ 0 h 257442"/>
                <a:gd name="connsiteX0" fmla="*/ 3945915 w 3945915"/>
                <a:gd name="connsiteY0" fmla="*/ 0 h 257442"/>
                <a:gd name="connsiteX1" fmla="*/ 3891194 w 3945915"/>
                <a:gd name="connsiteY1" fmla="*/ 257442 h 257442"/>
                <a:gd name="connsiteX2" fmla="*/ 0 w 3945915"/>
                <a:gd name="connsiteY2" fmla="*/ 257442 h 257442"/>
                <a:gd name="connsiteX3" fmla="*/ 0 w 3945915"/>
                <a:gd name="connsiteY3" fmla="*/ 0 h 257442"/>
                <a:gd name="connsiteX0" fmla="*/ 3945915 w 3945915"/>
                <a:gd name="connsiteY0" fmla="*/ 0 h 257442"/>
                <a:gd name="connsiteX1" fmla="*/ 3891194 w 3945915"/>
                <a:gd name="connsiteY1" fmla="*/ 257442 h 257442"/>
                <a:gd name="connsiteX2" fmla="*/ 0 w 3945915"/>
                <a:gd name="connsiteY2" fmla="*/ 257442 h 257442"/>
                <a:gd name="connsiteX3" fmla="*/ 0 w 3945915"/>
                <a:gd name="connsiteY3" fmla="*/ 0 h 257442"/>
              </a:gdLst>
              <a:ahLst/>
              <a:cxnLst>
                <a:cxn ang="0">
                  <a:pos x="connsiteX0" y="connsiteY0"/>
                </a:cxn>
                <a:cxn ang="0">
                  <a:pos x="connsiteX1" y="connsiteY1"/>
                </a:cxn>
                <a:cxn ang="0">
                  <a:pos x="connsiteX2" y="connsiteY2"/>
                </a:cxn>
                <a:cxn ang="0">
                  <a:pos x="connsiteX3" y="connsiteY3"/>
                </a:cxn>
              </a:cxnLst>
              <a:rect l="l" t="t" r="r" b="b"/>
              <a:pathLst>
                <a:path w="3945915" h="257442">
                  <a:moveTo>
                    <a:pt x="3945915" y="0"/>
                  </a:moveTo>
                  <a:lnTo>
                    <a:pt x="3891194"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26" name="btfpRunningAgenda1LevelTextLeft604385"/>
            <p:cNvSpPr txBox="1"/>
            <p:nvPr/>
          </p:nvSpPr>
          <p:spPr bwMode="gray">
            <a:xfrm>
              <a:off x="0" y="944429"/>
              <a:ext cx="3992184"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Skills and experience</a:t>
              </a:r>
            </a:p>
          </p:txBody>
        </p:sp>
      </p:grpSp>
      <p:grpSp>
        <p:nvGrpSpPr>
          <p:cNvPr id="6" name="btfpColumnHeaderBox765751"/>
          <p:cNvGrpSpPr/>
          <p:nvPr>
            <p:custDataLst>
              <p:tags r:id="rId6"/>
            </p:custDataLst>
          </p:nvPr>
        </p:nvGrpSpPr>
        <p:grpSpPr>
          <a:xfrm>
            <a:off x="330200" y="1270000"/>
            <a:ext cx="11531600" cy="315913"/>
            <a:chOff x="330200" y="1270000"/>
            <a:chExt cx="11531600" cy="315913"/>
          </a:xfrm>
        </p:grpSpPr>
        <p:sp>
          <p:nvSpPr>
            <p:cNvPr id="4" name="btfpColumnHeaderBoxText765751"/>
            <p:cNvSpPr txBox="1"/>
            <p:nvPr/>
          </p:nvSpPr>
          <p:spPr bwMode="gray">
            <a:xfrm>
              <a:off x="330200" y="1270000"/>
              <a:ext cx="11531600" cy="315913"/>
            </a:xfrm>
            <a:prstGeom prst="rect">
              <a:avLst/>
            </a:prstGeom>
            <a:noFill/>
          </p:spPr>
          <p:txBody>
            <a:bodyPr vert="horz" wrap="square" lIns="36036" tIns="36036" rIns="36036" bIns="36036" rtlCol="0" anchor="b">
              <a:spAutoFit/>
            </a:bodyPr>
            <a:lstStyle/>
            <a:p>
              <a:pPr marL="0" indent="0">
                <a:spcBef>
                  <a:spcPts val="0"/>
                </a:spcBef>
                <a:buNone/>
              </a:pPr>
              <a:r>
                <a:rPr lang="en-US" b="1" dirty="0" smtClean="0">
                  <a:solidFill>
                    <a:srgbClr val="000000"/>
                  </a:solidFill>
                </a:rPr>
                <a:t>Examples of what employees will be able to put on their resume, based on role filled:</a:t>
              </a:r>
              <a:r>
                <a:rPr lang="en-US" sz="1600" b="1" dirty="0" smtClean="0">
                  <a:solidFill>
                    <a:srgbClr val="000000"/>
                  </a:solidFill>
                </a:rPr>
                <a:t> </a:t>
              </a:r>
            </a:p>
          </p:txBody>
        </p:sp>
        <p:cxnSp>
          <p:nvCxnSpPr>
            <p:cNvPr id="5" name="btfpColumnHeaderBoxLine765751"/>
            <p:cNvCxnSpPr/>
            <p:nvPr/>
          </p:nvCxnSpPr>
          <p:spPr bwMode="gray">
            <a:xfrm>
              <a:off x="330200" y="1585913"/>
              <a:ext cx="11531600"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59657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tfpLayoutConfig" hidden="1"/>
          <p:cNvSpPr txBox="1"/>
          <p:nvPr/>
        </p:nvSpPr>
        <p:spPr bwMode="gray">
          <a:xfrm>
            <a:off x="12700" y="12700"/>
            <a:ext cx="431776"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overall_1_132337736098351714 columns_1_132337736098351714 </a:t>
            </a:r>
            <a:endParaRPr lang="en-US" sz="100" dirty="0" err="1" smtClean="0">
              <a:solidFill>
                <a:srgbClr val="FFFFFF">
                  <a:alpha val="0"/>
                </a:srgbClr>
              </a:solidFill>
            </a:endParaRPr>
          </a:p>
        </p:txBody>
      </p:sp>
      <p:sp>
        <p:nvSpPr>
          <p:cNvPr id="3" name="AgendaTitle"/>
          <p:cNvSpPr txBox="1"/>
          <p:nvPr/>
        </p:nvSpPr>
        <p:spPr bwMode="gray">
          <a:xfrm>
            <a:off x="634999" y="4560278"/>
            <a:ext cx="1102585" cy="235611"/>
          </a:xfrm>
          <a:prstGeom prst="rect">
            <a:avLst/>
          </a:prstGeom>
          <a:noFill/>
        </p:spPr>
        <p:txBody>
          <a:bodyPr vert="horz" wrap="none" lIns="18136" tIns="25226" rIns="72073" bIns="25226" rtlCol="0">
            <a:spAutoFit/>
          </a:bodyPr>
          <a:lstStyle/>
          <a:p>
            <a:pPr marL="0" indent="0">
              <a:buNone/>
            </a:pPr>
            <a:r>
              <a:rPr lang="en-US" sz="1200" b="1" cap="all" spc="450" dirty="0"/>
              <a:t>Agenda</a:t>
            </a:r>
          </a:p>
        </p:txBody>
      </p:sp>
      <p:cxnSp>
        <p:nvCxnSpPr>
          <p:cNvPr id="4" name="AgendaLine"/>
          <p:cNvCxnSpPr/>
          <p:nvPr/>
        </p:nvCxnSpPr>
        <p:spPr bwMode="gray">
          <a:xfrm>
            <a:off x="334963" y="4447931"/>
            <a:ext cx="11522075" cy="0"/>
          </a:xfrm>
          <a:prstGeom prst="line">
            <a:avLst/>
          </a:prstGeom>
          <a:ln w="19050" cap="flat" cmpd="sng">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bwMode="gray">
          <a:xfrm>
            <a:off x="634997" y="3763108"/>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Overview</a:t>
            </a:r>
            <a:r>
              <a:rPr lang="en-US" sz="1400">
                <a:solidFill>
                  <a:schemeClr val="tx1"/>
                </a:solidFill>
              </a:rPr>
              <a:t> </a:t>
            </a:r>
            <a:r>
              <a:rPr lang="en-US" sz="1400" dirty="0">
                <a:solidFill>
                  <a:schemeClr val="tx1"/>
                </a:solidFill>
              </a:rPr>
              <a:t>of </a:t>
            </a:r>
            <a:r>
              <a:rPr lang="en-US" sz="1400">
                <a:solidFill>
                  <a:schemeClr val="tx1"/>
                </a:solidFill>
              </a:rPr>
              <a:t>currently-hiring recovery-related roles</a:t>
            </a:r>
            <a:endParaRPr lang="en-US" sz="1400" dirty="0">
              <a:solidFill>
                <a:schemeClr val="tx1"/>
              </a:solidFill>
            </a:endParaRPr>
          </a:p>
        </p:txBody>
      </p:sp>
      <p:sp>
        <p:nvSpPr>
          <p:cNvPr id="6" name="Rectangle 5"/>
          <p:cNvSpPr/>
          <p:nvPr/>
        </p:nvSpPr>
        <p:spPr bwMode="gray">
          <a:xfrm>
            <a:off x="2565520" y="3763108"/>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What is </a:t>
            </a:r>
            <a:r>
              <a:rPr lang="en-US" sz="1400" dirty="0" smtClean="0">
                <a:solidFill>
                  <a:schemeClr val="tx1"/>
                </a:solidFill>
              </a:rPr>
              <a:t>NY </a:t>
            </a:r>
            <a:r>
              <a:rPr lang="en-US" sz="1400" dirty="0">
                <a:solidFill>
                  <a:schemeClr val="tx1"/>
                </a:solidFill>
              </a:rPr>
              <a:t>doing </a:t>
            </a:r>
            <a:r>
              <a:rPr lang="en-US" sz="1400" dirty="0" smtClean="0">
                <a:solidFill>
                  <a:schemeClr val="tx1"/>
                </a:solidFill>
              </a:rPr>
              <a:t>to develop these roles, given COVID-19?</a:t>
            </a:r>
            <a:endParaRPr lang="en-US" sz="1400" dirty="0">
              <a:solidFill>
                <a:schemeClr val="tx1"/>
              </a:solidFill>
            </a:endParaRPr>
          </a:p>
        </p:txBody>
      </p:sp>
      <p:sp>
        <p:nvSpPr>
          <p:cNvPr id="7" name="Rectangle 6"/>
          <p:cNvSpPr/>
          <p:nvPr/>
        </p:nvSpPr>
        <p:spPr bwMode="gray">
          <a:xfrm>
            <a:off x="4496043"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What skills </a:t>
            </a:r>
            <a:r>
              <a:rPr lang="en-US" sz="1400" dirty="0" smtClean="0">
                <a:solidFill>
                  <a:schemeClr val="tx1"/>
                </a:solidFill>
              </a:rPr>
              <a:t>and experience do these roles build</a:t>
            </a:r>
            <a:r>
              <a:rPr lang="en-US" sz="1400" dirty="0">
                <a:solidFill>
                  <a:schemeClr val="tx1"/>
                </a:solidFill>
              </a:rPr>
              <a:t>?</a:t>
            </a:r>
          </a:p>
        </p:txBody>
      </p:sp>
      <p:cxnSp>
        <p:nvCxnSpPr>
          <p:cNvPr id="8" name="Straight Connector 7"/>
          <p:cNvCxnSpPr/>
          <p:nvPr/>
        </p:nvCxnSpPr>
        <p:spPr bwMode="gray">
          <a:xfrm>
            <a:off x="2384972"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gray">
          <a:xfrm>
            <a:off x="4315495"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bwMode="gray">
          <a:xfrm>
            <a:off x="10287613"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smtClean="0">
                <a:solidFill>
                  <a:schemeClr val="tx1"/>
                </a:solidFill>
              </a:rPr>
              <a:t>Questions</a:t>
            </a:r>
            <a:endParaRPr lang="en-US" sz="1400" dirty="0">
              <a:solidFill>
                <a:schemeClr val="tx1"/>
              </a:solidFill>
            </a:endParaRPr>
          </a:p>
        </p:txBody>
      </p:sp>
      <p:cxnSp>
        <p:nvCxnSpPr>
          <p:cNvPr id="11" name="Straight Connector 10"/>
          <p:cNvCxnSpPr/>
          <p:nvPr/>
        </p:nvCxnSpPr>
        <p:spPr bwMode="gray">
          <a:xfrm>
            <a:off x="10107064"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bwMode="gray">
          <a:xfrm>
            <a:off x="8357089"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smtClean="0">
                <a:solidFill>
                  <a:schemeClr val="tx1"/>
                </a:solidFill>
              </a:rPr>
              <a:t>Where can you go to learn more?</a:t>
            </a:r>
            <a:endParaRPr lang="en-US" sz="1400" dirty="0">
              <a:solidFill>
                <a:schemeClr val="tx1"/>
              </a:solidFill>
            </a:endParaRPr>
          </a:p>
        </p:txBody>
      </p:sp>
      <p:cxnSp>
        <p:nvCxnSpPr>
          <p:cNvPr id="14" name="Straight Connector 13"/>
          <p:cNvCxnSpPr/>
          <p:nvPr/>
        </p:nvCxnSpPr>
        <p:spPr bwMode="gray">
          <a:xfrm>
            <a:off x="8176541"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bwMode="gray">
          <a:xfrm>
            <a:off x="6426566"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b="1" dirty="0">
                <a:solidFill>
                  <a:srgbClr val="46647B"/>
                </a:solidFill>
              </a:rPr>
              <a:t>How can you prepare your best application for these roles?</a:t>
            </a:r>
          </a:p>
        </p:txBody>
      </p:sp>
      <p:cxnSp>
        <p:nvCxnSpPr>
          <p:cNvPr id="16" name="Straight Connector 15"/>
          <p:cNvCxnSpPr/>
          <p:nvPr/>
        </p:nvCxnSpPr>
        <p:spPr bwMode="gray">
          <a:xfrm>
            <a:off x="6246018"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gray">
          <a:xfrm>
            <a:off x="4315495"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gray">
          <a:xfrm>
            <a:off x="6246018"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gray">
          <a:xfrm>
            <a:off x="8176541"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gray">
          <a:xfrm>
            <a:off x="10107064"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21" name="AgendaEmphasisBar"/>
          <p:cNvSpPr/>
          <p:nvPr/>
        </p:nvSpPr>
        <p:spPr bwMode="gray">
          <a:xfrm rot="16200000">
            <a:off x="7163570" y="3604297"/>
            <a:ext cx="95417" cy="1569425"/>
          </a:xfrm>
          <a:prstGeom prst="rect">
            <a:avLst/>
          </a:prstGeom>
          <a:solidFill>
            <a:srgbClr val="46647B"/>
          </a:solidFill>
          <a:ln w="19050">
            <a:solidFill>
              <a:srgbClr val="46647B"/>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a:solidFill>
                <a:schemeClr val="tx1"/>
              </a:solidFill>
            </a:endParaRPr>
          </a:p>
        </p:txBody>
      </p:sp>
    </p:spTree>
    <p:extLst>
      <p:ext uri="{BB962C8B-B14F-4D97-AF65-F5344CB8AC3E}">
        <p14:creationId xmlns:p14="http://schemas.microsoft.com/office/powerpoint/2010/main" val="1420141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steps to prepare for applications and interviews</a:t>
            </a:r>
            <a:endParaRPr lang="en-US" dirty="0"/>
          </a:p>
        </p:txBody>
      </p:sp>
      <p:sp>
        <p:nvSpPr>
          <p:cNvPr id="3" name="btfpLayoutConfig" hidden="1"/>
          <p:cNvSpPr txBox="1"/>
          <p:nvPr/>
        </p:nvSpPr>
        <p:spPr bwMode="gray">
          <a:xfrm>
            <a:off x="12700" y="12700"/>
            <a:ext cx="1172363" cy="88092"/>
          </a:xfrm>
          <a:prstGeom prst="rect">
            <a:avLst/>
          </a:prstGeom>
          <a:noFill/>
        </p:spPr>
        <p:txBody>
          <a:bodyPr vert="horz" wrap="none" lIns="36000" tIns="36000" rIns="36000" bIns="36000" rtlCol="0">
            <a:spAutoFit/>
          </a:bodyPr>
          <a:lstStyle/>
          <a:p>
            <a:pPr marL="0" indent="0">
              <a:buNone/>
            </a:pPr>
            <a:r>
              <a:rPr lang="en-US" sz="100">
                <a:solidFill>
                  <a:srgbClr val="FFFFFF">
                    <a:alpha val="0"/>
                  </a:srgbClr>
                </a:solidFill>
              </a:rPr>
              <a:t>overall_0_132337199502724499 columns_1_132337198964047199 4_1_132337199164876087 7_1_132337199164876087 10_1_132337199164876087 16_1_132337199984692640 18_1_132339675607901801 </a:t>
            </a:r>
            <a:endParaRPr lang="en-US" sz="100" dirty="0" err="1">
              <a:solidFill>
                <a:srgbClr val="FFFFFF">
                  <a:alpha val="0"/>
                </a:srgbClr>
              </a:solidFill>
            </a:endParaRPr>
          </a:p>
        </p:txBody>
      </p:sp>
      <p:grpSp>
        <p:nvGrpSpPr>
          <p:cNvPr id="4" name="btfpRowHeaderBox943830"/>
          <p:cNvGrpSpPr/>
          <p:nvPr>
            <p:custDataLst>
              <p:tags r:id="rId1"/>
            </p:custDataLst>
          </p:nvPr>
        </p:nvGrpSpPr>
        <p:grpSpPr>
          <a:xfrm>
            <a:off x="549275" y="1270001"/>
            <a:ext cx="2486024" cy="1457697"/>
            <a:chOff x="82450" y="1409872"/>
            <a:chExt cx="2487021" cy="972979"/>
          </a:xfrm>
        </p:grpSpPr>
        <p:sp>
          <p:nvSpPr>
            <p:cNvPr id="5" name="btfpRowHeaderBoxText943830"/>
            <p:cNvSpPr txBox="1"/>
            <p:nvPr/>
          </p:nvSpPr>
          <p:spPr bwMode="gray">
            <a:xfrm>
              <a:off x="82450" y="1409872"/>
              <a:ext cx="2477492" cy="972979"/>
            </a:xfrm>
            <a:prstGeom prst="rect">
              <a:avLst/>
            </a:prstGeom>
            <a:noFill/>
          </p:spPr>
          <p:txBody>
            <a:bodyPr vert="horz" wrap="square" lIns="36036" tIns="36036" rIns="180181" bIns="36036" rtlCol="0" anchor="t">
              <a:noAutofit/>
            </a:bodyPr>
            <a:lstStyle/>
            <a:p>
              <a:pPr marL="0" indent="0">
                <a:spcBef>
                  <a:spcPts val="0"/>
                </a:spcBef>
                <a:buNone/>
              </a:pPr>
              <a:r>
                <a:rPr lang="en-US" b="1" dirty="0" smtClean="0">
                  <a:solidFill>
                    <a:srgbClr val="46647B"/>
                  </a:solidFill>
                </a:rPr>
                <a:t>Understand key  qualifications for the recovery-related role you are applying to</a:t>
              </a:r>
            </a:p>
          </p:txBody>
        </p:sp>
        <p:cxnSp>
          <p:nvCxnSpPr>
            <p:cNvPr id="6" name="btfpRowHeaderBoxLine943830"/>
            <p:cNvCxnSpPr/>
            <p:nvPr/>
          </p:nvCxnSpPr>
          <p:spPr bwMode="gray">
            <a:xfrm>
              <a:off x="2569471" y="1409872"/>
              <a:ext cx="0" cy="972979"/>
            </a:xfrm>
            <a:prstGeom prst="line">
              <a:avLst/>
            </a:prstGeom>
            <a:ln w="152400" cap="flat">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7" name="btfpRowHeaderBox240737"/>
          <p:cNvGrpSpPr/>
          <p:nvPr>
            <p:custDataLst>
              <p:tags r:id="rId2"/>
            </p:custDataLst>
          </p:nvPr>
        </p:nvGrpSpPr>
        <p:grpSpPr>
          <a:xfrm>
            <a:off x="549275" y="2854697"/>
            <a:ext cx="2486024" cy="1453896"/>
            <a:chOff x="82450" y="2893215"/>
            <a:chExt cx="2487021" cy="918509"/>
          </a:xfrm>
        </p:grpSpPr>
        <p:sp>
          <p:nvSpPr>
            <p:cNvPr id="8" name="btfpRowHeaderBoxText240737"/>
            <p:cNvSpPr txBox="1"/>
            <p:nvPr/>
          </p:nvSpPr>
          <p:spPr bwMode="gray">
            <a:xfrm>
              <a:off x="82450" y="2893215"/>
              <a:ext cx="2477492" cy="918509"/>
            </a:xfrm>
            <a:prstGeom prst="rect">
              <a:avLst/>
            </a:prstGeom>
            <a:noFill/>
          </p:spPr>
          <p:txBody>
            <a:bodyPr vert="horz" wrap="square" lIns="36036" tIns="36036" rIns="180181" bIns="36036" rtlCol="0" anchor="t">
              <a:noAutofit/>
            </a:bodyPr>
            <a:lstStyle/>
            <a:p>
              <a:pPr marL="0" indent="0">
                <a:spcBef>
                  <a:spcPts val="0"/>
                </a:spcBef>
                <a:buNone/>
              </a:pPr>
              <a:r>
                <a:rPr lang="en-US" b="1" dirty="0" smtClean="0">
                  <a:solidFill>
                    <a:srgbClr val="46647B"/>
                  </a:solidFill>
                </a:rPr>
                <a:t>Refine your application and prepare for the interview</a:t>
              </a:r>
              <a:endParaRPr lang="en-US" b="1" dirty="0">
                <a:solidFill>
                  <a:srgbClr val="46647B"/>
                </a:solidFill>
              </a:endParaRPr>
            </a:p>
          </p:txBody>
        </p:sp>
        <p:cxnSp>
          <p:nvCxnSpPr>
            <p:cNvPr id="9" name="btfpRowHeaderBoxLine240737"/>
            <p:cNvCxnSpPr/>
            <p:nvPr/>
          </p:nvCxnSpPr>
          <p:spPr bwMode="gray">
            <a:xfrm>
              <a:off x="2569471" y="2893215"/>
              <a:ext cx="0" cy="918509"/>
            </a:xfrm>
            <a:prstGeom prst="line">
              <a:avLst/>
            </a:prstGeom>
            <a:ln w="152400" cap="flat">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10" name="btfpRowHeaderBox943830"/>
          <p:cNvGrpSpPr/>
          <p:nvPr>
            <p:custDataLst>
              <p:tags r:id="rId3"/>
            </p:custDataLst>
          </p:nvPr>
        </p:nvGrpSpPr>
        <p:grpSpPr>
          <a:xfrm>
            <a:off x="549275" y="4435593"/>
            <a:ext cx="2486024" cy="1453896"/>
            <a:chOff x="375958" y="-214276"/>
            <a:chExt cx="2487021" cy="972979"/>
          </a:xfrm>
        </p:grpSpPr>
        <p:sp>
          <p:nvSpPr>
            <p:cNvPr id="11" name="btfpRowHeaderBoxText943830"/>
            <p:cNvSpPr txBox="1"/>
            <p:nvPr/>
          </p:nvSpPr>
          <p:spPr bwMode="gray">
            <a:xfrm>
              <a:off x="375958" y="-214276"/>
              <a:ext cx="2477492" cy="972979"/>
            </a:xfrm>
            <a:prstGeom prst="rect">
              <a:avLst/>
            </a:prstGeom>
            <a:noFill/>
          </p:spPr>
          <p:txBody>
            <a:bodyPr vert="horz" wrap="square" lIns="36036" tIns="36036" rIns="180181" bIns="36036" rtlCol="0" anchor="t">
              <a:noAutofit/>
            </a:bodyPr>
            <a:lstStyle/>
            <a:p>
              <a:pPr marL="0" indent="0">
                <a:spcBef>
                  <a:spcPts val="0"/>
                </a:spcBef>
                <a:buNone/>
              </a:pPr>
              <a:r>
                <a:rPr lang="en-US" b="1" dirty="0" smtClean="0">
                  <a:solidFill>
                    <a:srgbClr val="46647B"/>
                  </a:solidFill>
                </a:rPr>
                <a:t>Leverage CUNY career resources and public information </a:t>
              </a:r>
            </a:p>
          </p:txBody>
        </p:sp>
        <p:cxnSp>
          <p:nvCxnSpPr>
            <p:cNvPr id="12" name="btfpRowHeaderBoxLine943830"/>
            <p:cNvCxnSpPr/>
            <p:nvPr/>
          </p:nvCxnSpPr>
          <p:spPr bwMode="gray">
            <a:xfrm>
              <a:off x="2862979" y="-214276"/>
              <a:ext cx="0" cy="972979"/>
            </a:xfrm>
            <a:prstGeom prst="line">
              <a:avLst/>
            </a:prstGeom>
            <a:ln w="152400" cap="flat">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13" name="btfpNumberBubble849113"/>
          <p:cNvSpPr/>
          <p:nvPr/>
        </p:nvSpPr>
        <p:spPr bwMode="gray">
          <a:xfrm>
            <a:off x="171450" y="1270203"/>
            <a:ext cx="317500" cy="317500"/>
          </a:xfrm>
          <a:prstGeom prst="ellipse">
            <a:avLst/>
          </a:prstGeom>
          <a:solidFill>
            <a:srgbClr val="46647B"/>
          </a:solid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indent="0" algn="ctr">
              <a:spcBef>
                <a:spcPts val="0"/>
              </a:spcBef>
              <a:buNone/>
            </a:pPr>
            <a:r>
              <a:rPr lang="en-US" b="1" dirty="0" smtClean="0">
                <a:solidFill>
                  <a:srgbClr val="FFFFFF"/>
                </a:solidFill>
              </a:rPr>
              <a:t>1</a:t>
            </a:r>
          </a:p>
        </p:txBody>
      </p:sp>
      <p:sp>
        <p:nvSpPr>
          <p:cNvPr id="14" name="btfpNumberBubble849113"/>
          <p:cNvSpPr/>
          <p:nvPr/>
        </p:nvSpPr>
        <p:spPr bwMode="gray">
          <a:xfrm>
            <a:off x="190500" y="2851353"/>
            <a:ext cx="317500" cy="317500"/>
          </a:xfrm>
          <a:prstGeom prst="ellipse">
            <a:avLst/>
          </a:prstGeom>
          <a:solidFill>
            <a:srgbClr val="46647B"/>
          </a:solid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indent="0" algn="ctr">
              <a:spcBef>
                <a:spcPts val="0"/>
              </a:spcBef>
              <a:buNone/>
            </a:pPr>
            <a:r>
              <a:rPr lang="en-US" b="1" dirty="0" smtClean="0">
                <a:solidFill>
                  <a:srgbClr val="FFFFFF"/>
                </a:solidFill>
              </a:rPr>
              <a:t>2</a:t>
            </a:r>
          </a:p>
        </p:txBody>
      </p:sp>
      <p:sp>
        <p:nvSpPr>
          <p:cNvPr id="15" name="btfpNumberBubble849113"/>
          <p:cNvSpPr/>
          <p:nvPr/>
        </p:nvSpPr>
        <p:spPr bwMode="gray">
          <a:xfrm>
            <a:off x="200025" y="4432503"/>
            <a:ext cx="317500" cy="317500"/>
          </a:xfrm>
          <a:prstGeom prst="ellipse">
            <a:avLst/>
          </a:prstGeom>
          <a:solidFill>
            <a:srgbClr val="46647B"/>
          </a:solid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indent="0" algn="ctr">
              <a:spcBef>
                <a:spcPts val="0"/>
              </a:spcBef>
              <a:buNone/>
            </a:pPr>
            <a:r>
              <a:rPr lang="en-US" b="1" dirty="0">
                <a:solidFill>
                  <a:srgbClr val="FFFFFF"/>
                </a:solidFill>
              </a:rPr>
              <a:t>3</a:t>
            </a:r>
            <a:endParaRPr lang="en-US" b="1" dirty="0" smtClean="0">
              <a:solidFill>
                <a:srgbClr val="FFFFFF"/>
              </a:solidFill>
            </a:endParaRPr>
          </a:p>
        </p:txBody>
      </p:sp>
      <p:sp>
        <p:nvSpPr>
          <p:cNvPr id="16" name="btfpBulletedList175459"/>
          <p:cNvSpPr txBox="1"/>
          <p:nvPr>
            <p:custDataLst>
              <p:tags r:id="rId4"/>
            </p:custDataLst>
          </p:nvPr>
        </p:nvSpPr>
        <p:spPr bwMode="gray">
          <a:xfrm>
            <a:off x="3333750" y="1270000"/>
            <a:ext cx="8528050" cy="1211476"/>
          </a:xfrm>
          <a:prstGeom prst="rect">
            <a:avLst/>
          </a:prstGeom>
          <a:noFill/>
        </p:spPr>
        <p:txBody>
          <a:bodyPr vert="horz" wrap="square" lIns="36000" tIns="36000" rIns="36000" bIns="36000" rtlCol="0">
            <a:spAutoFit/>
          </a:bodyPr>
          <a:lstStyle/>
          <a:p>
            <a:r>
              <a:rPr lang="en-US" dirty="0" smtClean="0"/>
              <a:t>Read the </a:t>
            </a:r>
            <a:r>
              <a:rPr lang="en-US" b="1" dirty="0" smtClean="0"/>
              <a:t>job description and qualifications, </a:t>
            </a:r>
            <a:r>
              <a:rPr lang="en-US" dirty="0" smtClean="0"/>
              <a:t>including any required technical, professional or educational experience</a:t>
            </a:r>
            <a:endParaRPr lang="en-US" b="1" dirty="0" smtClean="0"/>
          </a:p>
          <a:p>
            <a:r>
              <a:rPr lang="en-US" dirty="0" smtClean="0"/>
              <a:t>Apply to the </a:t>
            </a:r>
            <a:r>
              <a:rPr lang="en-US" b="1" dirty="0" smtClean="0"/>
              <a:t>job that fits your experience </a:t>
            </a:r>
            <a:r>
              <a:rPr lang="en-US" dirty="0" smtClean="0"/>
              <a:t>(e.g., if you have significant public health/social work and leadership experience, consider applying to a supervisor role)</a:t>
            </a:r>
            <a:endParaRPr lang="en-US" b="1" dirty="0" smtClean="0"/>
          </a:p>
        </p:txBody>
      </p:sp>
      <p:sp>
        <p:nvSpPr>
          <p:cNvPr id="17" name="btfpBulletedList175459"/>
          <p:cNvSpPr txBox="1"/>
          <p:nvPr>
            <p:custDataLst>
              <p:tags r:id="rId5"/>
            </p:custDataLst>
          </p:nvPr>
        </p:nvSpPr>
        <p:spPr bwMode="gray">
          <a:xfrm>
            <a:off x="3333750" y="2851353"/>
            <a:ext cx="8528050" cy="1365365"/>
          </a:xfrm>
          <a:prstGeom prst="rect">
            <a:avLst/>
          </a:prstGeom>
          <a:noFill/>
        </p:spPr>
        <p:txBody>
          <a:bodyPr vert="horz" wrap="square" lIns="36000" tIns="36000" rIns="36000" bIns="36000" rtlCol="0">
            <a:spAutoFit/>
          </a:bodyPr>
          <a:lstStyle/>
          <a:p>
            <a:r>
              <a:rPr lang="en-US" b="1" dirty="0" smtClean="0"/>
              <a:t>Tailor your resume </a:t>
            </a:r>
            <a:r>
              <a:rPr lang="en-US" dirty="0" smtClean="0"/>
              <a:t>to the contact tracer position</a:t>
            </a:r>
          </a:p>
          <a:p>
            <a:r>
              <a:rPr lang="en-US" dirty="0" smtClean="0"/>
              <a:t>Reflect </a:t>
            </a:r>
            <a:r>
              <a:rPr lang="en-US" b="1" dirty="0" smtClean="0"/>
              <a:t>relevant past experience and skills </a:t>
            </a:r>
            <a:r>
              <a:rPr lang="en-US" dirty="0" smtClean="0"/>
              <a:t>in your cover letter</a:t>
            </a:r>
          </a:p>
          <a:p>
            <a:r>
              <a:rPr lang="en-US" b="1" dirty="0" smtClean="0"/>
              <a:t>Clearly</a:t>
            </a:r>
            <a:r>
              <a:rPr lang="en-US" dirty="0" smtClean="0"/>
              <a:t> </a:t>
            </a:r>
            <a:r>
              <a:rPr lang="en-US" b="1" dirty="0" smtClean="0"/>
              <a:t>articulate why </a:t>
            </a:r>
            <a:r>
              <a:rPr lang="en-US" dirty="0" smtClean="0"/>
              <a:t>you want to do this role and why you would be a good fit for the role, including </a:t>
            </a:r>
            <a:r>
              <a:rPr lang="en-US" b="1" dirty="0" smtClean="0"/>
              <a:t>~2-3 examples of when you demonstrated the necessary skills</a:t>
            </a:r>
          </a:p>
        </p:txBody>
      </p:sp>
      <p:sp>
        <p:nvSpPr>
          <p:cNvPr id="19" name="btfpBulletedList175459"/>
          <p:cNvSpPr txBox="1"/>
          <p:nvPr>
            <p:custDataLst>
              <p:tags r:id="rId6"/>
            </p:custDataLst>
          </p:nvPr>
        </p:nvSpPr>
        <p:spPr bwMode="gray">
          <a:xfrm>
            <a:off x="3333750" y="4432503"/>
            <a:ext cx="8528050" cy="1473086"/>
          </a:xfrm>
          <a:prstGeom prst="rect">
            <a:avLst/>
          </a:prstGeom>
          <a:noFill/>
        </p:spPr>
        <p:txBody>
          <a:bodyPr vert="horz" wrap="square" lIns="36000" tIns="36000" rIns="36000" bIns="36000" rtlCol="0">
            <a:spAutoFit/>
          </a:bodyPr>
          <a:lstStyle/>
          <a:p>
            <a:r>
              <a:rPr lang="en-US" b="1" dirty="0"/>
              <a:t>Reach out to your college’s Career Center </a:t>
            </a:r>
            <a:r>
              <a:rPr lang="en-US" dirty="0"/>
              <a:t>to seek guidance on highlighting relevant skills and experience for the role to which you are applying  </a:t>
            </a:r>
          </a:p>
          <a:p>
            <a:r>
              <a:rPr lang="en-US" dirty="0"/>
              <a:t>Leverage reputable </a:t>
            </a:r>
            <a:r>
              <a:rPr lang="en-US" b="1" dirty="0"/>
              <a:t>online resources to prepare and refine your application</a:t>
            </a:r>
            <a:endParaRPr lang="en-US" dirty="0"/>
          </a:p>
          <a:p>
            <a:pPr lvl="1"/>
            <a:r>
              <a:rPr lang="en-US" b="1" dirty="0"/>
              <a:t>For Contact Tracers, consider taking the free online John’s </a:t>
            </a:r>
            <a:r>
              <a:rPr lang="en-US" b="1"/>
              <a:t>Hopkins course</a:t>
            </a:r>
            <a:r>
              <a:rPr lang="en-US"/>
              <a:t>,</a:t>
            </a:r>
            <a:r>
              <a:rPr lang="en-US" baseline="30000"/>
              <a:t>1</a:t>
            </a:r>
            <a:r>
              <a:rPr lang="en-US"/>
              <a:t> </a:t>
            </a:r>
            <a:r>
              <a:rPr lang="en-US" dirty="0"/>
              <a:t>understanding that </a:t>
            </a:r>
            <a:r>
              <a:rPr lang="en-US" b="1" dirty="0"/>
              <a:t>passing this course is required </a:t>
            </a:r>
            <a:r>
              <a:rPr lang="en-US" dirty="0"/>
              <a:t>for State and potentially City applications</a:t>
            </a:r>
          </a:p>
        </p:txBody>
      </p:sp>
      <p:grpSp>
        <p:nvGrpSpPr>
          <p:cNvPr id="20" name="btfpRunningAgenda1Level604385"/>
          <p:cNvGrpSpPr/>
          <p:nvPr>
            <p:custDataLst>
              <p:tags r:id="rId7"/>
            </p:custDataLst>
          </p:nvPr>
        </p:nvGrpSpPr>
        <p:grpSpPr>
          <a:xfrm>
            <a:off x="-35" y="944429"/>
            <a:ext cx="4281264" cy="257442"/>
            <a:chOff x="-35" y="944429"/>
            <a:chExt cx="4281264" cy="257442"/>
          </a:xfrm>
        </p:grpSpPr>
        <p:sp>
          <p:nvSpPr>
            <p:cNvPr id="21" name="btfpRunningAgenda1LevelBarLeft604385"/>
            <p:cNvSpPr/>
            <p:nvPr/>
          </p:nvSpPr>
          <p:spPr bwMode="gray">
            <a:xfrm>
              <a:off x="-35" y="944429"/>
              <a:ext cx="4281264"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942786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1111101 w 1111101"/>
                <a:gd name="connsiteY0" fmla="*/ 0 h 257442"/>
                <a:gd name="connsiteX1" fmla="*/ 888065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64376 w 1364376"/>
                <a:gd name="connsiteY0" fmla="*/ 0 h 257442"/>
                <a:gd name="connsiteX1" fmla="*/ 1056380 w 1364376"/>
                <a:gd name="connsiteY1" fmla="*/ 257442 h 257442"/>
                <a:gd name="connsiteX2" fmla="*/ 0 w 1364376"/>
                <a:gd name="connsiteY2" fmla="*/ 257442 h 257442"/>
                <a:gd name="connsiteX3" fmla="*/ 0 w 1364376"/>
                <a:gd name="connsiteY3" fmla="*/ 0 h 257442"/>
                <a:gd name="connsiteX0" fmla="*/ 1364376 w 1364376"/>
                <a:gd name="connsiteY0" fmla="*/ 0 h 257442"/>
                <a:gd name="connsiteX1" fmla="*/ 1309654 w 1364376"/>
                <a:gd name="connsiteY1" fmla="*/ 257442 h 257442"/>
                <a:gd name="connsiteX2" fmla="*/ 0 w 1364376"/>
                <a:gd name="connsiteY2" fmla="*/ 257442 h 257442"/>
                <a:gd name="connsiteX3" fmla="*/ 0 w 1364376"/>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676961 w 1676961"/>
                <a:gd name="connsiteY0" fmla="*/ 0 h 257442"/>
                <a:gd name="connsiteX1" fmla="*/ 1309655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0 w 1676961"/>
                <a:gd name="connsiteY3" fmla="*/ 0 h 257442"/>
                <a:gd name="connsiteX0" fmla="*/ 1946265 w 1946265"/>
                <a:gd name="connsiteY0" fmla="*/ 0 h 257442"/>
                <a:gd name="connsiteX1" fmla="*/ 1622240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2207555 w 2207555"/>
                <a:gd name="connsiteY0" fmla="*/ 0 h 257442"/>
                <a:gd name="connsiteX1" fmla="*/ 189154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375870 w 2375870"/>
                <a:gd name="connsiteY0" fmla="*/ 0 h 257442"/>
                <a:gd name="connsiteX1" fmla="*/ 2152834 w 2375870"/>
                <a:gd name="connsiteY1" fmla="*/ 257442 h 257442"/>
                <a:gd name="connsiteX2" fmla="*/ 0 w 2375870"/>
                <a:gd name="connsiteY2" fmla="*/ 257442 h 257442"/>
                <a:gd name="connsiteX3" fmla="*/ 0 w 2375870"/>
                <a:gd name="connsiteY3" fmla="*/ 0 h 257442"/>
                <a:gd name="connsiteX0" fmla="*/ 2375870 w 2375870"/>
                <a:gd name="connsiteY0" fmla="*/ 0 h 257442"/>
                <a:gd name="connsiteX1" fmla="*/ 2321148 w 2375870"/>
                <a:gd name="connsiteY1" fmla="*/ 257442 h 257442"/>
                <a:gd name="connsiteX2" fmla="*/ 0 w 2375870"/>
                <a:gd name="connsiteY2" fmla="*/ 257442 h 257442"/>
                <a:gd name="connsiteX3" fmla="*/ 0 w 2375870"/>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536171 w 2536171"/>
                <a:gd name="connsiteY0" fmla="*/ 0 h 257442"/>
                <a:gd name="connsiteX1" fmla="*/ 2321149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0 w 2536171"/>
                <a:gd name="connsiteY3" fmla="*/ 0 h 257442"/>
                <a:gd name="connsiteX0" fmla="*/ 2696471 w 2696471"/>
                <a:gd name="connsiteY0" fmla="*/ 0 h 257442"/>
                <a:gd name="connsiteX1" fmla="*/ 24814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3021688 w 3021688"/>
                <a:gd name="connsiteY0" fmla="*/ 0 h 257442"/>
                <a:gd name="connsiteX1" fmla="*/ 2641750 w 3021688"/>
                <a:gd name="connsiteY1" fmla="*/ 257442 h 257442"/>
                <a:gd name="connsiteX2" fmla="*/ 0 w 3021688"/>
                <a:gd name="connsiteY2" fmla="*/ 257442 h 257442"/>
                <a:gd name="connsiteX3" fmla="*/ 0 w 3021688"/>
                <a:gd name="connsiteY3" fmla="*/ 0 h 257442"/>
                <a:gd name="connsiteX0" fmla="*/ 3021688 w 3021688"/>
                <a:gd name="connsiteY0" fmla="*/ 0 h 257442"/>
                <a:gd name="connsiteX1" fmla="*/ 2966966 w 3021688"/>
                <a:gd name="connsiteY1" fmla="*/ 257442 h 257442"/>
                <a:gd name="connsiteX2" fmla="*/ 0 w 3021688"/>
                <a:gd name="connsiteY2" fmla="*/ 257442 h 257442"/>
                <a:gd name="connsiteX3" fmla="*/ 0 w 3021688"/>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190004 w 3190004"/>
                <a:gd name="connsiteY0" fmla="*/ 0 h 257442"/>
                <a:gd name="connsiteX1" fmla="*/ 2966967 w 3190004"/>
                <a:gd name="connsiteY1" fmla="*/ 257442 h 257442"/>
                <a:gd name="connsiteX2" fmla="*/ 0 w 3190004"/>
                <a:gd name="connsiteY2" fmla="*/ 257442 h 257442"/>
                <a:gd name="connsiteX3" fmla="*/ 1 w 3190004"/>
                <a:gd name="connsiteY3" fmla="*/ 0 h 257442"/>
                <a:gd name="connsiteX0" fmla="*/ 3190004 w 3190004"/>
                <a:gd name="connsiteY0" fmla="*/ 0 h 257442"/>
                <a:gd name="connsiteX1" fmla="*/ 3135282 w 3190004"/>
                <a:gd name="connsiteY1" fmla="*/ 257442 h 257442"/>
                <a:gd name="connsiteX2" fmla="*/ 0 w 3190004"/>
                <a:gd name="connsiteY2" fmla="*/ 257442 h 257442"/>
                <a:gd name="connsiteX3" fmla="*/ 1 w 3190004"/>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2 w 3190005"/>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1 w 3190005"/>
                <a:gd name="connsiteY3" fmla="*/ 0 h 257442"/>
                <a:gd name="connsiteX0" fmla="*/ 3431865 w 3431865"/>
                <a:gd name="connsiteY0" fmla="*/ 0 h 257442"/>
                <a:gd name="connsiteX1" fmla="*/ 3135283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0 w 3431865"/>
                <a:gd name="connsiteY3" fmla="*/ 0 h 257442"/>
                <a:gd name="connsiteX0" fmla="*/ 3609798 w 3609798"/>
                <a:gd name="connsiteY0" fmla="*/ 0 h 257442"/>
                <a:gd name="connsiteX1" fmla="*/ 3377144 w 3609798"/>
                <a:gd name="connsiteY1" fmla="*/ 257442 h 257442"/>
                <a:gd name="connsiteX2" fmla="*/ 0 w 3609798"/>
                <a:gd name="connsiteY2" fmla="*/ 257442 h 257442"/>
                <a:gd name="connsiteX3" fmla="*/ 0 w 3609798"/>
                <a:gd name="connsiteY3" fmla="*/ 0 h 257442"/>
                <a:gd name="connsiteX0" fmla="*/ 3609798 w 3609798"/>
                <a:gd name="connsiteY0" fmla="*/ 0 h 257442"/>
                <a:gd name="connsiteX1" fmla="*/ 3555076 w 3609798"/>
                <a:gd name="connsiteY1" fmla="*/ 257442 h 257442"/>
                <a:gd name="connsiteX2" fmla="*/ 0 w 3609798"/>
                <a:gd name="connsiteY2" fmla="*/ 257442 h 257442"/>
                <a:gd name="connsiteX3" fmla="*/ 0 w 3609798"/>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778114 w 3778114"/>
                <a:gd name="connsiteY0" fmla="*/ 0 h 257442"/>
                <a:gd name="connsiteX1" fmla="*/ 3555077 w 3778114"/>
                <a:gd name="connsiteY1" fmla="*/ 257442 h 257442"/>
                <a:gd name="connsiteX2" fmla="*/ 0 w 3778114"/>
                <a:gd name="connsiteY2" fmla="*/ 257442 h 257442"/>
                <a:gd name="connsiteX3" fmla="*/ 1 w 3778114"/>
                <a:gd name="connsiteY3" fmla="*/ 0 h 257442"/>
                <a:gd name="connsiteX0" fmla="*/ 3778114 w 3778114"/>
                <a:gd name="connsiteY0" fmla="*/ 0 h 257442"/>
                <a:gd name="connsiteX1" fmla="*/ 3723392 w 3778114"/>
                <a:gd name="connsiteY1" fmla="*/ 257442 h 257442"/>
                <a:gd name="connsiteX2" fmla="*/ 0 w 3778114"/>
                <a:gd name="connsiteY2" fmla="*/ 257442 h 257442"/>
                <a:gd name="connsiteX3" fmla="*/ 1 w 3778114"/>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2 w 3778115"/>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1 w 3778115"/>
                <a:gd name="connsiteY3" fmla="*/ 0 h 257442"/>
                <a:gd name="connsiteX0" fmla="*/ 950801 w 3723393"/>
                <a:gd name="connsiteY0" fmla="*/ 0 h 257442"/>
                <a:gd name="connsiteX1" fmla="*/ 3723393 w 3723393"/>
                <a:gd name="connsiteY1" fmla="*/ 257442 h 257442"/>
                <a:gd name="connsiteX2" fmla="*/ 0 w 3723393"/>
                <a:gd name="connsiteY2" fmla="*/ 257442 h 257442"/>
                <a:gd name="connsiteX3" fmla="*/ 1 w 372339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271402 w 1271402"/>
                <a:gd name="connsiteY0" fmla="*/ 0 h 257442"/>
                <a:gd name="connsiteX1" fmla="*/ 1056380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0 w 1271402"/>
                <a:gd name="connsiteY1" fmla="*/ 257442 h 257442"/>
                <a:gd name="connsiteX2" fmla="*/ 0 w 1271402"/>
                <a:gd name="connsiteY2" fmla="*/ 257442 h 257442"/>
                <a:gd name="connsiteX3" fmla="*/ 0 w 1271402"/>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524676 w 1524676"/>
                <a:gd name="connsiteY0" fmla="*/ 0 h 257442"/>
                <a:gd name="connsiteX1" fmla="*/ 1216681 w 1524676"/>
                <a:gd name="connsiteY1" fmla="*/ 257442 h 257442"/>
                <a:gd name="connsiteX2" fmla="*/ 0 w 1524676"/>
                <a:gd name="connsiteY2" fmla="*/ 257442 h 257442"/>
                <a:gd name="connsiteX3" fmla="*/ 1 w 1524676"/>
                <a:gd name="connsiteY3" fmla="*/ 0 h 257442"/>
                <a:gd name="connsiteX0" fmla="*/ 1524676 w 1524676"/>
                <a:gd name="connsiteY0" fmla="*/ 0 h 257442"/>
                <a:gd name="connsiteX1" fmla="*/ 1469954 w 1524676"/>
                <a:gd name="connsiteY1" fmla="*/ 257442 h 257442"/>
                <a:gd name="connsiteX2" fmla="*/ 0 w 1524676"/>
                <a:gd name="connsiteY2" fmla="*/ 257442 h 257442"/>
                <a:gd name="connsiteX3" fmla="*/ 1 w 1524676"/>
                <a:gd name="connsiteY3" fmla="*/ 0 h 257442"/>
                <a:gd name="connsiteX0" fmla="*/ 1524677 w 1524677"/>
                <a:gd name="connsiteY0" fmla="*/ 0 h 257442"/>
                <a:gd name="connsiteX1" fmla="*/ 1469955 w 1524677"/>
                <a:gd name="connsiteY1" fmla="*/ 257442 h 257442"/>
                <a:gd name="connsiteX2" fmla="*/ 0 w 1524677"/>
                <a:gd name="connsiteY2" fmla="*/ 257442 h 257442"/>
                <a:gd name="connsiteX3" fmla="*/ 2 w 1524677"/>
                <a:gd name="connsiteY3" fmla="*/ 0 h 257442"/>
                <a:gd name="connsiteX0" fmla="*/ 1524677 w 1524677"/>
                <a:gd name="connsiteY0" fmla="*/ 0 h 257442"/>
                <a:gd name="connsiteX1" fmla="*/ 1469955 w 1524677"/>
                <a:gd name="connsiteY1" fmla="*/ 257442 h 257442"/>
                <a:gd name="connsiteX2" fmla="*/ 0 w 1524677"/>
                <a:gd name="connsiteY2" fmla="*/ 257442 h 257442"/>
                <a:gd name="connsiteX3" fmla="*/ 1 w 1524677"/>
                <a:gd name="connsiteY3" fmla="*/ 0 h 257442"/>
                <a:gd name="connsiteX0" fmla="*/ 1692991 w 1692991"/>
                <a:gd name="connsiteY0" fmla="*/ 0 h 257442"/>
                <a:gd name="connsiteX1" fmla="*/ 1469955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0 w 1692991"/>
                <a:gd name="connsiteY3" fmla="*/ 0 h 257442"/>
                <a:gd name="connsiteX0" fmla="*/ 1861307 w 1861307"/>
                <a:gd name="connsiteY0" fmla="*/ 0 h 257442"/>
                <a:gd name="connsiteX1" fmla="*/ 1638270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2103168 w 2103168"/>
                <a:gd name="connsiteY0" fmla="*/ 0 h 257442"/>
                <a:gd name="connsiteX1" fmla="*/ 1806586 w 2103168"/>
                <a:gd name="connsiteY1" fmla="*/ 257442 h 257442"/>
                <a:gd name="connsiteX2" fmla="*/ 0 w 2103168"/>
                <a:gd name="connsiteY2" fmla="*/ 257442 h 257442"/>
                <a:gd name="connsiteX3" fmla="*/ 0 w 2103168"/>
                <a:gd name="connsiteY3" fmla="*/ 0 h 257442"/>
                <a:gd name="connsiteX0" fmla="*/ 2103168 w 2103168"/>
                <a:gd name="connsiteY0" fmla="*/ 0 h 257442"/>
                <a:gd name="connsiteX1" fmla="*/ 2048446 w 2103168"/>
                <a:gd name="connsiteY1" fmla="*/ 257442 h 257442"/>
                <a:gd name="connsiteX2" fmla="*/ 0 w 2103168"/>
                <a:gd name="connsiteY2" fmla="*/ 257442 h 257442"/>
                <a:gd name="connsiteX3" fmla="*/ 0 w 2103168"/>
                <a:gd name="connsiteY3" fmla="*/ 0 h 257442"/>
                <a:gd name="connsiteX0" fmla="*/ 2103169 w 2103169"/>
                <a:gd name="connsiteY0" fmla="*/ 0 h 257442"/>
                <a:gd name="connsiteX1" fmla="*/ 2048447 w 2103169"/>
                <a:gd name="connsiteY1" fmla="*/ 257442 h 257442"/>
                <a:gd name="connsiteX2" fmla="*/ 0 w 2103169"/>
                <a:gd name="connsiteY2" fmla="*/ 257442 h 257442"/>
                <a:gd name="connsiteX3" fmla="*/ 1 w 2103169"/>
                <a:gd name="connsiteY3" fmla="*/ 0 h 257442"/>
                <a:gd name="connsiteX0" fmla="*/ 2103169 w 2103169"/>
                <a:gd name="connsiteY0" fmla="*/ 0 h 257442"/>
                <a:gd name="connsiteX1" fmla="*/ 2048447 w 2103169"/>
                <a:gd name="connsiteY1" fmla="*/ 257442 h 257442"/>
                <a:gd name="connsiteX2" fmla="*/ 0 w 2103169"/>
                <a:gd name="connsiteY2" fmla="*/ 257442 h 257442"/>
                <a:gd name="connsiteX3" fmla="*/ 1 w 2103169"/>
                <a:gd name="connsiteY3" fmla="*/ 0 h 257442"/>
                <a:gd name="connsiteX0" fmla="*/ 2281101 w 2281101"/>
                <a:gd name="connsiteY0" fmla="*/ 0 h 257442"/>
                <a:gd name="connsiteX1" fmla="*/ 2048447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0 w 2281101"/>
                <a:gd name="connsiteY3" fmla="*/ 0 h 257442"/>
                <a:gd name="connsiteX0" fmla="*/ 2449417 w 2449417"/>
                <a:gd name="connsiteY0" fmla="*/ 0 h 257442"/>
                <a:gd name="connsiteX1" fmla="*/ 2226380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710706 w 2710706"/>
                <a:gd name="connsiteY0" fmla="*/ 0 h 257442"/>
                <a:gd name="connsiteX1" fmla="*/ 2394696 w 2710706"/>
                <a:gd name="connsiteY1" fmla="*/ 257442 h 257442"/>
                <a:gd name="connsiteX2" fmla="*/ 0 w 2710706"/>
                <a:gd name="connsiteY2" fmla="*/ 257442 h 257442"/>
                <a:gd name="connsiteX3" fmla="*/ 0 w 2710706"/>
                <a:gd name="connsiteY3" fmla="*/ 0 h 257442"/>
                <a:gd name="connsiteX0" fmla="*/ 2710706 w 2710706"/>
                <a:gd name="connsiteY0" fmla="*/ 0 h 257442"/>
                <a:gd name="connsiteX1" fmla="*/ 2655984 w 2710706"/>
                <a:gd name="connsiteY1" fmla="*/ 257442 h 257442"/>
                <a:gd name="connsiteX2" fmla="*/ 0 w 2710706"/>
                <a:gd name="connsiteY2" fmla="*/ 257442 h 257442"/>
                <a:gd name="connsiteX3" fmla="*/ 0 w 2710706"/>
                <a:gd name="connsiteY3" fmla="*/ 0 h 257442"/>
                <a:gd name="connsiteX0" fmla="*/ 2710707 w 2710707"/>
                <a:gd name="connsiteY0" fmla="*/ 0 h 257442"/>
                <a:gd name="connsiteX1" fmla="*/ 2655985 w 2710707"/>
                <a:gd name="connsiteY1" fmla="*/ 257442 h 257442"/>
                <a:gd name="connsiteX2" fmla="*/ 0 w 2710707"/>
                <a:gd name="connsiteY2" fmla="*/ 257442 h 257442"/>
                <a:gd name="connsiteX3" fmla="*/ 1 w 2710707"/>
                <a:gd name="connsiteY3" fmla="*/ 0 h 257442"/>
                <a:gd name="connsiteX0" fmla="*/ 2710707 w 2710707"/>
                <a:gd name="connsiteY0" fmla="*/ 0 h 257442"/>
                <a:gd name="connsiteX1" fmla="*/ 2655985 w 2710707"/>
                <a:gd name="connsiteY1" fmla="*/ 257442 h 257442"/>
                <a:gd name="connsiteX2" fmla="*/ 0 w 2710707"/>
                <a:gd name="connsiteY2" fmla="*/ 257442 h 257442"/>
                <a:gd name="connsiteX3" fmla="*/ 1 w 2710707"/>
                <a:gd name="connsiteY3" fmla="*/ 0 h 257442"/>
                <a:gd name="connsiteX0" fmla="*/ 2879021 w 2879021"/>
                <a:gd name="connsiteY0" fmla="*/ 0 h 257442"/>
                <a:gd name="connsiteX1" fmla="*/ 2655985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0 w 2879021"/>
                <a:gd name="connsiteY3" fmla="*/ 0 h 257442"/>
                <a:gd name="connsiteX0" fmla="*/ 3039322 w 3039322"/>
                <a:gd name="connsiteY0" fmla="*/ 0 h 257442"/>
                <a:gd name="connsiteX1" fmla="*/ 2824300 w 3039322"/>
                <a:gd name="connsiteY1" fmla="*/ 257442 h 257442"/>
                <a:gd name="connsiteX2" fmla="*/ 0 w 3039322"/>
                <a:gd name="connsiteY2" fmla="*/ 257442 h 257442"/>
                <a:gd name="connsiteX3" fmla="*/ 0 w 3039322"/>
                <a:gd name="connsiteY3" fmla="*/ 0 h 257442"/>
                <a:gd name="connsiteX0" fmla="*/ 3039322 w 3039322"/>
                <a:gd name="connsiteY0" fmla="*/ 0 h 257442"/>
                <a:gd name="connsiteX1" fmla="*/ 2984600 w 3039322"/>
                <a:gd name="connsiteY1" fmla="*/ 257442 h 257442"/>
                <a:gd name="connsiteX2" fmla="*/ 0 w 3039322"/>
                <a:gd name="connsiteY2" fmla="*/ 257442 h 257442"/>
                <a:gd name="connsiteX3" fmla="*/ 0 w 3039322"/>
                <a:gd name="connsiteY3" fmla="*/ 0 h 257442"/>
                <a:gd name="connsiteX0" fmla="*/ 3039323 w 3039323"/>
                <a:gd name="connsiteY0" fmla="*/ 0 h 257442"/>
                <a:gd name="connsiteX1" fmla="*/ 2984601 w 3039323"/>
                <a:gd name="connsiteY1" fmla="*/ 257442 h 257442"/>
                <a:gd name="connsiteX2" fmla="*/ 0 w 3039323"/>
                <a:gd name="connsiteY2" fmla="*/ 257442 h 257442"/>
                <a:gd name="connsiteX3" fmla="*/ 1 w 3039323"/>
                <a:gd name="connsiteY3" fmla="*/ 0 h 257442"/>
                <a:gd name="connsiteX0" fmla="*/ 3039323 w 3039323"/>
                <a:gd name="connsiteY0" fmla="*/ 0 h 257442"/>
                <a:gd name="connsiteX1" fmla="*/ 2984601 w 3039323"/>
                <a:gd name="connsiteY1" fmla="*/ 257442 h 257442"/>
                <a:gd name="connsiteX2" fmla="*/ 0 w 3039323"/>
                <a:gd name="connsiteY2" fmla="*/ 257442 h 257442"/>
                <a:gd name="connsiteX3" fmla="*/ 1 w 3039323"/>
                <a:gd name="connsiteY3" fmla="*/ 0 h 257442"/>
                <a:gd name="connsiteX0" fmla="*/ 3199622 w 3199622"/>
                <a:gd name="connsiteY0" fmla="*/ 0 h 257442"/>
                <a:gd name="connsiteX1" fmla="*/ 2984601 w 3199622"/>
                <a:gd name="connsiteY1" fmla="*/ 257442 h 257442"/>
                <a:gd name="connsiteX2" fmla="*/ 0 w 3199622"/>
                <a:gd name="connsiteY2" fmla="*/ 257442 h 257442"/>
                <a:gd name="connsiteX3" fmla="*/ 1 w 3199622"/>
                <a:gd name="connsiteY3" fmla="*/ 0 h 257442"/>
                <a:gd name="connsiteX0" fmla="*/ 3199622 w 3199622"/>
                <a:gd name="connsiteY0" fmla="*/ 0 h 257442"/>
                <a:gd name="connsiteX1" fmla="*/ 3144900 w 3199622"/>
                <a:gd name="connsiteY1" fmla="*/ 257442 h 257442"/>
                <a:gd name="connsiteX2" fmla="*/ 0 w 3199622"/>
                <a:gd name="connsiteY2" fmla="*/ 257442 h 257442"/>
                <a:gd name="connsiteX3" fmla="*/ 1 w 3199622"/>
                <a:gd name="connsiteY3" fmla="*/ 0 h 257442"/>
                <a:gd name="connsiteX0" fmla="*/ 3199623 w 3199623"/>
                <a:gd name="connsiteY0" fmla="*/ 0 h 257442"/>
                <a:gd name="connsiteX1" fmla="*/ 3144901 w 3199623"/>
                <a:gd name="connsiteY1" fmla="*/ 257442 h 257442"/>
                <a:gd name="connsiteX2" fmla="*/ 0 w 3199623"/>
                <a:gd name="connsiteY2" fmla="*/ 257442 h 257442"/>
                <a:gd name="connsiteX3" fmla="*/ 2 w 3199623"/>
                <a:gd name="connsiteY3" fmla="*/ 0 h 257442"/>
                <a:gd name="connsiteX0" fmla="*/ 3199623 w 3199623"/>
                <a:gd name="connsiteY0" fmla="*/ 0 h 257442"/>
                <a:gd name="connsiteX1" fmla="*/ 3144901 w 3199623"/>
                <a:gd name="connsiteY1" fmla="*/ 257442 h 257442"/>
                <a:gd name="connsiteX2" fmla="*/ 0 w 3199623"/>
                <a:gd name="connsiteY2" fmla="*/ 257442 h 257442"/>
                <a:gd name="connsiteX3" fmla="*/ 1 w 3199623"/>
                <a:gd name="connsiteY3" fmla="*/ 0 h 257442"/>
                <a:gd name="connsiteX0" fmla="*/ 3524839 w 3524839"/>
                <a:gd name="connsiteY0" fmla="*/ 0 h 257442"/>
                <a:gd name="connsiteX1" fmla="*/ 3144901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0 w 3524839"/>
                <a:gd name="connsiteY3" fmla="*/ 0 h 257442"/>
                <a:gd name="connsiteX0" fmla="*/ 3693154 w 3693154"/>
                <a:gd name="connsiteY0" fmla="*/ 0 h 257442"/>
                <a:gd name="connsiteX1" fmla="*/ 3470118 w 3693154"/>
                <a:gd name="connsiteY1" fmla="*/ 257442 h 257442"/>
                <a:gd name="connsiteX2" fmla="*/ 0 w 3693154"/>
                <a:gd name="connsiteY2" fmla="*/ 257442 h 257442"/>
                <a:gd name="connsiteX3" fmla="*/ 0 w 3693154"/>
                <a:gd name="connsiteY3" fmla="*/ 0 h 257442"/>
                <a:gd name="connsiteX0" fmla="*/ 3693154 w 3693154"/>
                <a:gd name="connsiteY0" fmla="*/ 0 h 257442"/>
                <a:gd name="connsiteX1" fmla="*/ 3638432 w 3693154"/>
                <a:gd name="connsiteY1" fmla="*/ 257442 h 257442"/>
                <a:gd name="connsiteX2" fmla="*/ 0 w 3693154"/>
                <a:gd name="connsiteY2" fmla="*/ 257442 h 257442"/>
                <a:gd name="connsiteX3" fmla="*/ 0 w 3693154"/>
                <a:gd name="connsiteY3" fmla="*/ 0 h 257442"/>
                <a:gd name="connsiteX0" fmla="*/ 3693155 w 3693155"/>
                <a:gd name="connsiteY0" fmla="*/ 0 h 257442"/>
                <a:gd name="connsiteX1" fmla="*/ 3638433 w 3693155"/>
                <a:gd name="connsiteY1" fmla="*/ 257442 h 257442"/>
                <a:gd name="connsiteX2" fmla="*/ 0 w 3693155"/>
                <a:gd name="connsiteY2" fmla="*/ 257442 h 257442"/>
                <a:gd name="connsiteX3" fmla="*/ 1 w 3693155"/>
                <a:gd name="connsiteY3" fmla="*/ 0 h 257442"/>
                <a:gd name="connsiteX0" fmla="*/ 3693155 w 3693155"/>
                <a:gd name="connsiteY0" fmla="*/ 0 h 257442"/>
                <a:gd name="connsiteX1" fmla="*/ 3638433 w 3693155"/>
                <a:gd name="connsiteY1" fmla="*/ 257442 h 257442"/>
                <a:gd name="connsiteX2" fmla="*/ 0 w 3693155"/>
                <a:gd name="connsiteY2" fmla="*/ 257442 h 257442"/>
                <a:gd name="connsiteX3" fmla="*/ 1 w 3693155"/>
                <a:gd name="connsiteY3" fmla="*/ 0 h 257442"/>
                <a:gd name="connsiteX0" fmla="*/ 3972076 w 3972076"/>
                <a:gd name="connsiteY0" fmla="*/ 0 h 257442"/>
                <a:gd name="connsiteX1" fmla="*/ 3638433 w 3972076"/>
                <a:gd name="connsiteY1" fmla="*/ 257442 h 257442"/>
                <a:gd name="connsiteX2" fmla="*/ 0 w 3972076"/>
                <a:gd name="connsiteY2" fmla="*/ 257442 h 257442"/>
                <a:gd name="connsiteX3" fmla="*/ 1 w 3972076"/>
                <a:gd name="connsiteY3" fmla="*/ 0 h 257442"/>
                <a:gd name="connsiteX0" fmla="*/ 3972076 w 3972076"/>
                <a:gd name="connsiteY0" fmla="*/ 0 h 257442"/>
                <a:gd name="connsiteX1" fmla="*/ 3917354 w 3972076"/>
                <a:gd name="connsiteY1" fmla="*/ 257442 h 257442"/>
                <a:gd name="connsiteX2" fmla="*/ 0 w 3972076"/>
                <a:gd name="connsiteY2" fmla="*/ 257442 h 257442"/>
                <a:gd name="connsiteX3" fmla="*/ 1 w 3972076"/>
                <a:gd name="connsiteY3" fmla="*/ 0 h 257442"/>
                <a:gd name="connsiteX0" fmla="*/ 3972077 w 3972077"/>
                <a:gd name="connsiteY0" fmla="*/ 0 h 257442"/>
                <a:gd name="connsiteX1" fmla="*/ 3917355 w 3972077"/>
                <a:gd name="connsiteY1" fmla="*/ 257442 h 257442"/>
                <a:gd name="connsiteX2" fmla="*/ 0 w 3972077"/>
                <a:gd name="connsiteY2" fmla="*/ 257442 h 257442"/>
                <a:gd name="connsiteX3" fmla="*/ 2 w 3972077"/>
                <a:gd name="connsiteY3" fmla="*/ 0 h 257442"/>
                <a:gd name="connsiteX0" fmla="*/ 3972077 w 3972077"/>
                <a:gd name="connsiteY0" fmla="*/ 0 h 257442"/>
                <a:gd name="connsiteX1" fmla="*/ 3917355 w 3972077"/>
                <a:gd name="connsiteY1" fmla="*/ 257442 h 257442"/>
                <a:gd name="connsiteX2" fmla="*/ 0 w 3972077"/>
                <a:gd name="connsiteY2" fmla="*/ 257442 h 257442"/>
                <a:gd name="connsiteX3" fmla="*/ 1 w 3972077"/>
                <a:gd name="connsiteY3" fmla="*/ 0 h 257442"/>
                <a:gd name="connsiteX0" fmla="*/ 4140392 w 4140392"/>
                <a:gd name="connsiteY0" fmla="*/ 0 h 257442"/>
                <a:gd name="connsiteX1" fmla="*/ 3917355 w 4140392"/>
                <a:gd name="connsiteY1" fmla="*/ 257442 h 257442"/>
                <a:gd name="connsiteX2" fmla="*/ 0 w 4140392"/>
                <a:gd name="connsiteY2" fmla="*/ 257442 h 257442"/>
                <a:gd name="connsiteX3" fmla="*/ 1 w 4140392"/>
                <a:gd name="connsiteY3" fmla="*/ 0 h 257442"/>
                <a:gd name="connsiteX0" fmla="*/ 4140392 w 4140392"/>
                <a:gd name="connsiteY0" fmla="*/ 0 h 257442"/>
                <a:gd name="connsiteX1" fmla="*/ 4085670 w 4140392"/>
                <a:gd name="connsiteY1" fmla="*/ 257442 h 257442"/>
                <a:gd name="connsiteX2" fmla="*/ 0 w 4140392"/>
                <a:gd name="connsiteY2" fmla="*/ 257442 h 257442"/>
                <a:gd name="connsiteX3" fmla="*/ 1 w 4140392"/>
                <a:gd name="connsiteY3" fmla="*/ 0 h 257442"/>
                <a:gd name="connsiteX0" fmla="*/ 4140393 w 4140393"/>
                <a:gd name="connsiteY0" fmla="*/ 0 h 257442"/>
                <a:gd name="connsiteX1" fmla="*/ 4085671 w 4140393"/>
                <a:gd name="connsiteY1" fmla="*/ 257442 h 257442"/>
                <a:gd name="connsiteX2" fmla="*/ 0 w 4140393"/>
                <a:gd name="connsiteY2" fmla="*/ 257442 h 257442"/>
                <a:gd name="connsiteX3" fmla="*/ 2 w 4140393"/>
                <a:gd name="connsiteY3" fmla="*/ 0 h 257442"/>
                <a:gd name="connsiteX0" fmla="*/ 4140393 w 4140393"/>
                <a:gd name="connsiteY0" fmla="*/ 0 h 257442"/>
                <a:gd name="connsiteX1" fmla="*/ 4085671 w 4140393"/>
                <a:gd name="connsiteY1" fmla="*/ 257442 h 257442"/>
                <a:gd name="connsiteX2" fmla="*/ 0 w 4140393"/>
                <a:gd name="connsiteY2" fmla="*/ 257442 h 257442"/>
                <a:gd name="connsiteX3" fmla="*/ 1 w 4140393"/>
                <a:gd name="connsiteY3" fmla="*/ 0 h 257442"/>
                <a:gd name="connsiteX0" fmla="*/ 4382253 w 4382253"/>
                <a:gd name="connsiteY0" fmla="*/ 0 h 257442"/>
                <a:gd name="connsiteX1" fmla="*/ 4085671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0 w 4382253"/>
                <a:gd name="connsiteY3" fmla="*/ 0 h 257442"/>
                <a:gd name="connsiteX0" fmla="*/ 4112949 w 4327532"/>
                <a:gd name="connsiteY0" fmla="*/ 0 h 257442"/>
                <a:gd name="connsiteX1" fmla="*/ 4327532 w 4327532"/>
                <a:gd name="connsiteY1" fmla="*/ 257442 h 257442"/>
                <a:gd name="connsiteX2" fmla="*/ 0 w 4327532"/>
                <a:gd name="connsiteY2" fmla="*/ 257442 h 257442"/>
                <a:gd name="connsiteX3" fmla="*/ 0 w 4327532"/>
                <a:gd name="connsiteY3" fmla="*/ 0 h 257442"/>
                <a:gd name="connsiteX0" fmla="*/ 4112949 w 4112949"/>
                <a:gd name="connsiteY0" fmla="*/ 0 h 257442"/>
                <a:gd name="connsiteX1" fmla="*/ 4058228 w 4112949"/>
                <a:gd name="connsiteY1" fmla="*/ 257442 h 257442"/>
                <a:gd name="connsiteX2" fmla="*/ 0 w 4112949"/>
                <a:gd name="connsiteY2" fmla="*/ 257442 h 257442"/>
                <a:gd name="connsiteX3" fmla="*/ 0 w 4112949"/>
                <a:gd name="connsiteY3" fmla="*/ 0 h 257442"/>
                <a:gd name="connsiteX0" fmla="*/ 4112949 w 4112949"/>
                <a:gd name="connsiteY0" fmla="*/ 0 h 257442"/>
                <a:gd name="connsiteX1" fmla="*/ 4058228 w 4112949"/>
                <a:gd name="connsiteY1" fmla="*/ 257442 h 257442"/>
                <a:gd name="connsiteX2" fmla="*/ 1 w 4112949"/>
                <a:gd name="connsiteY2" fmla="*/ 257442 h 257442"/>
                <a:gd name="connsiteX3" fmla="*/ 0 w 4112949"/>
                <a:gd name="connsiteY3" fmla="*/ 0 h 257442"/>
                <a:gd name="connsiteX0" fmla="*/ 4112948 w 4112948"/>
                <a:gd name="connsiteY0" fmla="*/ 0 h 257442"/>
                <a:gd name="connsiteX1" fmla="*/ 4058227 w 4112948"/>
                <a:gd name="connsiteY1" fmla="*/ 257442 h 257442"/>
                <a:gd name="connsiteX2" fmla="*/ 0 w 4112948"/>
                <a:gd name="connsiteY2" fmla="*/ 257442 h 257442"/>
                <a:gd name="connsiteX3" fmla="*/ 0 w 4112948"/>
                <a:gd name="connsiteY3" fmla="*/ 0 h 257442"/>
                <a:gd name="connsiteX0" fmla="*/ 4281264 w 4281264"/>
                <a:gd name="connsiteY0" fmla="*/ 0 h 257442"/>
                <a:gd name="connsiteX1" fmla="*/ 4058227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Lst>
              <a:ahLst/>
              <a:cxnLst>
                <a:cxn ang="0">
                  <a:pos x="connsiteX0" y="connsiteY0"/>
                </a:cxn>
                <a:cxn ang="0">
                  <a:pos x="connsiteX1" y="connsiteY1"/>
                </a:cxn>
                <a:cxn ang="0">
                  <a:pos x="connsiteX2" y="connsiteY2"/>
                </a:cxn>
                <a:cxn ang="0">
                  <a:pos x="connsiteX3" y="connsiteY3"/>
                </a:cxn>
              </a:cxnLst>
              <a:rect l="l" t="t" r="r" b="b"/>
              <a:pathLst>
                <a:path w="4281264" h="257442">
                  <a:moveTo>
                    <a:pt x="4281264" y="0"/>
                  </a:moveTo>
                  <a:lnTo>
                    <a:pt x="4226543"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22" name="btfpRunningAgenda1LevelTextLeft604385"/>
            <p:cNvSpPr txBox="1"/>
            <p:nvPr/>
          </p:nvSpPr>
          <p:spPr bwMode="gray">
            <a:xfrm>
              <a:off x="-35" y="944429"/>
              <a:ext cx="4226543"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Application preparation</a:t>
              </a:r>
            </a:p>
          </p:txBody>
        </p:sp>
      </p:grpSp>
      <p:grpSp>
        <p:nvGrpSpPr>
          <p:cNvPr id="26" name="btfpStatusSticker891600"/>
          <p:cNvGrpSpPr/>
          <p:nvPr>
            <p:custDataLst>
              <p:tags r:id="rId8"/>
            </p:custDataLst>
          </p:nvPr>
        </p:nvGrpSpPr>
        <p:grpSpPr>
          <a:xfrm>
            <a:off x="10100356" y="955344"/>
            <a:ext cx="1761444" cy="235611"/>
            <a:chOff x="10100356" y="955344"/>
            <a:chExt cx="1761444" cy="235611"/>
          </a:xfrm>
        </p:grpSpPr>
        <p:sp>
          <p:nvSpPr>
            <p:cNvPr id="27" name="btfpStatusStickerText891600"/>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ct val="0"/>
                </a:spcBef>
                <a:buNone/>
              </a:pPr>
              <a:r>
                <a:rPr lang="en-US" sz="1200" b="1" cap="all" spc="450" dirty="0" smtClean="0">
                  <a:solidFill>
                    <a:srgbClr val="000000"/>
                  </a:solidFill>
                </a:rPr>
                <a:t>Preliminary</a:t>
              </a:r>
            </a:p>
          </p:txBody>
        </p:sp>
        <p:cxnSp>
          <p:nvCxnSpPr>
            <p:cNvPr id="28" name="btfpStatusStickerLine891600"/>
            <p:cNvCxnSpPr/>
            <p:nvPr/>
          </p:nvCxnSpPr>
          <p:spPr bwMode="gray">
            <a:xfrm rot="720000" flipH="1">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sp>
        <p:nvSpPr>
          <p:cNvPr id="18" name="btfpNotesBox711458"/>
          <p:cNvSpPr txBox="1"/>
          <p:nvPr>
            <p:custDataLst>
              <p:tags r:id="rId9"/>
            </p:custDataLst>
          </p:nvPr>
        </p:nvSpPr>
        <p:spPr bwMode="gray">
          <a:xfrm>
            <a:off x="330199" y="6319679"/>
            <a:ext cx="11531600" cy="246221"/>
          </a:xfrm>
          <a:prstGeom prst="rect">
            <a:avLst/>
          </a:prstGeom>
          <a:noFill/>
        </p:spPr>
        <p:txBody>
          <a:bodyPr vert="horz" wrap="square" lIns="0" tIns="0" rIns="0" bIns="0" rtlCol="0" anchor="b">
            <a:spAutoFit/>
          </a:bodyPr>
          <a:lstStyle/>
          <a:p>
            <a:pPr marL="0" indent="0">
              <a:spcBef>
                <a:spcPts val="0"/>
              </a:spcBef>
              <a:buNone/>
            </a:pPr>
            <a:r>
              <a:rPr lang="en-US" sz="800" dirty="0" smtClean="0">
                <a:solidFill>
                  <a:srgbClr val="000000"/>
                </a:solidFill>
              </a:rPr>
              <a:t>Note: </a:t>
            </a:r>
            <a:r>
              <a:rPr lang="en-US" sz="800" b="1" baseline="30000" dirty="0" smtClean="0"/>
              <a:t>1</a:t>
            </a:r>
            <a:r>
              <a:rPr lang="en-US" sz="800" dirty="0">
                <a:hlinkClick r:id="rId11"/>
              </a:rPr>
              <a:t>https://</a:t>
            </a:r>
            <a:r>
              <a:rPr lang="en-US" sz="800" dirty="0" smtClean="0">
                <a:hlinkClick r:id="rId11"/>
              </a:rPr>
              <a:t>www.coursera.org/learn/covid-19-contact-tracing?edocomorp=covid-19-contact-tracing</a:t>
            </a:r>
            <a:r>
              <a:rPr lang="en-US" sz="800" dirty="0" smtClean="0"/>
              <a:t>; Taking the contact tracing course is one step in the process of screening candidates who have already applied. Candidates can opt to take the course before applying to understand the work they’ll be doing and to tailor their resume and cover letter based on what they learn in the course. </a:t>
            </a:r>
            <a:r>
              <a:rPr lang="en-US" sz="800" dirty="0" smtClean="0"/>
              <a:t>Candidates may </a:t>
            </a:r>
            <a:r>
              <a:rPr lang="en-US" sz="800" dirty="0" smtClean="0"/>
              <a:t>only get one attempt to pass the course, </a:t>
            </a:r>
            <a:r>
              <a:rPr lang="en-US" sz="800" dirty="0" smtClean="0"/>
              <a:t>so this should be considered before taking course</a:t>
            </a:r>
            <a:r>
              <a:rPr lang="en-US" sz="800" dirty="0" smtClean="0">
                <a:solidFill>
                  <a:srgbClr val="000000"/>
                </a:solidFill>
              </a:rPr>
              <a:t> </a:t>
            </a:r>
            <a:endParaRPr lang="en-US" sz="800" dirty="0" smtClean="0">
              <a:solidFill>
                <a:srgbClr val="000000"/>
              </a:solidFill>
            </a:endParaRPr>
          </a:p>
        </p:txBody>
      </p:sp>
    </p:spTree>
    <p:extLst>
      <p:ext uri="{BB962C8B-B14F-4D97-AF65-F5344CB8AC3E}">
        <p14:creationId xmlns:p14="http://schemas.microsoft.com/office/powerpoint/2010/main" val="421631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key qualifications contact tracing and resource support hiring organizations are looking for</a:t>
            </a:r>
            <a:r>
              <a:rPr lang="en-US" dirty="0" smtClean="0"/>
              <a:t>? </a:t>
            </a:r>
            <a:endParaRPr lang="en-US" dirty="0"/>
          </a:p>
        </p:txBody>
      </p:sp>
      <p:sp>
        <p:nvSpPr>
          <p:cNvPr id="3" name="btfpLayoutConfig" hidden="1"/>
          <p:cNvSpPr txBox="1"/>
          <p:nvPr/>
        </p:nvSpPr>
        <p:spPr bwMode="gray">
          <a:xfrm>
            <a:off x="12700" y="12700"/>
            <a:ext cx="1021681"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overall_0_132337877271652534 columns_2_132337877213152101 7_1_132337638217889921 8_1_132337638527156955 12_1_132337877264217900 15_1_132337877264217900 </a:t>
            </a:r>
            <a:endParaRPr lang="en-US" sz="100" dirty="0" err="1" smtClean="0">
              <a:solidFill>
                <a:srgbClr val="FFFFFF">
                  <a:alpha val="0"/>
                </a:srgbClr>
              </a:solidFill>
            </a:endParaRPr>
          </a:p>
        </p:txBody>
      </p:sp>
      <p:sp>
        <p:nvSpPr>
          <p:cNvPr id="4" name="btfpNumberBubble849113"/>
          <p:cNvSpPr/>
          <p:nvPr/>
        </p:nvSpPr>
        <p:spPr bwMode="gray">
          <a:xfrm>
            <a:off x="9338" y="81145"/>
            <a:ext cx="317500" cy="317500"/>
          </a:xfrm>
          <a:prstGeom prst="ellipse">
            <a:avLst/>
          </a:prstGeom>
          <a:solidFill>
            <a:srgbClr val="46647B"/>
          </a:solid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indent="0" algn="ctr">
              <a:spcBef>
                <a:spcPts val="0"/>
              </a:spcBef>
              <a:buNone/>
            </a:pPr>
            <a:r>
              <a:rPr lang="en-US" b="1" dirty="0" smtClean="0">
                <a:solidFill>
                  <a:srgbClr val="FFFFFF"/>
                </a:solidFill>
              </a:rPr>
              <a:t>1</a:t>
            </a:r>
          </a:p>
        </p:txBody>
      </p:sp>
      <p:grpSp>
        <p:nvGrpSpPr>
          <p:cNvPr id="7" name="btfpColumnHeaderBox149934"/>
          <p:cNvGrpSpPr/>
          <p:nvPr>
            <p:custDataLst>
              <p:tags r:id="rId1"/>
            </p:custDataLst>
          </p:nvPr>
        </p:nvGrpSpPr>
        <p:grpSpPr>
          <a:xfrm>
            <a:off x="330200" y="1270000"/>
            <a:ext cx="5494338" cy="559753"/>
            <a:chOff x="330200" y="1270000"/>
            <a:chExt cx="11531600" cy="559753"/>
          </a:xfrm>
        </p:grpSpPr>
        <p:sp>
          <p:nvSpPr>
            <p:cNvPr id="5" name="btfpColumnHeaderBoxText149934"/>
            <p:cNvSpPr txBox="1"/>
            <p:nvPr/>
          </p:nvSpPr>
          <p:spPr bwMode="gray">
            <a:xfrm>
              <a:off x="330200" y="1270000"/>
              <a:ext cx="11531600" cy="559753"/>
            </a:xfrm>
            <a:prstGeom prst="rect">
              <a:avLst/>
            </a:prstGeom>
            <a:noFill/>
          </p:spPr>
          <p:txBody>
            <a:bodyPr vert="horz" wrap="square" lIns="36036" tIns="36036" rIns="36036" bIns="36036" rtlCol="0" anchor="b">
              <a:spAutoFit/>
            </a:bodyPr>
            <a:lstStyle/>
            <a:p>
              <a:pPr marL="0" indent="0">
                <a:spcBef>
                  <a:spcPts val="0"/>
                </a:spcBef>
                <a:buNone/>
              </a:pPr>
              <a:r>
                <a:rPr lang="en-US" sz="1600" b="1" dirty="0" smtClean="0">
                  <a:solidFill>
                    <a:srgbClr val="000000"/>
                  </a:solidFill>
                </a:rPr>
                <a:t>Qualifications </a:t>
              </a:r>
              <a:r>
                <a:rPr lang="en-US" sz="1600" b="1" u="sng" dirty="0" smtClean="0">
                  <a:solidFill>
                    <a:srgbClr val="000000"/>
                  </a:solidFill>
                </a:rPr>
                <a:t>vary by role</a:t>
              </a:r>
              <a:r>
                <a:rPr lang="en-US" sz="1600" b="1" dirty="0" smtClean="0">
                  <a:solidFill>
                    <a:srgbClr val="000000"/>
                  </a:solidFill>
                </a:rPr>
                <a:t>, bu</a:t>
              </a:r>
              <a:r>
                <a:rPr lang="en-US" b="1" dirty="0" smtClean="0">
                  <a:solidFill>
                    <a:srgbClr val="000000"/>
                  </a:solidFill>
                </a:rPr>
                <a:t>t there are some common skills that help candidates stand out </a:t>
              </a:r>
              <a:r>
                <a:rPr lang="en-US" sz="1600" b="1" dirty="0" smtClean="0">
                  <a:solidFill>
                    <a:srgbClr val="000000"/>
                  </a:solidFill>
                </a:rPr>
                <a:t> </a:t>
              </a:r>
            </a:p>
          </p:txBody>
        </p:sp>
        <p:cxnSp>
          <p:nvCxnSpPr>
            <p:cNvPr id="6" name="btfpColumnHeaderBoxLine149934"/>
            <p:cNvCxnSpPr/>
            <p:nvPr/>
          </p:nvCxnSpPr>
          <p:spPr bwMode="gray">
            <a:xfrm>
              <a:off x="330200" y="1829753"/>
              <a:ext cx="11531600"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8" name="btfpBulletedList222294"/>
          <p:cNvSpPr txBox="1"/>
          <p:nvPr>
            <p:custDataLst>
              <p:tags r:id="rId2"/>
            </p:custDataLst>
          </p:nvPr>
        </p:nvSpPr>
        <p:spPr bwMode="gray">
          <a:xfrm>
            <a:off x="330200" y="1926705"/>
            <a:ext cx="5494338" cy="3935299"/>
          </a:xfrm>
          <a:prstGeom prst="rect">
            <a:avLst/>
          </a:prstGeom>
          <a:noFill/>
        </p:spPr>
        <p:txBody>
          <a:bodyPr vert="horz" wrap="square" lIns="36000" tIns="36000" rIns="36000" bIns="36000" rtlCol="0">
            <a:spAutoFit/>
          </a:bodyPr>
          <a:lstStyle/>
          <a:p>
            <a:r>
              <a:rPr lang="en-US" sz="1400" b="1" dirty="0"/>
              <a:t>Experience or interest </a:t>
            </a:r>
            <a:r>
              <a:rPr lang="en-US" sz="1400" b="1" dirty="0" smtClean="0"/>
              <a:t>public/community health or social/human services </a:t>
            </a:r>
            <a:r>
              <a:rPr lang="en-US" sz="1400" dirty="0"/>
              <a:t>educational and/or professional settings</a:t>
            </a:r>
          </a:p>
          <a:p>
            <a:r>
              <a:rPr lang="en-US" sz="1400" b="1" dirty="0"/>
              <a:t>Strong interpersonal and communication skills, </a:t>
            </a:r>
            <a:r>
              <a:rPr lang="en-US" sz="1400" dirty="0" smtClean="0"/>
              <a:t>including: </a:t>
            </a:r>
          </a:p>
          <a:p>
            <a:pPr lvl="1"/>
            <a:r>
              <a:rPr lang="en-US" sz="1200" dirty="0" smtClean="0"/>
              <a:t>Understanding </a:t>
            </a:r>
            <a:r>
              <a:rPr lang="en-US" sz="1200" dirty="0"/>
              <a:t>of and </a:t>
            </a:r>
            <a:r>
              <a:rPr lang="en-US" sz="1200" b="1" dirty="0"/>
              <a:t>experience </a:t>
            </a:r>
            <a:r>
              <a:rPr lang="en-US" sz="1200" b="1" dirty="0" smtClean="0"/>
              <a:t>managing </a:t>
            </a:r>
            <a:r>
              <a:rPr lang="en-US" sz="1200" b="1" dirty="0"/>
              <a:t>sensitivities </a:t>
            </a:r>
            <a:r>
              <a:rPr lang="en-US" sz="1200" dirty="0"/>
              <a:t>in </a:t>
            </a:r>
            <a:r>
              <a:rPr lang="en-US" sz="1200" dirty="0" smtClean="0"/>
              <a:t>culturally diverse </a:t>
            </a:r>
            <a:r>
              <a:rPr lang="en-US" sz="1200" dirty="0"/>
              <a:t>teams and </a:t>
            </a:r>
            <a:r>
              <a:rPr lang="en-US" sz="1200" dirty="0" smtClean="0"/>
              <a:t>communities</a:t>
            </a:r>
          </a:p>
          <a:p>
            <a:pPr lvl="1"/>
            <a:r>
              <a:rPr lang="en-US" sz="1200" dirty="0" smtClean="0"/>
              <a:t>Demonstrating </a:t>
            </a:r>
            <a:r>
              <a:rPr lang="en-US" sz="1200" b="1" dirty="0" smtClean="0"/>
              <a:t>empathy and professionalism towards distressed individuals </a:t>
            </a:r>
          </a:p>
          <a:p>
            <a:pPr lvl="1"/>
            <a:r>
              <a:rPr lang="en-US" sz="1200" dirty="0" smtClean="0"/>
              <a:t>Clear</a:t>
            </a:r>
            <a:r>
              <a:rPr lang="en-US" sz="1200" b="1" dirty="0" smtClean="0"/>
              <a:t> communication &amp; organizational </a:t>
            </a:r>
            <a:r>
              <a:rPr lang="en-US" sz="1200" dirty="0" smtClean="0"/>
              <a:t>skills</a:t>
            </a:r>
          </a:p>
          <a:p>
            <a:r>
              <a:rPr lang="en-US" sz="1400" dirty="0" smtClean="0"/>
              <a:t>Ability to </a:t>
            </a:r>
            <a:r>
              <a:rPr lang="en-US" sz="1400" b="1" dirty="0" smtClean="0"/>
              <a:t>handle confidential information with discretion</a:t>
            </a:r>
            <a:r>
              <a:rPr lang="en-US" sz="1400" dirty="0" smtClean="0"/>
              <a:t> and professionalism</a:t>
            </a:r>
            <a:endParaRPr lang="en-US" sz="1400" dirty="0"/>
          </a:p>
          <a:p>
            <a:r>
              <a:rPr lang="en-US" sz="1400" dirty="0"/>
              <a:t>Ability to navigate computer systems and </a:t>
            </a:r>
            <a:r>
              <a:rPr lang="en-US" sz="1400" b="1" dirty="0"/>
              <a:t>get up to speed quickly on new data/tracking </a:t>
            </a:r>
            <a:r>
              <a:rPr lang="en-US" sz="1400" b="1" dirty="0" smtClean="0"/>
              <a:t>tools</a:t>
            </a:r>
          </a:p>
          <a:p>
            <a:r>
              <a:rPr lang="en-US" sz="1400" b="1" dirty="0" smtClean="0"/>
              <a:t>Fluency in multiple languages</a:t>
            </a:r>
            <a:r>
              <a:rPr lang="en-US" sz="1400" dirty="0" smtClean="0"/>
              <a:t> preferred</a:t>
            </a:r>
            <a:endParaRPr lang="en-US" sz="1400" b="1" dirty="0"/>
          </a:p>
          <a:p>
            <a:r>
              <a:rPr lang="en-US" sz="1400" b="1" dirty="0"/>
              <a:t>Evidence </a:t>
            </a:r>
            <a:r>
              <a:rPr lang="en-US" sz="1400" b="1" dirty="0" smtClean="0"/>
              <a:t>of team leadership or mentorship </a:t>
            </a:r>
            <a:r>
              <a:rPr lang="en-US" sz="1400" dirty="0" smtClean="0"/>
              <a:t>(</a:t>
            </a:r>
            <a:r>
              <a:rPr lang="en-US" sz="1400" i="1" dirty="0" smtClean="0"/>
              <a:t>supervisor </a:t>
            </a:r>
            <a:r>
              <a:rPr lang="en-US" sz="1400" i="1" dirty="0"/>
              <a:t>roles</a:t>
            </a:r>
            <a:r>
              <a:rPr lang="en-US" sz="1400" dirty="0" smtClean="0"/>
              <a:t>)</a:t>
            </a:r>
          </a:p>
        </p:txBody>
      </p:sp>
      <p:sp>
        <p:nvSpPr>
          <p:cNvPr id="9" name="Rectangular Callout 8"/>
          <p:cNvSpPr/>
          <p:nvPr/>
        </p:nvSpPr>
        <p:spPr bwMode="gray">
          <a:xfrm>
            <a:off x="459251" y="5951985"/>
            <a:ext cx="4805207" cy="509041"/>
          </a:xfrm>
          <a:prstGeom prst="wedgeRectCallout">
            <a:avLst>
              <a:gd name="adj1" fmla="val -11974"/>
              <a:gd name="adj2" fmla="val -70339"/>
            </a:avLst>
          </a:prstGeom>
          <a:solidFill>
            <a:schemeClr val="bg1"/>
          </a:solidFill>
          <a:ln w="9525">
            <a:solidFill>
              <a:srgbClr val="46647B"/>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dirty="0" smtClean="0">
                <a:solidFill>
                  <a:srgbClr val="46647B"/>
                </a:solidFill>
              </a:rPr>
              <a:t>Though these represent elements of a strong application, candidates are </a:t>
            </a:r>
            <a:r>
              <a:rPr lang="en-US" sz="1200" b="1" dirty="0" smtClean="0">
                <a:solidFill>
                  <a:srgbClr val="46647B"/>
                </a:solidFill>
              </a:rPr>
              <a:t>not required to have experience in all of these areas</a:t>
            </a:r>
            <a:r>
              <a:rPr lang="en-US" sz="1200" dirty="0" smtClean="0">
                <a:solidFill>
                  <a:srgbClr val="46647B"/>
                </a:solidFill>
              </a:rPr>
              <a:t> to apply</a:t>
            </a:r>
          </a:p>
        </p:txBody>
      </p:sp>
      <p:grpSp>
        <p:nvGrpSpPr>
          <p:cNvPr id="12" name="btfpStatusSticker891600"/>
          <p:cNvGrpSpPr/>
          <p:nvPr>
            <p:custDataLst>
              <p:tags r:id="rId3"/>
            </p:custDataLst>
          </p:nvPr>
        </p:nvGrpSpPr>
        <p:grpSpPr>
          <a:xfrm>
            <a:off x="10100356" y="955344"/>
            <a:ext cx="1761444" cy="235611"/>
            <a:chOff x="10100356" y="955344"/>
            <a:chExt cx="1761444" cy="235611"/>
          </a:xfrm>
        </p:grpSpPr>
        <p:sp>
          <p:nvSpPr>
            <p:cNvPr id="13" name="btfpStatusStickerText891600"/>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ct val="0"/>
                </a:spcBef>
                <a:buNone/>
              </a:pPr>
              <a:r>
                <a:rPr lang="en-US" sz="1200" b="1" cap="all" spc="450" dirty="0" smtClean="0">
                  <a:solidFill>
                    <a:srgbClr val="000000"/>
                  </a:solidFill>
                </a:rPr>
                <a:t>Preliminary</a:t>
              </a:r>
            </a:p>
          </p:txBody>
        </p:sp>
        <p:cxnSp>
          <p:nvCxnSpPr>
            <p:cNvPr id="14" name="btfpStatusStickerLine891600"/>
            <p:cNvCxnSpPr/>
            <p:nvPr/>
          </p:nvCxnSpPr>
          <p:spPr bwMode="gray">
            <a:xfrm rot="720000" flipH="1">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15" name="btfpRunningAgenda1Level604385"/>
          <p:cNvGrpSpPr/>
          <p:nvPr>
            <p:custDataLst>
              <p:tags r:id="rId4"/>
            </p:custDataLst>
          </p:nvPr>
        </p:nvGrpSpPr>
        <p:grpSpPr>
          <a:xfrm>
            <a:off x="0" y="944429"/>
            <a:ext cx="4281264" cy="257442"/>
            <a:chOff x="0" y="944429"/>
            <a:chExt cx="4281264" cy="257442"/>
          </a:xfrm>
        </p:grpSpPr>
        <p:sp>
          <p:nvSpPr>
            <p:cNvPr id="16" name="btfpRunningAgenda1LevelBarLeft604385"/>
            <p:cNvSpPr/>
            <p:nvPr/>
          </p:nvSpPr>
          <p:spPr bwMode="gray">
            <a:xfrm>
              <a:off x="0" y="944429"/>
              <a:ext cx="4281264"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942786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1111101 w 1111101"/>
                <a:gd name="connsiteY0" fmla="*/ 0 h 257442"/>
                <a:gd name="connsiteX1" fmla="*/ 888065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64376 w 1364376"/>
                <a:gd name="connsiteY0" fmla="*/ 0 h 257442"/>
                <a:gd name="connsiteX1" fmla="*/ 1056380 w 1364376"/>
                <a:gd name="connsiteY1" fmla="*/ 257442 h 257442"/>
                <a:gd name="connsiteX2" fmla="*/ 0 w 1364376"/>
                <a:gd name="connsiteY2" fmla="*/ 257442 h 257442"/>
                <a:gd name="connsiteX3" fmla="*/ 0 w 1364376"/>
                <a:gd name="connsiteY3" fmla="*/ 0 h 257442"/>
                <a:gd name="connsiteX0" fmla="*/ 1364376 w 1364376"/>
                <a:gd name="connsiteY0" fmla="*/ 0 h 257442"/>
                <a:gd name="connsiteX1" fmla="*/ 1309654 w 1364376"/>
                <a:gd name="connsiteY1" fmla="*/ 257442 h 257442"/>
                <a:gd name="connsiteX2" fmla="*/ 0 w 1364376"/>
                <a:gd name="connsiteY2" fmla="*/ 257442 h 257442"/>
                <a:gd name="connsiteX3" fmla="*/ 0 w 1364376"/>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676961 w 1676961"/>
                <a:gd name="connsiteY0" fmla="*/ 0 h 257442"/>
                <a:gd name="connsiteX1" fmla="*/ 1309655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0 w 1676961"/>
                <a:gd name="connsiteY3" fmla="*/ 0 h 257442"/>
                <a:gd name="connsiteX0" fmla="*/ 1946265 w 1946265"/>
                <a:gd name="connsiteY0" fmla="*/ 0 h 257442"/>
                <a:gd name="connsiteX1" fmla="*/ 1622240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2207555 w 2207555"/>
                <a:gd name="connsiteY0" fmla="*/ 0 h 257442"/>
                <a:gd name="connsiteX1" fmla="*/ 189154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375870 w 2375870"/>
                <a:gd name="connsiteY0" fmla="*/ 0 h 257442"/>
                <a:gd name="connsiteX1" fmla="*/ 2152834 w 2375870"/>
                <a:gd name="connsiteY1" fmla="*/ 257442 h 257442"/>
                <a:gd name="connsiteX2" fmla="*/ 0 w 2375870"/>
                <a:gd name="connsiteY2" fmla="*/ 257442 h 257442"/>
                <a:gd name="connsiteX3" fmla="*/ 0 w 2375870"/>
                <a:gd name="connsiteY3" fmla="*/ 0 h 257442"/>
                <a:gd name="connsiteX0" fmla="*/ 2375870 w 2375870"/>
                <a:gd name="connsiteY0" fmla="*/ 0 h 257442"/>
                <a:gd name="connsiteX1" fmla="*/ 2321148 w 2375870"/>
                <a:gd name="connsiteY1" fmla="*/ 257442 h 257442"/>
                <a:gd name="connsiteX2" fmla="*/ 0 w 2375870"/>
                <a:gd name="connsiteY2" fmla="*/ 257442 h 257442"/>
                <a:gd name="connsiteX3" fmla="*/ 0 w 2375870"/>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536171 w 2536171"/>
                <a:gd name="connsiteY0" fmla="*/ 0 h 257442"/>
                <a:gd name="connsiteX1" fmla="*/ 2321149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0 w 2536171"/>
                <a:gd name="connsiteY3" fmla="*/ 0 h 257442"/>
                <a:gd name="connsiteX0" fmla="*/ 2696471 w 2696471"/>
                <a:gd name="connsiteY0" fmla="*/ 0 h 257442"/>
                <a:gd name="connsiteX1" fmla="*/ 24814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3021688 w 3021688"/>
                <a:gd name="connsiteY0" fmla="*/ 0 h 257442"/>
                <a:gd name="connsiteX1" fmla="*/ 2641750 w 3021688"/>
                <a:gd name="connsiteY1" fmla="*/ 257442 h 257442"/>
                <a:gd name="connsiteX2" fmla="*/ 0 w 3021688"/>
                <a:gd name="connsiteY2" fmla="*/ 257442 h 257442"/>
                <a:gd name="connsiteX3" fmla="*/ 0 w 3021688"/>
                <a:gd name="connsiteY3" fmla="*/ 0 h 257442"/>
                <a:gd name="connsiteX0" fmla="*/ 3021688 w 3021688"/>
                <a:gd name="connsiteY0" fmla="*/ 0 h 257442"/>
                <a:gd name="connsiteX1" fmla="*/ 2966966 w 3021688"/>
                <a:gd name="connsiteY1" fmla="*/ 257442 h 257442"/>
                <a:gd name="connsiteX2" fmla="*/ 0 w 3021688"/>
                <a:gd name="connsiteY2" fmla="*/ 257442 h 257442"/>
                <a:gd name="connsiteX3" fmla="*/ 0 w 3021688"/>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190004 w 3190004"/>
                <a:gd name="connsiteY0" fmla="*/ 0 h 257442"/>
                <a:gd name="connsiteX1" fmla="*/ 2966967 w 3190004"/>
                <a:gd name="connsiteY1" fmla="*/ 257442 h 257442"/>
                <a:gd name="connsiteX2" fmla="*/ 0 w 3190004"/>
                <a:gd name="connsiteY2" fmla="*/ 257442 h 257442"/>
                <a:gd name="connsiteX3" fmla="*/ 1 w 3190004"/>
                <a:gd name="connsiteY3" fmla="*/ 0 h 257442"/>
                <a:gd name="connsiteX0" fmla="*/ 3190004 w 3190004"/>
                <a:gd name="connsiteY0" fmla="*/ 0 h 257442"/>
                <a:gd name="connsiteX1" fmla="*/ 3135282 w 3190004"/>
                <a:gd name="connsiteY1" fmla="*/ 257442 h 257442"/>
                <a:gd name="connsiteX2" fmla="*/ 0 w 3190004"/>
                <a:gd name="connsiteY2" fmla="*/ 257442 h 257442"/>
                <a:gd name="connsiteX3" fmla="*/ 1 w 3190004"/>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2 w 3190005"/>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1 w 3190005"/>
                <a:gd name="connsiteY3" fmla="*/ 0 h 257442"/>
                <a:gd name="connsiteX0" fmla="*/ 3431865 w 3431865"/>
                <a:gd name="connsiteY0" fmla="*/ 0 h 257442"/>
                <a:gd name="connsiteX1" fmla="*/ 3135283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0 w 3431865"/>
                <a:gd name="connsiteY3" fmla="*/ 0 h 257442"/>
                <a:gd name="connsiteX0" fmla="*/ 3609798 w 3609798"/>
                <a:gd name="connsiteY0" fmla="*/ 0 h 257442"/>
                <a:gd name="connsiteX1" fmla="*/ 3377144 w 3609798"/>
                <a:gd name="connsiteY1" fmla="*/ 257442 h 257442"/>
                <a:gd name="connsiteX2" fmla="*/ 0 w 3609798"/>
                <a:gd name="connsiteY2" fmla="*/ 257442 h 257442"/>
                <a:gd name="connsiteX3" fmla="*/ 0 w 3609798"/>
                <a:gd name="connsiteY3" fmla="*/ 0 h 257442"/>
                <a:gd name="connsiteX0" fmla="*/ 3609798 w 3609798"/>
                <a:gd name="connsiteY0" fmla="*/ 0 h 257442"/>
                <a:gd name="connsiteX1" fmla="*/ 3555076 w 3609798"/>
                <a:gd name="connsiteY1" fmla="*/ 257442 h 257442"/>
                <a:gd name="connsiteX2" fmla="*/ 0 w 3609798"/>
                <a:gd name="connsiteY2" fmla="*/ 257442 h 257442"/>
                <a:gd name="connsiteX3" fmla="*/ 0 w 3609798"/>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778114 w 3778114"/>
                <a:gd name="connsiteY0" fmla="*/ 0 h 257442"/>
                <a:gd name="connsiteX1" fmla="*/ 3555077 w 3778114"/>
                <a:gd name="connsiteY1" fmla="*/ 257442 h 257442"/>
                <a:gd name="connsiteX2" fmla="*/ 0 w 3778114"/>
                <a:gd name="connsiteY2" fmla="*/ 257442 h 257442"/>
                <a:gd name="connsiteX3" fmla="*/ 1 w 3778114"/>
                <a:gd name="connsiteY3" fmla="*/ 0 h 257442"/>
                <a:gd name="connsiteX0" fmla="*/ 3778114 w 3778114"/>
                <a:gd name="connsiteY0" fmla="*/ 0 h 257442"/>
                <a:gd name="connsiteX1" fmla="*/ 3723392 w 3778114"/>
                <a:gd name="connsiteY1" fmla="*/ 257442 h 257442"/>
                <a:gd name="connsiteX2" fmla="*/ 0 w 3778114"/>
                <a:gd name="connsiteY2" fmla="*/ 257442 h 257442"/>
                <a:gd name="connsiteX3" fmla="*/ 1 w 3778114"/>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2 w 3778115"/>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1 w 3778115"/>
                <a:gd name="connsiteY3" fmla="*/ 0 h 257442"/>
                <a:gd name="connsiteX0" fmla="*/ 950801 w 3723393"/>
                <a:gd name="connsiteY0" fmla="*/ 0 h 257442"/>
                <a:gd name="connsiteX1" fmla="*/ 3723393 w 3723393"/>
                <a:gd name="connsiteY1" fmla="*/ 257442 h 257442"/>
                <a:gd name="connsiteX2" fmla="*/ 0 w 3723393"/>
                <a:gd name="connsiteY2" fmla="*/ 257442 h 257442"/>
                <a:gd name="connsiteX3" fmla="*/ 1 w 372339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271402 w 1271402"/>
                <a:gd name="connsiteY0" fmla="*/ 0 h 257442"/>
                <a:gd name="connsiteX1" fmla="*/ 1056380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0 w 1271402"/>
                <a:gd name="connsiteY1" fmla="*/ 257442 h 257442"/>
                <a:gd name="connsiteX2" fmla="*/ 0 w 1271402"/>
                <a:gd name="connsiteY2" fmla="*/ 257442 h 257442"/>
                <a:gd name="connsiteX3" fmla="*/ 0 w 1271402"/>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524676 w 1524676"/>
                <a:gd name="connsiteY0" fmla="*/ 0 h 257442"/>
                <a:gd name="connsiteX1" fmla="*/ 1216681 w 1524676"/>
                <a:gd name="connsiteY1" fmla="*/ 257442 h 257442"/>
                <a:gd name="connsiteX2" fmla="*/ 0 w 1524676"/>
                <a:gd name="connsiteY2" fmla="*/ 257442 h 257442"/>
                <a:gd name="connsiteX3" fmla="*/ 1 w 1524676"/>
                <a:gd name="connsiteY3" fmla="*/ 0 h 257442"/>
                <a:gd name="connsiteX0" fmla="*/ 1524676 w 1524676"/>
                <a:gd name="connsiteY0" fmla="*/ 0 h 257442"/>
                <a:gd name="connsiteX1" fmla="*/ 1469954 w 1524676"/>
                <a:gd name="connsiteY1" fmla="*/ 257442 h 257442"/>
                <a:gd name="connsiteX2" fmla="*/ 0 w 1524676"/>
                <a:gd name="connsiteY2" fmla="*/ 257442 h 257442"/>
                <a:gd name="connsiteX3" fmla="*/ 1 w 1524676"/>
                <a:gd name="connsiteY3" fmla="*/ 0 h 257442"/>
                <a:gd name="connsiteX0" fmla="*/ 1524677 w 1524677"/>
                <a:gd name="connsiteY0" fmla="*/ 0 h 257442"/>
                <a:gd name="connsiteX1" fmla="*/ 1469955 w 1524677"/>
                <a:gd name="connsiteY1" fmla="*/ 257442 h 257442"/>
                <a:gd name="connsiteX2" fmla="*/ 0 w 1524677"/>
                <a:gd name="connsiteY2" fmla="*/ 257442 h 257442"/>
                <a:gd name="connsiteX3" fmla="*/ 2 w 1524677"/>
                <a:gd name="connsiteY3" fmla="*/ 0 h 257442"/>
                <a:gd name="connsiteX0" fmla="*/ 1524677 w 1524677"/>
                <a:gd name="connsiteY0" fmla="*/ 0 h 257442"/>
                <a:gd name="connsiteX1" fmla="*/ 1469955 w 1524677"/>
                <a:gd name="connsiteY1" fmla="*/ 257442 h 257442"/>
                <a:gd name="connsiteX2" fmla="*/ 0 w 1524677"/>
                <a:gd name="connsiteY2" fmla="*/ 257442 h 257442"/>
                <a:gd name="connsiteX3" fmla="*/ 1 w 1524677"/>
                <a:gd name="connsiteY3" fmla="*/ 0 h 257442"/>
                <a:gd name="connsiteX0" fmla="*/ 1692991 w 1692991"/>
                <a:gd name="connsiteY0" fmla="*/ 0 h 257442"/>
                <a:gd name="connsiteX1" fmla="*/ 1469955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0 w 1692991"/>
                <a:gd name="connsiteY3" fmla="*/ 0 h 257442"/>
                <a:gd name="connsiteX0" fmla="*/ 1861307 w 1861307"/>
                <a:gd name="connsiteY0" fmla="*/ 0 h 257442"/>
                <a:gd name="connsiteX1" fmla="*/ 1638270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2103168 w 2103168"/>
                <a:gd name="connsiteY0" fmla="*/ 0 h 257442"/>
                <a:gd name="connsiteX1" fmla="*/ 1806586 w 2103168"/>
                <a:gd name="connsiteY1" fmla="*/ 257442 h 257442"/>
                <a:gd name="connsiteX2" fmla="*/ 0 w 2103168"/>
                <a:gd name="connsiteY2" fmla="*/ 257442 h 257442"/>
                <a:gd name="connsiteX3" fmla="*/ 0 w 2103168"/>
                <a:gd name="connsiteY3" fmla="*/ 0 h 257442"/>
                <a:gd name="connsiteX0" fmla="*/ 2103168 w 2103168"/>
                <a:gd name="connsiteY0" fmla="*/ 0 h 257442"/>
                <a:gd name="connsiteX1" fmla="*/ 2048446 w 2103168"/>
                <a:gd name="connsiteY1" fmla="*/ 257442 h 257442"/>
                <a:gd name="connsiteX2" fmla="*/ 0 w 2103168"/>
                <a:gd name="connsiteY2" fmla="*/ 257442 h 257442"/>
                <a:gd name="connsiteX3" fmla="*/ 0 w 2103168"/>
                <a:gd name="connsiteY3" fmla="*/ 0 h 257442"/>
                <a:gd name="connsiteX0" fmla="*/ 2103169 w 2103169"/>
                <a:gd name="connsiteY0" fmla="*/ 0 h 257442"/>
                <a:gd name="connsiteX1" fmla="*/ 2048447 w 2103169"/>
                <a:gd name="connsiteY1" fmla="*/ 257442 h 257442"/>
                <a:gd name="connsiteX2" fmla="*/ 0 w 2103169"/>
                <a:gd name="connsiteY2" fmla="*/ 257442 h 257442"/>
                <a:gd name="connsiteX3" fmla="*/ 1 w 2103169"/>
                <a:gd name="connsiteY3" fmla="*/ 0 h 257442"/>
                <a:gd name="connsiteX0" fmla="*/ 2103169 w 2103169"/>
                <a:gd name="connsiteY0" fmla="*/ 0 h 257442"/>
                <a:gd name="connsiteX1" fmla="*/ 2048447 w 2103169"/>
                <a:gd name="connsiteY1" fmla="*/ 257442 h 257442"/>
                <a:gd name="connsiteX2" fmla="*/ 0 w 2103169"/>
                <a:gd name="connsiteY2" fmla="*/ 257442 h 257442"/>
                <a:gd name="connsiteX3" fmla="*/ 1 w 2103169"/>
                <a:gd name="connsiteY3" fmla="*/ 0 h 257442"/>
                <a:gd name="connsiteX0" fmla="*/ 2281101 w 2281101"/>
                <a:gd name="connsiteY0" fmla="*/ 0 h 257442"/>
                <a:gd name="connsiteX1" fmla="*/ 2048447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0 w 2281101"/>
                <a:gd name="connsiteY3" fmla="*/ 0 h 257442"/>
                <a:gd name="connsiteX0" fmla="*/ 2449417 w 2449417"/>
                <a:gd name="connsiteY0" fmla="*/ 0 h 257442"/>
                <a:gd name="connsiteX1" fmla="*/ 2226380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710706 w 2710706"/>
                <a:gd name="connsiteY0" fmla="*/ 0 h 257442"/>
                <a:gd name="connsiteX1" fmla="*/ 2394696 w 2710706"/>
                <a:gd name="connsiteY1" fmla="*/ 257442 h 257442"/>
                <a:gd name="connsiteX2" fmla="*/ 0 w 2710706"/>
                <a:gd name="connsiteY2" fmla="*/ 257442 h 257442"/>
                <a:gd name="connsiteX3" fmla="*/ 0 w 2710706"/>
                <a:gd name="connsiteY3" fmla="*/ 0 h 257442"/>
                <a:gd name="connsiteX0" fmla="*/ 2710706 w 2710706"/>
                <a:gd name="connsiteY0" fmla="*/ 0 h 257442"/>
                <a:gd name="connsiteX1" fmla="*/ 2655984 w 2710706"/>
                <a:gd name="connsiteY1" fmla="*/ 257442 h 257442"/>
                <a:gd name="connsiteX2" fmla="*/ 0 w 2710706"/>
                <a:gd name="connsiteY2" fmla="*/ 257442 h 257442"/>
                <a:gd name="connsiteX3" fmla="*/ 0 w 2710706"/>
                <a:gd name="connsiteY3" fmla="*/ 0 h 257442"/>
                <a:gd name="connsiteX0" fmla="*/ 2710707 w 2710707"/>
                <a:gd name="connsiteY0" fmla="*/ 0 h 257442"/>
                <a:gd name="connsiteX1" fmla="*/ 2655985 w 2710707"/>
                <a:gd name="connsiteY1" fmla="*/ 257442 h 257442"/>
                <a:gd name="connsiteX2" fmla="*/ 0 w 2710707"/>
                <a:gd name="connsiteY2" fmla="*/ 257442 h 257442"/>
                <a:gd name="connsiteX3" fmla="*/ 1 w 2710707"/>
                <a:gd name="connsiteY3" fmla="*/ 0 h 257442"/>
                <a:gd name="connsiteX0" fmla="*/ 2710707 w 2710707"/>
                <a:gd name="connsiteY0" fmla="*/ 0 h 257442"/>
                <a:gd name="connsiteX1" fmla="*/ 2655985 w 2710707"/>
                <a:gd name="connsiteY1" fmla="*/ 257442 h 257442"/>
                <a:gd name="connsiteX2" fmla="*/ 0 w 2710707"/>
                <a:gd name="connsiteY2" fmla="*/ 257442 h 257442"/>
                <a:gd name="connsiteX3" fmla="*/ 1 w 2710707"/>
                <a:gd name="connsiteY3" fmla="*/ 0 h 257442"/>
                <a:gd name="connsiteX0" fmla="*/ 2879021 w 2879021"/>
                <a:gd name="connsiteY0" fmla="*/ 0 h 257442"/>
                <a:gd name="connsiteX1" fmla="*/ 2655985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0 w 2879021"/>
                <a:gd name="connsiteY3" fmla="*/ 0 h 257442"/>
                <a:gd name="connsiteX0" fmla="*/ 3039322 w 3039322"/>
                <a:gd name="connsiteY0" fmla="*/ 0 h 257442"/>
                <a:gd name="connsiteX1" fmla="*/ 2824300 w 3039322"/>
                <a:gd name="connsiteY1" fmla="*/ 257442 h 257442"/>
                <a:gd name="connsiteX2" fmla="*/ 0 w 3039322"/>
                <a:gd name="connsiteY2" fmla="*/ 257442 h 257442"/>
                <a:gd name="connsiteX3" fmla="*/ 0 w 3039322"/>
                <a:gd name="connsiteY3" fmla="*/ 0 h 257442"/>
                <a:gd name="connsiteX0" fmla="*/ 3039322 w 3039322"/>
                <a:gd name="connsiteY0" fmla="*/ 0 h 257442"/>
                <a:gd name="connsiteX1" fmla="*/ 2984600 w 3039322"/>
                <a:gd name="connsiteY1" fmla="*/ 257442 h 257442"/>
                <a:gd name="connsiteX2" fmla="*/ 0 w 3039322"/>
                <a:gd name="connsiteY2" fmla="*/ 257442 h 257442"/>
                <a:gd name="connsiteX3" fmla="*/ 0 w 3039322"/>
                <a:gd name="connsiteY3" fmla="*/ 0 h 257442"/>
                <a:gd name="connsiteX0" fmla="*/ 3039323 w 3039323"/>
                <a:gd name="connsiteY0" fmla="*/ 0 h 257442"/>
                <a:gd name="connsiteX1" fmla="*/ 2984601 w 3039323"/>
                <a:gd name="connsiteY1" fmla="*/ 257442 h 257442"/>
                <a:gd name="connsiteX2" fmla="*/ 0 w 3039323"/>
                <a:gd name="connsiteY2" fmla="*/ 257442 h 257442"/>
                <a:gd name="connsiteX3" fmla="*/ 1 w 3039323"/>
                <a:gd name="connsiteY3" fmla="*/ 0 h 257442"/>
                <a:gd name="connsiteX0" fmla="*/ 3039323 w 3039323"/>
                <a:gd name="connsiteY0" fmla="*/ 0 h 257442"/>
                <a:gd name="connsiteX1" fmla="*/ 2984601 w 3039323"/>
                <a:gd name="connsiteY1" fmla="*/ 257442 h 257442"/>
                <a:gd name="connsiteX2" fmla="*/ 0 w 3039323"/>
                <a:gd name="connsiteY2" fmla="*/ 257442 h 257442"/>
                <a:gd name="connsiteX3" fmla="*/ 1 w 3039323"/>
                <a:gd name="connsiteY3" fmla="*/ 0 h 257442"/>
                <a:gd name="connsiteX0" fmla="*/ 3199622 w 3199622"/>
                <a:gd name="connsiteY0" fmla="*/ 0 h 257442"/>
                <a:gd name="connsiteX1" fmla="*/ 2984601 w 3199622"/>
                <a:gd name="connsiteY1" fmla="*/ 257442 h 257442"/>
                <a:gd name="connsiteX2" fmla="*/ 0 w 3199622"/>
                <a:gd name="connsiteY2" fmla="*/ 257442 h 257442"/>
                <a:gd name="connsiteX3" fmla="*/ 1 w 3199622"/>
                <a:gd name="connsiteY3" fmla="*/ 0 h 257442"/>
                <a:gd name="connsiteX0" fmla="*/ 3199622 w 3199622"/>
                <a:gd name="connsiteY0" fmla="*/ 0 h 257442"/>
                <a:gd name="connsiteX1" fmla="*/ 3144900 w 3199622"/>
                <a:gd name="connsiteY1" fmla="*/ 257442 h 257442"/>
                <a:gd name="connsiteX2" fmla="*/ 0 w 3199622"/>
                <a:gd name="connsiteY2" fmla="*/ 257442 h 257442"/>
                <a:gd name="connsiteX3" fmla="*/ 1 w 3199622"/>
                <a:gd name="connsiteY3" fmla="*/ 0 h 257442"/>
                <a:gd name="connsiteX0" fmla="*/ 3199623 w 3199623"/>
                <a:gd name="connsiteY0" fmla="*/ 0 h 257442"/>
                <a:gd name="connsiteX1" fmla="*/ 3144901 w 3199623"/>
                <a:gd name="connsiteY1" fmla="*/ 257442 h 257442"/>
                <a:gd name="connsiteX2" fmla="*/ 0 w 3199623"/>
                <a:gd name="connsiteY2" fmla="*/ 257442 h 257442"/>
                <a:gd name="connsiteX3" fmla="*/ 2 w 3199623"/>
                <a:gd name="connsiteY3" fmla="*/ 0 h 257442"/>
                <a:gd name="connsiteX0" fmla="*/ 3199623 w 3199623"/>
                <a:gd name="connsiteY0" fmla="*/ 0 h 257442"/>
                <a:gd name="connsiteX1" fmla="*/ 3144901 w 3199623"/>
                <a:gd name="connsiteY1" fmla="*/ 257442 h 257442"/>
                <a:gd name="connsiteX2" fmla="*/ 0 w 3199623"/>
                <a:gd name="connsiteY2" fmla="*/ 257442 h 257442"/>
                <a:gd name="connsiteX3" fmla="*/ 1 w 3199623"/>
                <a:gd name="connsiteY3" fmla="*/ 0 h 257442"/>
                <a:gd name="connsiteX0" fmla="*/ 3524839 w 3524839"/>
                <a:gd name="connsiteY0" fmla="*/ 0 h 257442"/>
                <a:gd name="connsiteX1" fmla="*/ 3144901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0 w 3524839"/>
                <a:gd name="connsiteY3" fmla="*/ 0 h 257442"/>
                <a:gd name="connsiteX0" fmla="*/ 3693154 w 3693154"/>
                <a:gd name="connsiteY0" fmla="*/ 0 h 257442"/>
                <a:gd name="connsiteX1" fmla="*/ 3470118 w 3693154"/>
                <a:gd name="connsiteY1" fmla="*/ 257442 h 257442"/>
                <a:gd name="connsiteX2" fmla="*/ 0 w 3693154"/>
                <a:gd name="connsiteY2" fmla="*/ 257442 h 257442"/>
                <a:gd name="connsiteX3" fmla="*/ 0 w 3693154"/>
                <a:gd name="connsiteY3" fmla="*/ 0 h 257442"/>
                <a:gd name="connsiteX0" fmla="*/ 3693154 w 3693154"/>
                <a:gd name="connsiteY0" fmla="*/ 0 h 257442"/>
                <a:gd name="connsiteX1" fmla="*/ 3638432 w 3693154"/>
                <a:gd name="connsiteY1" fmla="*/ 257442 h 257442"/>
                <a:gd name="connsiteX2" fmla="*/ 0 w 3693154"/>
                <a:gd name="connsiteY2" fmla="*/ 257442 h 257442"/>
                <a:gd name="connsiteX3" fmla="*/ 0 w 3693154"/>
                <a:gd name="connsiteY3" fmla="*/ 0 h 257442"/>
                <a:gd name="connsiteX0" fmla="*/ 3693155 w 3693155"/>
                <a:gd name="connsiteY0" fmla="*/ 0 h 257442"/>
                <a:gd name="connsiteX1" fmla="*/ 3638433 w 3693155"/>
                <a:gd name="connsiteY1" fmla="*/ 257442 h 257442"/>
                <a:gd name="connsiteX2" fmla="*/ 0 w 3693155"/>
                <a:gd name="connsiteY2" fmla="*/ 257442 h 257442"/>
                <a:gd name="connsiteX3" fmla="*/ 1 w 3693155"/>
                <a:gd name="connsiteY3" fmla="*/ 0 h 257442"/>
                <a:gd name="connsiteX0" fmla="*/ 3693155 w 3693155"/>
                <a:gd name="connsiteY0" fmla="*/ 0 h 257442"/>
                <a:gd name="connsiteX1" fmla="*/ 3638433 w 3693155"/>
                <a:gd name="connsiteY1" fmla="*/ 257442 h 257442"/>
                <a:gd name="connsiteX2" fmla="*/ 0 w 3693155"/>
                <a:gd name="connsiteY2" fmla="*/ 257442 h 257442"/>
                <a:gd name="connsiteX3" fmla="*/ 1 w 3693155"/>
                <a:gd name="connsiteY3" fmla="*/ 0 h 257442"/>
                <a:gd name="connsiteX0" fmla="*/ 3972076 w 3972076"/>
                <a:gd name="connsiteY0" fmla="*/ 0 h 257442"/>
                <a:gd name="connsiteX1" fmla="*/ 3638433 w 3972076"/>
                <a:gd name="connsiteY1" fmla="*/ 257442 h 257442"/>
                <a:gd name="connsiteX2" fmla="*/ 0 w 3972076"/>
                <a:gd name="connsiteY2" fmla="*/ 257442 h 257442"/>
                <a:gd name="connsiteX3" fmla="*/ 1 w 3972076"/>
                <a:gd name="connsiteY3" fmla="*/ 0 h 257442"/>
                <a:gd name="connsiteX0" fmla="*/ 3972076 w 3972076"/>
                <a:gd name="connsiteY0" fmla="*/ 0 h 257442"/>
                <a:gd name="connsiteX1" fmla="*/ 3917354 w 3972076"/>
                <a:gd name="connsiteY1" fmla="*/ 257442 h 257442"/>
                <a:gd name="connsiteX2" fmla="*/ 0 w 3972076"/>
                <a:gd name="connsiteY2" fmla="*/ 257442 h 257442"/>
                <a:gd name="connsiteX3" fmla="*/ 1 w 3972076"/>
                <a:gd name="connsiteY3" fmla="*/ 0 h 257442"/>
                <a:gd name="connsiteX0" fmla="*/ 3972077 w 3972077"/>
                <a:gd name="connsiteY0" fmla="*/ 0 h 257442"/>
                <a:gd name="connsiteX1" fmla="*/ 3917355 w 3972077"/>
                <a:gd name="connsiteY1" fmla="*/ 257442 h 257442"/>
                <a:gd name="connsiteX2" fmla="*/ 0 w 3972077"/>
                <a:gd name="connsiteY2" fmla="*/ 257442 h 257442"/>
                <a:gd name="connsiteX3" fmla="*/ 2 w 3972077"/>
                <a:gd name="connsiteY3" fmla="*/ 0 h 257442"/>
                <a:gd name="connsiteX0" fmla="*/ 3972077 w 3972077"/>
                <a:gd name="connsiteY0" fmla="*/ 0 h 257442"/>
                <a:gd name="connsiteX1" fmla="*/ 3917355 w 3972077"/>
                <a:gd name="connsiteY1" fmla="*/ 257442 h 257442"/>
                <a:gd name="connsiteX2" fmla="*/ 0 w 3972077"/>
                <a:gd name="connsiteY2" fmla="*/ 257442 h 257442"/>
                <a:gd name="connsiteX3" fmla="*/ 1 w 3972077"/>
                <a:gd name="connsiteY3" fmla="*/ 0 h 257442"/>
                <a:gd name="connsiteX0" fmla="*/ 4140392 w 4140392"/>
                <a:gd name="connsiteY0" fmla="*/ 0 h 257442"/>
                <a:gd name="connsiteX1" fmla="*/ 3917355 w 4140392"/>
                <a:gd name="connsiteY1" fmla="*/ 257442 h 257442"/>
                <a:gd name="connsiteX2" fmla="*/ 0 w 4140392"/>
                <a:gd name="connsiteY2" fmla="*/ 257442 h 257442"/>
                <a:gd name="connsiteX3" fmla="*/ 1 w 4140392"/>
                <a:gd name="connsiteY3" fmla="*/ 0 h 257442"/>
                <a:gd name="connsiteX0" fmla="*/ 4140392 w 4140392"/>
                <a:gd name="connsiteY0" fmla="*/ 0 h 257442"/>
                <a:gd name="connsiteX1" fmla="*/ 4085670 w 4140392"/>
                <a:gd name="connsiteY1" fmla="*/ 257442 h 257442"/>
                <a:gd name="connsiteX2" fmla="*/ 0 w 4140392"/>
                <a:gd name="connsiteY2" fmla="*/ 257442 h 257442"/>
                <a:gd name="connsiteX3" fmla="*/ 1 w 4140392"/>
                <a:gd name="connsiteY3" fmla="*/ 0 h 257442"/>
                <a:gd name="connsiteX0" fmla="*/ 4140393 w 4140393"/>
                <a:gd name="connsiteY0" fmla="*/ 0 h 257442"/>
                <a:gd name="connsiteX1" fmla="*/ 4085671 w 4140393"/>
                <a:gd name="connsiteY1" fmla="*/ 257442 h 257442"/>
                <a:gd name="connsiteX2" fmla="*/ 0 w 4140393"/>
                <a:gd name="connsiteY2" fmla="*/ 257442 h 257442"/>
                <a:gd name="connsiteX3" fmla="*/ 2 w 4140393"/>
                <a:gd name="connsiteY3" fmla="*/ 0 h 257442"/>
                <a:gd name="connsiteX0" fmla="*/ 4140393 w 4140393"/>
                <a:gd name="connsiteY0" fmla="*/ 0 h 257442"/>
                <a:gd name="connsiteX1" fmla="*/ 4085671 w 4140393"/>
                <a:gd name="connsiteY1" fmla="*/ 257442 h 257442"/>
                <a:gd name="connsiteX2" fmla="*/ 0 w 4140393"/>
                <a:gd name="connsiteY2" fmla="*/ 257442 h 257442"/>
                <a:gd name="connsiteX3" fmla="*/ 1 w 4140393"/>
                <a:gd name="connsiteY3" fmla="*/ 0 h 257442"/>
                <a:gd name="connsiteX0" fmla="*/ 4382253 w 4382253"/>
                <a:gd name="connsiteY0" fmla="*/ 0 h 257442"/>
                <a:gd name="connsiteX1" fmla="*/ 4085671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0 w 4382253"/>
                <a:gd name="connsiteY3" fmla="*/ 0 h 257442"/>
                <a:gd name="connsiteX0" fmla="*/ 4112949 w 4327532"/>
                <a:gd name="connsiteY0" fmla="*/ 0 h 257442"/>
                <a:gd name="connsiteX1" fmla="*/ 4327532 w 4327532"/>
                <a:gd name="connsiteY1" fmla="*/ 257442 h 257442"/>
                <a:gd name="connsiteX2" fmla="*/ 0 w 4327532"/>
                <a:gd name="connsiteY2" fmla="*/ 257442 h 257442"/>
                <a:gd name="connsiteX3" fmla="*/ 0 w 4327532"/>
                <a:gd name="connsiteY3" fmla="*/ 0 h 257442"/>
                <a:gd name="connsiteX0" fmla="*/ 4112949 w 4112949"/>
                <a:gd name="connsiteY0" fmla="*/ 0 h 257442"/>
                <a:gd name="connsiteX1" fmla="*/ 4058228 w 4112949"/>
                <a:gd name="connsiteY1" fmla="*/ 257442 h 257442"/>
                <a:gd name="connsiteX2" fmla="*/ 0 w 4112949"/>
                <a:gd name="connsiteY2" fmla="*/ 257442 h 257442"/>
                <a:gd name="connsiteX3" fmla="*/ 0 w 4112949"/>
                <a:gd name="connsiteY3" fmla="*/ 0 h 257442"/>
                <a:gd name="connsiteX0" fmla="*/ 4112949 w 4112949"/>
                <a:gd name="connsiteY0" fmla="*/ 0 h 257442"/>
                <a:gd name="connsiteX1" fmla="*/ 4058228 w 4112949"/>
                <a:gd name="connsiteY1" fmla="*/ 257442 h 257442"/>
                <a:gd name="connsiteX2" fmla="*/ 1 w 4112949"/>
                <a:gd name="connsiteY2" fmla="*/ 257442 h 257442"/>
                <a:gd name="connsiteX3" fmla="*/ 0 w 4112949"/>
                <a:gd name="connsiteY3" fmla="*/ 0 h 257442"/>
                <a:gd name="connsiteX0" fmla="*/ 4112948 w 4112948"/>
                <a:gd name="connsiteY0" fmla="*/ 0 h 257442"/>
                <a:gd name="connsiteX1" fmla="*/ 4058227 w 4112948"/>
                <a:gd name="connsiteY1" fmla="*/ 257442 h 257442"/>
                <a:gd name="connsiteX2" fmla="*/ 0 w 4112948"/>
                <a:gd name="connsiteY2" fmla="*/ 257442 h 257442"/>
                <a:gd name="connsiteX3" fmla="*/ 0 w 4112948"/>
                <a:gd name="connsiteY3" fmla="*/ 0 h 257442"/>
                <a:gd name="connsiteX0" fmla="*/ 4281264 w 4281264"/>
                <a:gd name="connsiteY0" fmla="*/ 0 h 257442"/>
                <a:gd name="connsiteX1" fmla="*/ 4058227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Lst>
              <a:ahLst/>
              <a:cxnLst>
                <a:cxn ang="0">
                  <a:pos x="connsiteX0" y="connsiteY0"/>
                </a:cxn>
                <a:cxn ang="0">
                  <a:pos x="connsiteX1" y="connsiteY1"/>
                </a:cxn>
                <a:cxn ang="0">
                  <a:pos x="connsiteX2" y="connsiteY2"/>
                </a:cxn>
                <a:cxn ang="0">
                  <a:pos x="connsiteX3" y="connsiteY3"/>
                </a:cxn>
              </a:cxnLst>
              <a:rect l="l" t="t" r="r" b="b"/>
              <a:pathLst>
                <a:path w="4281264" h="257442">
                  <a:moveTo>
                    <a:pt x="4281264" y="0"/>
                  </a:moveTo>
                  <a:lnTo>
                    <a:pt x="4226543"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17" name="btfpRunningAgenda1LevelTextLeft604385"/>
            <p:cNvSpPr txBox="1"/>
            <p:nvPr/>
          </p:nvSpPr>
          <p:spPr bwMode="gray">
            <a:xfrm>
              <a:off x="0" y="944429"/>
              <a:ext cx="4226543"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Application preparation</a:t>
              </a:r>
            </a:p>
          </p:txBody>
        </p:sp>
      </p:grpSp>
      <p:grpSp>
        <p:nvGrpSpPr>
          <p:cNvPr id="18" name="btfpColumnHeaderBox149934"/>
          <p:cNvGrpSpPr/>
          <p:nvPr>
            <p:custDataLst>
              <p:tags r:id="rId5"/>
            </p:custDataLst>
          </p:nvPr>
        </p:nvGrpSpPr>
        <p:grpSpPr>
          <a:xfrm>
            <a:off x="6362700" y="1261452"/>
            <a:ext cx="5494338" cy="568301"/>
            <a:chOff x="330200" y="1261452"/>
            <a:chExt cx="11531600" cy="568301"/>
          </a:xfrm>
        </p:grpSpPr>
        <p:sp>
          <p:nvSpPr>
            <p:cNvPr id="19" name="btfpColumnHeaderBoxText149934"/>
            <p:cNvSpPr txBox="1"/>
            <p:nvPr/>
          </p:nvSpPr>
          <p:spPr bwMode="gray">
            <a:xfrm>
              <a:off x="330200" y="1261452"/>
              <a:ext cx="11531600" cy="559753"/>
            </a:xfrm>
            <a:prstGeom prst="rect">
              <a:avLst/>
            </a:prstGeom>
            <a:noFill/>
          </p:spPr>
          <p:txBody>
            <a:bodyPr vert="horz" wrap="square" lIns="36036" tIns="36036" rIns="36036" bIns="36036" rtlCol="0" anchor="b">
              <a:spAutoFit/>
            </a:bodyPr>
            <a:lstStyle/>
            <a:p>
              <a:pPr marL="0" indent="0">
                <a:spcBef>
                  <a:spcPts val="0"/>
                </a:spcBef>
                <a:buNone/>
              </a:pPr>
              <a:r>
                <a:rPr lang="en-US" sz="1600" b="1" dirty="0" smtClean="0">
                  <a:solidFill>
                    <a:srgbClr val="000000"/>
                  </a:solidFill>
                </a:rPr>
                <a:t>Role-specific “buzzwords” to include in application to demonstrate relevant experience &amp; skills</a:t>
              </a:r>
            </a:p>
          </p:txBody>
        </p:sp>
        <p:cxnSp>
          <p:nvCxnSpPr>
            <p:cNvPr id="20" name="btfpColumnHeaderBoxLine149934"/>
            <p:cNvCxnSpPr/>
            <p:nvPr/>
          </p:nvCxnSpPr>
          <p:spPr bwMode="gray">
            <a:xfrm>
              <a:off x="330200" y="1829753"/>
              <a:ext cx="11531600"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22" name="Rectangle 21"/>
          <p:cNvSpPr/>
          <p:nvPr/>
        </p:nvSpPr>
        <p:spPr bwMode="gray">
          <a:xfrm>
            <a:off x="7651631" y="2001332"/>
            <a:ext cx="1950662" cy="336426"/>
          </a:xfrm>
          <a:prstGeom prst="rect">
            <a:avLst/>
          </a:prstGeom>
          <a:solidFill>
            <a:srgbClr val="DCE5EA"/>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Community or public health</a:t>
            </a:r>
          </a:p>
        </p:txBody>
      </p:sp>
      <p:sp>
        <p:nvSpPr>
          <p:cNvPr id="25" name="Rectangle 24"/>
          <p:cNvSpPr/>
          <p:nvPr/>
        </p:nvSpPr>
        <p:spPr bwMode="gray">
          <a:xfrm>
            <a:off x="9906376" y="2001332"/>
            <a:ext cx="1950662" cy="336426"/>
          </a:xfrm>
          <a:prstGeom prst="rect">
            <a:avLst/>
          </a:prstGeom>
          <a:solidFill>
            <a:srgbClr val="DCE5EA"/>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Health promotion </a:t>
            </a:r>
          </a:p>
        </p:txBody>
      </p:sp>
      <p:sp>
        <p:nvSpPr>
          <p:cNvPr id="26" name="Rectangle 25"/>
          <p:cNvSpPr/>
          <p:nvPr/>
        </p:nvSpPr>
        <p:spPr bwMode="gray">
          <a:xfrm>
            <a:off x="7651631" y="3870720"/>
            <a:ext cx="1950662" cy="336426"/>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Communication</a:t>
            </a:r>
          </a:p>
        </p:txBody>
      </p:sp>
      <p:sp>
        <p:nvSpPr>
          <p:cNvPr id="27" name="Rectangle 26"/>
          <p:cNvSpPr/>
          <p:nvPr/>
        </p:nvSpPr>
        <p:spPr bwMode="gray">
          <a:xfrm>
            <a:off x="9911138" y="3869242"/>
            <a:ext cx="1950662" cy="338328"/>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Analysis</a:t>
            </a:r>
          </a:p>
        </p:txBody>
      </p:sp>
      <p:sp>
        <p:nvSpPr>
          <p:cNvPr id="28" name="Rectangle 27"/>
          <p:cNvSpPr/>
          <p:nvPr/>
        </p:nvSpPr>
        <p:spPr bwMode="gray">
          <a:xfrm>
            <a:off x="7651631" y="4338067"/>
            <a:ext cx="1950662" cy="336426"/>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Tracking</a:t>
            </a:r>
          </a:p>
        </p:txBody>
      </p:sp>
      <p:sp>
        <p:nvSpPr>
          <p:cNvPr id="29" name="Rectangle 28"/>
          <p:cNvSpPr/>
          <p:nvPr/>
        </p:nvSpPr>
        <p:spPr bwMode="gray">
          <a:xfrm>
            <a:off x="9911138" y="4336695"/>
            <a:ext cx="1950662" cy="338328"/>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Organization</a:t>
            </a:r>
          </a:p>
        </p:txBody>
      </p:sp>
      <p:sp>
        <p:nvSpPr>
          <p:cNvPr id="30" name="Rectangle 29"/>
          <p:cNvSpPr/>
          <p:nvPr/>
        </p:nvSpPr>
        <p:spPr bwMode="gray">
          <a:xfrm>
            <a:off x="7651631" y="4805414"/>
            <a:ext cx="1950662" cy="336426"/>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Collaboration</a:t>
            </a:r>
          </a:p>
        </p:txBody>
      </p:sp>
      <p:sp>
        <p:nvSpPr>
          <p:cNvPr id="31" name="Rectangle 30"/>
          <p:cNvSpPr/>
          <p:nvPr/>
        </p:nvSpPr>
        <p:spPr bwMode="gray">
          <a:xfrm>
            <a:off x="9906375" y="4804148"/>
            <a:ext cx="1950662" cy="338328"/>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Management</a:t>
            </a:r>
          </a:p>
        </p:txBody>
      </p:sp>
      <p:sp>
        <p:nvSpPr>
          <p:cNvPr id="32" name="Rectangle 31"/>
          <p:cNvSpPr/>
          <p:nvPr/>
        </p:nvSpPr>
        <p:spPr bwMode="gray">
          <a:xfrm>
            <a:off x="7651631" y="5272761"/>
            <a:ext cx="1950662" cy="336426"/>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Supporting</a:t>
            </a:r>
            <a:endParaRPr lang="en-US" sz="1200" b="1" dirty="0">
              <a:solidFill>
                <a:srgbClr val="000000"/>
              </a:solidFill>
            </a:endParaRPr>
          </a:p>
        </p:txBody>
      </p:sp>
      <p:sp>
        <p:nvSpPr>
          <p:cNvPr id="33" name="Rectangle 32"/>
          <p:cNvSpPr/>
          <p:nvPr/>
        </p:nvSpPr>
        <p:spPr bwMode="gray">
          <a:xfrm>
            <a:off x="9911138" y="5271601"/>
            <a:ext cx="1950662" cy="338328"/>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Guiding</a:t>
            </a:r>
            <a:endParaRPr lang="en-US" sz="1200" b="1" dirty="0">
              <a:solidFill>
                <a:srgbClr val="000000"/>
              </a:solidFill>
            </a:endParaRPr>
          </a:p>
        </p:txBody>
      </p:sp>
      <p:sp>
        <p:nvSpPr>
          <p:cNvPr id="38" name="Rectangle 37"/>
          <p:cNvSpPr/>
          <p:nvPr/>
        </p:nvSpPr>
        <p:spPr bwMode="gray">
          <a:xfrm>
            <a:off x="7651631" y="5740108"/>
            <a:ext cx="1950662" cy="336426"/>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Overseeing</a:t>
            </a:r>
            <a:endParaRPr lang="en-US" sz="1200" b="1" dirty="0">
              <a:solidFill>
                <a:srgbClr val="000000"/>
              </a:solidFill>
            </a:endParaRPr>
          </a:p>
        </p:txBody>
      </p:sp>
      <p:sp>
        <p:nvSpPr>
          <p:cNvPr id="39" name="Rectangle 38"/>
          <p:cNvSpPr/>
          <p:nvPr/>
        </p:nvSpPr>
        <p:spPr bwMode="gray">
          <a:xfrm>
            <a:off x="9911138" y="5739054"/>
            <a:ext cx="1950662" cy="338328"/>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Training</a:t>
            </a:r>
            <a:endParaRPr lang="en-US" sz="1200" b="1" dirty="0">
              <a:solidFill>
                <a:srgbClr val="000000"/>
              </a:solidFill>
            </a:endParaRPr>
          </a:p>
        </p:txBody>
      </p:sp>
      <p:sp>
        <p:nvSpPr>
          <p:cNvPr id="40" name="Rectangle 39"/>
          <p:cNvSpPr/>
          <p:nvPr/>
        </p:nvSpPr>
        <p:spPr bwMode="gray">
          <a:xfrm>
            <a:off x="7651631" y="6207457"/>
            <a:ext cx="1950662" cy="336426"/>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Leading</a:t>
            </a:r>
          </a:p>
        </p:txBody>
      </p:sp>
      <p:sp>
        <p:nvSpPr>
          <p:cNvPr id="41" name="Rectangle 40"/>
          <p:cNvSpPr/>
          <p:nvPr/>
        </p:nvSpPr>
        <p:spPr bwMode="gray">
          <a:xfrm>
            <a:off x="9911138" y="6206506"/>
            <a:ext cx="1950662" cy="338328"/>
          </a:xfrm>
          <a:prstGeom prst="rect">
            <a:avLst/>
          </a:prstGeom>
          <a:solidFill>
            <a:srgbClr val="A3BCD3"/>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Supervising</a:t>
            </a:r>
          </a:p>
        </p:txBody>
      </p:sp>
      <p:sp>
        <p:nvSpPr>
          <p:cNvPr id="42" name="Rectangle 41"/>
          <p:cNvSpPr/>
          <p:nvPr/>
        </p:nvSpPr>
        <p:spPr bwMode="gray">
          <a:xfrm>
            <a:off x="6372217" y="2001332"/>
            <a:ext cx="975331" cy="1738467"/>
          </a:xfrm>
          <a:prstGeom prst="rect">
            <a:avLst/>
          </a:prstGeom>
          <a:solidFill>
            <a:srgbClr val="D6D6D6"/>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Experience</a:t>
            </a:r>
          </a:p>
        </p:txBody>
      </p:sp>
      <p:sp>
        <p:nvSpPr>
          <p:cNvPr id="43" name="Rectangle 42"/>
          <p:cNvSpPr/>
          <p:nvPr/>
        </p:nvSpPr>
        <p:spPr bwMode="gray">
          <a:xfrm>
            <a:off x="6372217" y="3870720"/>
            <a:ext cx="975331" cy="2664543"/>
          </a:xfrm>
          <a:prstGeom prst="rect">
            <a:avLst/>
          </a:prstGeom>
          <a:solidFill>
            <a:srgbClr val="D6D6D6"/>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Skills</a:t>
            </a:r>
          </a:p>
        </p:txBody>
      </p:sp>
      <p:sp>
        <p:nvSpPr>
          <p:cNvPr id="44" name="Rectangle 43"/>
          <p:cNvSpPr/>
          <p:nvPr/>
        </p:nvSpPr>
        <p:spPr bwMode="gray">
          <a:xfrm>
            <a:off x="7651631" y="2468679"/>
            <a:ext cx="1950662" cy="336426"/>
          </a:xfrm>
          <a:prstGeom prst="rect">
            <a:avLst/>
          </a:prstGeom>
          <a:solidFill>
            <a:srgbClr val="DCE5EA"/>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a:solidFill>
                  <a:srgbClr val="000000"/>
                </a:solidFill>
              </a:rPr>
              <a:t>Social </a:t>
            </a:r>
            <a:r>
              <a:rPr lang="en-US" sz="1200" b="1" dirty="0">
                <a:solidFill>
                  <a:srgbClr val="000000"/>
                </a:solidFill>
              </a:rPr>
              <a:t>work</a:t>
            </a:r>
            <a:r>
              <a:rPr lang="en-US" sz="1200" b="1">
                <a:solidFill>
                  <a:srgbClr val="000000"/>
                </a:solidFill>
              </a:rPr>
              <a:t> </a:t>
            </a:r>
            <a:r>
              <a:rPr lang="en-US" sz="1200" b="1" dirty="0">
                <a:solidFill>
                  <a:srgbClr val="000000"/>
                </a:solidFill>
              </a:rPr>
              <a:t>or</a:t>
            </a:r>
            <a:r>
              <a:rPr lang="en-US" sz="1200" b="1">
                <a:solidFill>
                  <a:srgbClr val="000000"/>
                </a:solidFill>
              </a:rPr>
              <a:t> service</a:t>
            </a:r>
            <a:endParaRPr lang="en-US" sz="1200" b="1" dirty="0">
              <a:solidFill>
                <a:srgbClr val="000000"/>
              </a:solidFill>
            </a:endParaRPr>
          </a:p>
        </p:txBody>
      </p:sp>
      <p:sp>
        <p:nvSpPr>
          <p:cNvPr id="45" name="Rectangle 44"/>
          <p:cNvSpPr/>
          <p:nvPr/>
        </p:nvSpPr>
        <p:spPr bwMode="gray">
          <a:xfrm>
            <a:off x="9906376" y="2466883"/>
            <a:ext cx="1950662" cy="338328"/>
          </a:xfrm>
          <a:prstGeom prst="rect">
            <a:avLst/>
          </a:prstGeom>
          <a:solidFill>
            <a:srgbClr val="DCE5EA"/>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Community development</a:t>
            </a:r>
          </a:p>
        </p:txBody>
      </p:sp>
      <p:sp>
        <p:nvSpPr>
          <p:cNvPr id="46" name="Rectangle 45"/>
          <p:cNvSpPr/>
          <p:nvPr/>
        </p:nvSpPr>
        <p:spPr bwMode="gray">
          <a:xfrm>
            <a:off x="7651631" y="2936026"/>
            <a:ext cx="1950662" cy="336426"/>
          </a:xfrm>
          <a:prstGeom prst="rect">
            <a:avLst/>
          </a:prstGeom>
          <a:solidFill>
            <a:srgbClr val="DCE5EA"/>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Healthcare</a:t>
            </a:r>
          </a:p>
        </p:txBody>
      </p:sp>
      <p:sp>
        <p:nvSpPr>
          <p:cNvPr id="47" name="Rectangle 46"/>
          <p:cNvSpPr/>
          <p:nvPr/>
        </p:nvSpPr>
        <p:spPr bwMode="gray">
          <a:xfrm>
            <a:off x="9906376" y="2934336"/>
            <a:ext cx="1950662" cy="338328"/>
          </a:xfrm>
          <a:prstGeom prst="rect">
            <a:avLst/>
          </a:prstGeom>
          <a:solidFill>
            <a:srgbClr val="DCE5EA"/>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Nursing</a:t>
            </a:r>
          </a:p>
        </p:txBody>
      </p:sp>
      <p:sp>
        <p:nvSpPr>
          <p:cNvPr id="48" name="Rectangle 47"/>
          <p:cNvSpPr/>
          <p:nvPr/>
        </p:nvSpPr>
        <p:spPr bwMode="gray">
          <a:xfrm>
            <a:off x="7651631" y="3403373"/>
            <a:ext cx="1950662" cy="336426"/>
          </a:xfrm>
          <a:prstGeom prst="rect">
            <a:avLst/>
          </a:prstGeom>
          <a:solidFill>
            <a:srgbClr val="DCE5EA"/>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Clinical</a:t>
            </a:r>
          </a:p>
        </p:txBody>
      </p:sp>
      <p:sp>
        <p:nvSpPr>
          <p:cNvPr id="49" name="Rectangle 48"/>
          <p:cNvSpPr/>
          <p:nvPr/>
        </p:nvSpPr>
        <p:spPr bwMode="gray">
          <a:xfrm>
            <a:off x="9906376" y="3401789"/>
            <a:ext cx="1950662" cy="338328"/>
          </a:xfrm>
          <a:prstGeom prst="rect">
            <a:avLst/>
          </a:prstGeom>
          <a:solidFill>
            <a:srgbClr val="DCE5EA"/>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dirty="0" smtClean="0">
                <a:solidFill>
                  <a:srgbClr val="000000"/>
                </a:solidFill>
              </a:rPr>
              <a:t>Disease intervention</a:t>
            </a:r>
          </a:p>
        </p:txBody>
      </p:sp>
    </p:spTree>
    <p:extLst>
      <p:ext uri="{BB962C8B-B14F-4D97-AF65-F5344CB8AC3E}">
        <p14:creationId xmlns:p14="http://schemas.microsoft.com/office/powerpoint/2010/main" val="31420321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broad education and experience requirements for each role?</a:t>
            </a:r>
            <a:endParaRPr lang="en-US" dirty="0"/>
          </a:p>
        </p:txBody>
      </p:sp>
      <p:sp>
        <p:nvSpPr>
          <p:cNvPr id="3" name="btfpLayoutConfig" hidden="1"/>
          <p:cNvSpPr txBox="1"/>
          <p:nvPr/>
        </p:nvSpPr>
        <p:spPr bwMode="gray">
          <a:xfrm>
            <a:off x="12700" y="12700"/>
            <a:ext cx="1028093"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overall_0_132337868519640954 columns_1_132337733342519990 5_1_132337733638976035 14_1_132337760223598539 15_1_132337760264616720 17_1_132337774739268025 </a:t>
            </a:r>
            <a:endParaRPr lang="en-US" sz="100" dirty="0" err="1" smtClean="0">
              <a:solidFill>
                <a:srgbClr val="FFFFFF">
                  <a:alpha val="0"/>
                </a:srgbClr>
              </a:solidFill>
            </a:endParaRPr>
          </a:p>
        </p:txBody>
      </p:sp>
      <p:graphicFrame>
        <p:nvGraphicFramePr>
          <p:cNvPr id="5" name="btfpTable183494"/>
          <p:cNvGraphicFramePr>
            <a:graphicFrameLocks noGrp="1"/>
          </p:cNvGraphicFramePr>
          <p:nvPr>
            <p:custDataLst>
              <p:tags r:id="rId1"/>
            </p:custDataLst>
            <p:extLst>
              <p:ext uri="{D42A27DB-BD31-4B8C-83A1-F6EECF244321}">
                <p14:modId xmlns:p14="http://schemas.microsoft.com/office/powerpoint/2010/main" val="3943335601"/>
              </p:ext>
            </p:extLst>
          </p:nvPr>
        </p:nvGraphicFramePr>
        <p:xfrm>
          <a:off x="330201" y="1270000"/>
          <a:ext cx="11522992" cy="4793112"/>
        </p:xfrm>
        <a:graphic>
          <a:graphicData uri="http://schemas.openxmlformats.org/drawingml/2006/table">
            <a:tbl>
              <a:tblPr firstRow="1" firstCol="1">
                <a:tableStyleId>{9D7B26C5-4107-4FEC-AEDC-1716B250A1EF}</a:tableStyleId>
              </a:tblPr>
              <a:tblGrid>
                <a:gridCol w="635957">
                  <a:extLst>
                    <a:ext uri="{9D8B030D-6E8A-4147-A177-3AD203B41FA5}">
                      <a16:colId xmlns:a16="http://schemas.microsoft.com/office/drawing/2014/main" val="2578009873"/>
                    </a:ext>
                  </a:extLst>
                </a:gridCol>
                <a:gridCol w="957533">
                  <a:extLst>
                    <a:ext uri="{9D8B030D-6E8A-4147-A177-3AD203B41FA5}">
                      <a16:colId xmlns:a16="http://schemas.microsoft.com/office/drawing/2014/main" val="1713391816"/>
                    </a:ext>
                  </a:extLst>
                </a:gridCol>
                <a:gridCol w="1103278">
                  <a:extLst>
                    <a:ext uri="{9D8B030D-6E8A-4147-A177-3AD203B41FA5}">
                      <a16:colId xmlns:a16="http://schemas.microsoft.com/office/drawing/2014/main" val="1137064882"/>
                    </a:ext>
                  </a:extLst>
                </a:gridCol>
                <a:gridCol w="1103278">
                  <a:extLst>
                    <a:ext uri="{9D8B030D-6E8A-4147-A177-3AD203B41FA5}">
                      <a16:colId xmlns:a16="http://schemas.microsoft.com/office/drawing/2014/main" val="362729922"/>
                    </a:ext>
                  </a:extLst>
                </a:gridCol>
                <a:gridCol w="1103278">
                  <a:extLst>
                    <a:ext uri="{9D8B030D-6E8A-4147-A177-3AD203B41FA5}">
                      <a16:colId xmlns:a16="http://schemas.microsoft.com/office/drawing/2014/main" val="3399156704"/>
                    </a:ext>
                  </a:extLst>
                </a:gridCol>
                <a:gridCol w="1103278">
                  <a:extLst>
                    <a:ext uri="{9D8B030D-6E8A-4147-A177-3AD203B41FA5}">
                      <a16:colId xmlns:a16="http://schemas.microsoft.com/office/drawing/2014/main" val="7167476"/>
                    </a:ext>
                  </a:extLst>
                </a:gridCol>
                <a:gridCol w="1103278">
                  <a:extLst>
                    <a:ext uri="{9D8B030D-6E8A-4147-A177-3AD203B41FA5}">
                      <a16:colId xmlns:a16="http://schemas.microsoft.com/office/drawing/2014/main" val="1390500973"/>
                    </a:ext>
                  </a:extLst>
                </a:gridCol>
                <a:gridCol w="1103278">
                  <a:extLst>
                    <a:ext uri="{9D8B030D-6E8A-4147-A177-3AD203B41FA5}">
                      <a16:colId xmlns:a16="http://schemas.microsoft.com/office/drawing/2014/main" val="2497741234"/>
                    </a:ext>
                  </a:extLst>
                </a:gridCol>
                <a:gridCol w="1103278">
                  <a:extLst>
                    <a:ext uri="{9D8B030D-6E8A-4147-A177-3AD203B41FA5}">
                      <a16:colId xmlns:a16="http://schemas.microsoft.com/office/drawing/2014/main" val="1337597993"/>
                    </a:ext>
                  </a:extLst>
                </a:gridCol>
                <a:gridCol w="1103278">
                  <a:extLst>
                    <a:ext uri="{9D8B030D-6E8A-4147-A177-3AD203B41FA5}">
                      <a16:colId xmlns:a16="http://schemas.microsoft.com/office/drawing/2014/main" val="2551719092"/>
                    </a:ext>
                  </a:extLst>
                </a:gridCol>
                <a:gridCol w="1103278">
                  <a:extLst>
                    <a:ext uri="{9D8B030D-6E8A-4147-A177-3AD203B41FA5}">
                      <a16:colId xmlns:a16="http://schemas.microsoft.com/office/drawing/2014/main" val="2350129000"/>
                    </a:ext>
                  </a:extLst>
                </a:gridCol>
              </a:tblGrid>
              <a:tr h="229492">
                <a:tc>
                  <a:txBody>
                    <a:bodyPr/>
                    <a:lstStyle/>
                    <a:p>
                      <a:pPr marL="0" indent="0">
                        <a:spcBef>
                          <a:spcPts val="0"/>
                        </a:spcBef>
                        <a:buFontTx/>
                        <a:buNone/>
                      </a:pPr>
                      <a:endParaRPr lang="en-US" sz="1100" dirty="0"/>
                    </a:p>
                  </a:txBody>
                  <a:tcPr marT="18288" anchor="b">
                    <a:lnR w="12700" cap="flat" cmpd="sng" algn="ctr">
                      <a:no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solidFill>
                  </a:tcPr>
                </a:tc>
                <a:tc>
                  <a:txBody>
                    <a:bodyPr/>
                    <a:lstStyle/>
                    <a:p>
                      <a:pPr marL="0" indent="0">
                        <a:spcBef>
                          <a:spcPts val="0"/>
                        </a:spcBef>
                        <a:buFontTx/>
                        <a:buNone/>
                      </a:pPr>
                      <a:endParaRPr lang="en-US" sz="1100" dirty="0">
                        <a:solidFill>
                          <a:schemeClr val="accent4"/>
                        </a:solidFill>
                      </a:endParaRPr>
                    </a:p>
                  </a:txBody>
                  <a:tcPr marT="18288" anchor="b">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solidFill>
                  </a:tcPr>
                </a:tc>
                <a:tc gridSpan="5">
                  <a:txBody>
                    <a:bodyPr/>
                    <a:lstStyle/>
                    <a:p>
                      <a:pPr marL="0" indent="0" algn="ctr">
                        <a:spcBef>
                          <a:spcPts val="0"/>
                        </a:spcBef>
                        <a:buFontTx/>
                        <a:buNone/>
                      </a:pPr>
                      <a:r>
                        <a:rPr lang="en-US" sz="1100" dirty="0" smtClean="0">
                          <a:solidFill>
                            <a:schemeClr val="accent4"/>
                          </a:solidFill>
                        </a:rPr>
                        <a:t>Education</a:t>
                      </a:r>
                      <a:endParaRPr lang="en-US" sz="1100" dirty="0">
                        <a:solidFill>
                          <a:schemeClr val="accent4"/>
                        </a:solidFill>
                      </a:endParaRPr>
                    </a:p>
                  </a:txBody>
                  <a:tcPr marT="18288"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bg1"/>
                    </a:solidFill>
                  </a:tcPr>
                </a:tc>
                <a:tc hMerge="1">
                  <a:txBody>
                    <a:bodyPr/>
                    <a:lstStyle/>
                    <a:p>
                      <a:pPr marL="0" indent="0">
                        <a:spcBef>
                          <a:spcPts val="0"/>
                        </a:spcBef>
                        <a:buFontTx/>
                        <a:buNone/>
                      </a:pPr>
                      <a:endParaRPr lang="en-US" sz="1200" dirty="0"/>
                    </a:p>
                  </a:txBody>
                  <a:tcPr anchor="b"/>
                </a:tc>
                <a:tc hMerge="1">
                  <a:txBody>
                    <a:bodyPr/>
                    <a:lstStyle/>
                    <a:p>
                      <a:pPr marL="0" indent="0">
                        <a:spcBef>
                          <a:spcPts val="0"/>
                        </a:spcBef>
                        <a:buFontTx/>
                        <a:buNone/>
                      </a:pPr>
                      <a:endParaRPr lang="en-US" sz="1200" dirty="0"/>
                    </a:p>
                  </a:txBody>
                  <a:tcPr anchor="b"/>
                </a:tc>
                <a:tc hMerge="1">
                  <a:txBody>
                    <a:bodyPr/>
                    <a:lstStyle/>
                    <a:p>
                      <a:pPr marL="0" indent="0">
                        <a:spcBef>
                          <a:spcPts val="0"/>
                        </a:spcBef>
                        <a:buFontTx/>
                        <a:buNone/>
                      </a:pPr>
                      <a:endParaRPr lang="en-US" sz="1200" dirty="0"/>
                    </a:p>
                  </a:txBody>
                  <a:tcPr anchor="b"/>
                </a:tc>
                <a:tc hMerge="1">
                  <a:txBody>
                    <a:bodyPr/>
                    <a:lstStyle/>
                    <a:p>
                      <a:pPr marL="0" indent="0">
                        <a:spcBef>
                          <a:spcPts val="0"/>
                        </a:spcBef>
                        <a:buFontTx/>
                        <a:buNone/>
                      </a:pPr>
                      <a:endParaRPr lang="en-US" sz="1200" dirty="0"/>
                    </a:p>
                  </a:txBody>
                  <a:tcPr anchor="b"/>
                </a:tc>
                <a:tc gridSpan="4">
                  <a:txBody>
                    <a:bodyPr/>
                    <a:lstStyle/>
                    <a:p>
                      <a:pPr marL="0" indent="0" algn="ctr">
                        <a:spcBef>
                          <a:spcPts val="0"/>
                        </a:spcBef>
                        <a:buFontTx/>
                        <a:buNone/>
                      </a:pPr>
                      <a:r>
                        <a:rPr lang="en-US" sz="1100" dirty="0" smtClean="0">
                          <a:solidFill>
                            <a:schemeClr val="accent4"/>
                          </a:solidFill>
                        </a:rPr>
                        <a:t>Full-time</a:t>
                      </a:r>
                      <a:r>
                        <a:rPr lang="en-US" sz="1100" baseline="0" dirty="0" smtClean="0">
                          <a:solidFill>
                            <a:schemeClr val="accent4"/>
                          </a:solidFill>
                        </a:rPr>
                        <a:t> experience in public health or social/human services</a:t>
                      </a:r>
                      <a:endParaRPr lang="en-US" sz="1100" dirty="0">
                        <a:solidFill>
                          <a:schemeClr val="accent4"/>
                        </a:solidFill>
                      </a:endParaRPr>
                    </a:p>
                  </a:txBody>
                  <a:tcPr marT="18288" anchor="b">
                    <a:lnL w="12700" cap="flat" cmpd="sng" algn="ctr">
                      <a:solidFill>
                        <a:schemeClr val="bg1"/>
                      </a:solidFill>
                      <a:prstDash val="solid"/>
                      <a:round/>
                      <a:headEnd type="none" w="med" len="med"/>
                      <a:tailEnd type="none" w="med" len="med"/>
                    </a:lnL>
                    <a:lnB w="12700" cap="flat" cmpd="sng" algn="ctr">
                      <a:solidFill>
                        <a:schemeClr val="accent4"/>
                      </a:solidFill>
                      <a:prstDash val="solid"/>
                      <a:round/>
                      <a:headEnd type="none" w="med" len="med"/>
                      <a:tailEnd type="none" w="med" len="med"/>
                    </a:lnB>
                    <a:solidFill>
                      <a:schemeClr val="bg1"/>
                    </a:solidFill>
                  </a:tcPr>
                </a:tc>
                <a:tc hMerge="1">
                  <a:txBody>
                    <a:bodyPr/>
                    <a:lstStyle/>
                    <a:p>
                      <a:pPr marL="0" indent="0">
                        <a:spcBef>
                          <a:spcPts val="0"/>
                        </a:spcBef>
                        <a:buFontTx/>
                        <a:buNone/>
                      </a:pPr>
                      <a:endParaRPr lang="en-US" sz="1200" dirty="0"/>
                    </a:p>
                  </a:txBody>
                  <a:tcPr anchor="b"/>
                </a:tc>
                <a:tc hMerge="1">
                  <a:txBody>
                    <a:bodyPr/>
                    <a:lstStyle/>
                    <a:p>
                      <a:pPr marL="0" indent="0">
                        <a:spcBef>
                          <a:spcPts val="0"/>
                        </a:spcBef>
                        <a:buFontTx/>
                        <a:buNone/>
                      </a:pPr>
                      <a:endParaRPr lang="en-US" sz="1200" dirty="0"/>
                    </a:p>
                  </a:txBody>
                  <a:tcPr anchor="b"/>
                </a:tc>
                <a:tc hMerge="1">
                  <a:txBody>
                    <a:bodyPr/>
                    <a:lstStyle/>
                    <a:p>
                      <a:pPr marL="0" indent="0">
                        <a:spcBef>
                          <a:spcPts val="0"/>
                        </a:spcBef>
                        <a:buFontTx/>
                        <a:buNone/>
                      </a:pPr>
                      <a:endParaRPr lang="en-US" sz="1200" dirty="0"/>
                    </a:p>
                  </a:txBody>
                  <a:tcPr anchor="b"/>
                </a:tc>
                <a:extLst>
                  <a:ext uri="{0D108BD9-81ED-4DB2-BD59-A6C34878D82A}">
                    <a16:rowId xmlns:a16="http://schemas.microsoft.com/office/drawing/2014/main" val="39013934"/>
                  </a:ext>
                </a:extLst>
              </a:tr>
              <a:tr h="485982">
                <a:tc>
                  <a:txBody>
                    <a:bodyPr/>
                    <a:lstStyle/>
                    <a:p>
                      <a:pPr marL="0" indent="0">
                        <a:spcBef>
                          <a:spcPts val="0"/>
                        </a:spcBef>
                        <a:buFontTx/>
                        <a:buNone/>
                      </a:pPr>
                      <a:endParaRPr lang="en-US" sz="1100" b="1" dirty="0"/>
                    </a:p>
                  </a:txBody>
                  <a:tcPr marT="18288" anchor="b">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indent="0">
                        <a:spcBef>
                          <a:spcPts val="0"/>
                        </a:spcBef>
                        <a:buFontTx/>
                        <a:buNone/>
                      </a:pPr>
                      <a:r>
                        <a:rPr lang="en-US" sz="1000" b="1" dirty="0" smtClean="0"/>
                        <a:t>Role</a:t>
                      </a:r>
                      <a:endParaRPr lang="en-US" sz="1000" b="1" dirty="0"/>
                    </a:p>
                  </a:txBody>
                  <a:tcPr marT="18288" anchor="b">
                    <a:lnL w="12700" cap="flat" cmpd="sng" algn="ctr">
                      <a:no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indent="0">
                        <a:spcBef>
                          <a:spcPts val="0"/>
                        </a:spcBef>
                        <a:buFontTx/>
                        <a:buNone/>
                      </a:pPr>
                      <a:r>
                        <a:rPr lang="en-US" sz="1000" b="1" dirty="0" smtClean="0"/>
                        <a:t>High school diploma</a:t>
                      </a:r>
                      <a:endParaRPr lang="en-US" sz="1000" b="1" dirty="0"/>
                    </a:p>
                  </a:txBody>
                  <a:tcPr marT="18288" anchor="b">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marL="0" indent="0">
                        <a:spcBef>
                          <a:spcPts val="0"/>
                        </a:spcBef>
                        <a:buFontTx/>
                        <a:buNone/>
                      </a:pPr>
                      <a:r>
                        <a:rPr lang="en-US" sz="1000" b="1" dirty="0" smtClean="0"/>
                        <a:t>Associate</a:t>
                      </a:r>
                      <a:r>
                        <a:rPr lang="en-US" sz="1000" b="1" baseline="0" dirty="0" smtClean="0"/>
                        <a:t> degree in </a:t>
                      </a:r>
                      <a:r>
                        <a:rPr lang="en-US" sz="1000" b="1" baseline="0" dirty="0" smtClean="0"/>
                        <a:t>health or</a:t>
                      </a:r>
                      <a:r>
                        <a:rPr lang="en-US" sz="1000" b="1" baseline="0" dirty="0" smtClean="0"/>
                        <a:t/>
                      </a:r>
                      <a:br>
                        <a:rPr lang="en-US" sz="1000" b="1" baseline="0" dirty="0" smtClean="0"/>
                      </a:br>
                      <a:r>
                        <a:rPr lang="en-US" sz="1000" b="1" baseline="0" dirty="0" smtClean="0"/>
                        <a:t>social science</a:t>
                      </a:r>
                      <a:endParaRPr lang="en-US" sz="1000" b="1" dirty="0"/>
                    </a:p>
                  </a:txBody>
                  <a:tcPr marT="18288"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marL="0" indent="0">
                        <a:spcBef>
                          <a:spcPts val="0"/>
                        </a:spcBef>
                        <a:buFontTx/>
                        <a:buNone/>
                      </a:pPr>
                      <a:r>
                        <a:rPr lang="en-US" sz="1000" b="1" dirty="0" smtClean="0"/>
                        <a:t>Bachelor’s degree</a:t>
                      </a:r>
                      <a:endParaRPr lang="en-US" sz="1000" b="1" dirty="0"/>
                    </a:p>
                  </a:txBody>
                  <a:tcPr marT="18288"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marL="0" indent="0">
                        <a:spcBef>
                          <a:spcPts val="0"/>
                        </a:spcBef>
                        <a:buFontTx/>
                        <a:buNone/>
                      </a:pPr>
                      <a:r>
                        <a:rPr lang="en-US" sz="1000" b="1" dirty="0" smtClean="0"/>
                        <a:t>Master’s degree in PH or SW</a:t>
                      </a:r>
                      <a:endParaRPr lang="en-US" sz="1000" b="1" dirty="0"/>
                    </a:p>
                  </a:txBody>
                  <a:tcPr marT="18288"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marL="0" indent="0">
                        <a:spcBef>
                          <a:spcPts val="0"/>
                        </a:spcBef>
                        <a:buFontTx/>
                        <a:buNone/>
                      </a:pPr>
                      <a:r>
                        <a:rPr lang="en-US" sz="1000" b="1" dirty="0" smtClean="0"/>
                        <a:t>Public</a:t>
                      </a:r>
                      <a:r>
                        <a:rPr lang="en-US" sz="1000" b="1" baseline="0" dirty="0" smtClean="0"/>
                        <a:t> </a:t>
                      </a:r>
                      <a:r>
                        <a:rPr lang="en-US" sz="1000" b="1" dirty="0" smtClean="0"/>
                        <a:t>health- related </a:t>
                      </a:r>
                      <a:r>
                        <a:rPr lang="en-US" sz="1000" b="1" baseline="0" dirty="0" smtClean="0"/>
                        <a:t>credits</a:t>
                      </a:r>
                      <a:endParaRPr lang="en-US" sz="1000" b="1" dirty="0"/>
                    </a:p>
                  </a:txBody>
                  <a:tcPr marT="18288" anchor="b">
                    <a:lnL w="28575" cap="flat" cmpd="sng" algn="ctr">
                      <a:solidFill>
                        <a:schemeClr val="bg1"/>
                      </a:solidFill>
                      <a:prstDash val="solid"/>
                      <a:round/>
                      <a:headEnd type="none" w="med" len="med"/>
                      <a:tailEnd type="none" w="med" len="med"/>
                    </a:lnL>
                    <a:lnR w="9525" cap="flat" cmpd="sng" algn="ctr">
                      <a:solidFill>
                        <a:schemeClr val="bg2"/>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marL="0" indent="0">
                        <a:spcBef>
                          <a:spcPts val="0"/>
                        </a:spcBef>
                        <a:buFontTx/>
                        <a:buNone/>
                      </a:pPr>
                      <a:r>
                        <a:rPr lang="en-US" sz="1000" b="1" dirty="0" smtClean="0"/>
                        <a:t>&lt; 1 year</a:t>
                      </a:r>
                      <a:endParaRPr lang="en-US" sz="1000" b="1" dirty="0"/>
                    </a:p>
                  </a:txBody>
                  <a:tcPr marT="18288" anchor="b">
                    <a:lnL w="9525" cap="flat" cmpd="sng" algn="ctr">
                      <a:solidFill>
                        <a:schemeClr val="bg2"/>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marL="0" indent="0">
                        <a:spcBef>
                          <a:spcPts val="0"/>
                        </a:spcBef>
                        <a:buFontTx/>
                        <a:buNone/>
                      </a:pPr>
                      <a:r>
                        <a:rPr lang="en-US" sz="1000" b="1" dirty="0" smtClean="0"/>
                        <a:t>1</a:t>
                      </a:r>
                      <a:r>
                        <a:rPr lang="en-US" sz="1000" b="1" baseline="0" dirty="0" smtClean="0"/>
                        <a:t> – 3 years</a:t>
                      </a:r>
                      <a:endParaRPr lang="en-US" sz="1000" b="1" dirty="0"/>
                    </a:p>
                  </a:txBody>
                  <a:tcPr marT="18288"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marL="0" indent="0">
                        <a:spcBef>
                          <a:spcPts val="0"/>
                        </a:spcBef>
                        <a:buFontTx/>
                        <a:buNone/>
                      </a:pPr>
                      <a:r>
                        <a:rPr lang="en-US" sz="1000" b="1" dirty="0" smtClean="0"/>
                        <a:t>&gt; 3 years</a:t>
                      </a:r>
                      <a:endParaRPr lang="en-US" sz="1000" b="1" dirty="0"/>
                    </a:p>
                  </a:txBody>
                  <a:tcPr marT="18288"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marL="0" indent="0">
                        <a:spcBef>
                          <a:spcPts val="0"/>
                        </a:spcBef>
                        <a:buFontTx/>
                        <a:buNone/>
                      </a:pPr>
                      <a:r>
                        <a:rPr lang="en-US" sz="1000" b="1" dirty="0" smtClean="0"/>
                        <a:t>1 year supervising</a:t>
                      </a:r>
                      <a:endParaRPr lang="en-US" sz="1000" b="1" dirty="0"/>
                    </a:p>
                  </a:txBody>
                  <a:tcPr marT="18288" anchor="b">
                    <a:lnL w="28575" cap="flat" cmpd="sng" algn="ctr">
                      <a:solidFill>
                        <a:schemeClr val="bg1"/>
                      </a:solidFill>
                      <a:prstDash val="solid"/>
                      <a:round/>
                      <a:headEnd type="none" w="med" len="med"/>
                      <a:tailEnd type="none" w="med" len="med"/>
                    </a:lnL>
                    <a:lnT w="12700" cap="flat" cmpd="sng" algn="ctr">
                      <a:solidFill>
                        <a:schemeClr val="accent4"/>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71990858"/>
                  </a:ext>
                </a:extLst>
              </a:tr>
              <a:tr h="485982">
                <a:tc rowSpan="3">
                  <a:txBody>
                    <a:bodyPr/>
                    <a:lstStyle/>
                    <a:p>
                      <a:pPr marL="0" indent="0">
                        <a:buFontTx/>
                        <a:buNone/>
                      </a:pPr>
                      <a:r>
                        <a:rPr lang="en-US" sz="1100" dirty="0" smtClean="0">
                          <a:solidFill>
                            <a:schemeClr val="accent4"/>
                          </a:solidFill>
                        </a:rPr>
                        <a:t>New York State</a:t>
                      </a:r>
                      <a:endParaRPr lang="en-US" sz="1100" dirty="0">
                        <a:solidFill>
                          <a:schemeClr val="accent4"/>
                        </a:solidFill>
                      </a:endParaRPr>
                    </a:p>
                  </a:txBody>
                  <a:tcPr marT="18288">
                    <a:lnR w="12700"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bg2"/>
                      </a:solidFill>
                      <a:prstDash val="solid"/>
                      <a:round/>
                      <a:headEnd type="none" w="med" len="med"/>
                      <a:tailEnd type="none" w="med" len="med"/>
                    </a:lnB>
                    <a:solidFill>
                      <a:schemeClr val="bg1"/>
                    </a:solidFill>
                  </a:tcPr>
                </a:tc>
                <a:tc>
                  <a:txBody>
                    <a:bodyPr/>
                    <a:lstStyle/>
                    <a:p>
                      <a:pPr marL="0" indent="0">
                        <a:buFontTx/>
                        <a:buNone/>
                      </a:pPr>
                      <a:r>
                        <a:rPr lang="en-US" sz="1000" b="1" dirty="0" smtClean="0"/>
                        <a:t>Contact Tracer</a:t>
                      </a:r>
                      <a:br>
                        <a:rPr lang="en-US" sz="1000" b="1" dirty="0" smtClean="0"/>
                      </a:br>
                      <a:endParaRPr lang="en-US" sz="1000" b="1" dirty="0"/>
                    </a:p>
                  </a:txBody>
                  <a:tcPr marT="18288" marB="0">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tcPr>
                </a:tc>
                <a:tc>
                  <a:txBody>
                    <a:bodyPr/>
                    <a:lstStyle/>
                    <a:p>
                      <a:pPr marL="0" indent="0">
                        <a:buFontTx/>
                        <a:buNone/>
                      </a:pPr>
                      <a:endParaRPr lang="en-US" sz="1100" dirty="0">
                        <a:solidFill>
                          <a:srgbClr val="FFFFFF"/>
                        </a:solidFill>
                      </a:endParaRPr>
                    </a:p>
                  </a:txBody>
                  <a:tcPr marT="18288">
                    <a:lnL w="9525" cap="flat" cmpd="sng" algn="ctr">
                      <a:solidFill>
                        <a:schemeClr val="bg1"/>
                      </a:solidFill>
                      <a:prstDash val="solid"/>
                      <a:round/>
                      <a:headEnd type="none" w="med" len="med"/>
                      <a:tailEnd type="none" w="med" len="med"/>
                    </a:lnL>
                    <a:lnT w="9525" cap="flat" cmpd="sng" algn="ctr">
                      <a:solidFill>
                        <a:schemeClr val="tx1">
                          <a:lumMod val="50000"/>
                          <a:lumOff val="50000"/>
                        </a:schemeClr>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7891AA"/>
                    </a:solidFill>
                  </a:tcPr>
                </a:tc>
                <a:tc>
                  <a:txBody>
                    <a:bodyPr/>
                    <a:lstStyle/>
                    <a:p>
                      <a:pPr marL="0" indent="0">
                        <a:buFontTx/>
                        <a:buNone/>
                      </a:pPr>
                      <a:endParaRPr lang="en-US" sz="1100" dirty="0"/>
                    </a:p>
                  </a:txBody>
                  <a:tcPr marT="18288">
                    <a:lnT w="9525" cap="flat" cmpd="sng" algn="ctr">
                      <a:solidFill>
                        <a:schemeClr val="tx1">
                          <a:lumMod val="50000"/>
                          <a:lumOff val="50000"/>
                        </a:schemeClr>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a:p>
                  </a:txBody>
                  <a:tcPr marT="18288">
                    <a:lnT w="9525" cap="flat" cmpd="sng" algn="ctr">
                      <a:solidFill>
                        <a:schemeClr val="tx1">
                          <a:lumMod val="50000"/>
                          <a:lumOff val="50000"/>
                        </a:schemeClr>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p>
                  </a:txBody>
                  <a:tcPr marT="18288">
                    <a:lnT w="9525" cap="flat" cmpd="sng" algn="ctr">
                      <a:solidFill>
                        <a:schemeClr val="tx1">
                          <a:lumMod val="50000"/>
                          <a:lumOff val="50000"/>
                        </a:schemeClr>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p>
                  </a:txBody>
                  <a:tcPr marT="18288">
                    <a:lnR w="9525" cap="flat" cmpd="sng" algn="ctr">
                      <a:solidFill>
                        <a:schemeClr val="bg2"/>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p>
                  </a:txBody>
                  <a:tcPr marT="18288">
                    <a:lnL w="9525" cap="flat" cmpd="sng" algn="ctr">
                      <a:solidFill>
                        <a:schemeClr val="bg2"/>
                      </a:solidFill>
                      <a:prstDash val="solid"/>
                      <a:round/>
                      <a:headEnd type="none" w="med" len="med"/>
                      <a:tailEnd type="none" w="med" len="med"/>
                    </a:lnL>
                    <a:lnT w="9525" cap="flat" cmpd="sng" algn="ctr">
                      <a:solidFill>
                        <a:schemeClr val="tx1">
                          <a:lumMod val="50000"/>
                          <a:lumOff val="50000"/>
                        </a:schemeClr>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p>
                  </a:txBody>
                  <a:tcPr marT="18288">
                    <a:lnT w="9525" cap="flat" cmpd="sng" algn="ctr">
                      <a:solidFill>
                        <a:schemeClr val="tx1">
                          <a:lumMod val="50000"/>
                          <a:lumOff val="50000"/>
                        </a:schemeClr>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p>
                  </a:txBody>
                  <a:tcPr marT="18288">
                    <a:lnT w="9525" cap="flat" cmpd="sng" algn="ctr">
                      <a:solidFill>
                        <a:schemeClr val="tx1">
                          <a:lumMod val="50000"/>
                          <a:lumOff val="50000"/>
                        </a:schemeClr>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p>
                  </a:txBody>
                  <a:tcPr marT="18288">
                    <a:lnT w="9525" cap="flat" cmpd="sng" algn="ctr">
                      <a:solidFill>
                        <a:schemeClr val="tx1">
                          <a:lumMod val="50000"/>
                          <a:lumOff val="50000"/>
                        </a:schemeClr>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25237271"/>
                  </a:ext>
                </a:extLst>
              </a:tr>
              <a:tr h="485982">
                <a:tc vMerge="1">
                  <a:txBody>
                    <a:bodyPr/>
                    <a:lstStyle/>
                    <a:p>
                      <a:pPr marL="0" indent="0">
                        <a:buFontTx/>
                        <a:buNone/>
                      </a:pPr>
                      <a:endParaRPr lang="en-US" sz="1200" dirty="0"/>
                    </a:p>
                  </a:txBody>
                  <a:tcPr>
                    <a:lnR w="12700" cap="flat" cmpd="sng" algn="ctr">
                      <a:solidFill>
                        <a:schemeClr val="tx1"/>
                      </a:solidFill>
                      <a:prstDash val="solid"/>
                      <a:round/>
                      <a:headEnd type="none" w="med" len="med"/>
                      <a:tailEnd type="none" w="med" len="med"/>
                    </a:lnR>
                  </a:tcPr>
                </a:tc>
                <a:tc>
                  <a:txBody>
                    <a:bodyPr/>
                    <a:lstStyle/>
                    <a:p>
                      <a:pPr marL="0" indent="0">
                        <a:buFontTx/>
                        <a:buNone/>
                      </a:pPr>
                      <a:r>
                        <a:rPr lang="en-US" sz="1000" b="1" dirty="0" smtClean="0"/>
                        <a:t>Team</a:t>
                      </a:r>
                      <a:r>
                        <a:rPr lang="en-US" sz="1000" b="1" baseline="0" dirty="0" smtClean="0"/>
                        <a:t> </a:t>
                      </a:r>
                      <a:r>
                        <a:rPr lang="en-US" sz="1000" b="1" dirty="0" smtClean="0"/>
                        <a:t>supervisor</a:t>
                      </a:r>
                      <a:br>
                        <a:rPr lang="en-US" sz="1000" b="1" dirty="0" smtClean="0"/>
                      </a:br>
                      <a:endParaRPr lang="en-US" sz="1000" b="1" dirty="0"/>
                    </a:p>
                  </a:txBody>
                  <a:tcPr marT="18288" marB="0">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tcPr>
                </a:tc>
                <a:tc>
                  <a:txBody>
                    <a:bodyPr/>
                    <a:lstStyle/>
                    <a:p>
                      <a:pPr marL="0" indent="0">
                        <a:buFontTx/>
                        <a:buNone/>
                      </a:pPr>
                      <a:endParaRPr lang="en-US" sz="1100" dirty="0">
                        <a:solidFill>
                          <a:srgbClr val="FFFFFF"/>
                        </a:solidFill>
                      </a:endParaRPr>
                    </a:p>
                  </a:txBody>
                  <a:tcPr marT="18288">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7891AA"/>
                    </a:solid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7891AA"/>
                    </a:solidFill>
                  </a:tcPr>
                </a:tc>
                <a:tc>
                  <a:txBody>
                    <a:bodyPr/>
                    <a:lstStyle/>
                    <a:p>
                      <a:pPr marL="0" indent="0">
                        <a:buFontTx/>
                        <a:buNone/>
                      </a:pPr>
                      <a:endParaRPr lang="en-US" sz="1100" dirty="0"/>
                    </a:p>
                  </a:txBody>
                  <a:tcPr marT="18288">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p>
                  </a:txBody>
                  <a:tcPr marT="18288">
                    <a:lnR w="9525" cap="flat" cmpd="sng" algn="ctr">
                      <a:solidFill>
                        <a:schemeClr val="bg2"/>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p>
                  </a:txBody>
                  <a:tcPr marT="18288">
                    <a:lnL w="9525" cap="flat" cmpd="sng" algn="ctr">
                      <a:solidFill>
                        <a:schemeClr val="bg2"/>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p>
                  </a:txBody>
                  <a:tcPr marT="18288">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p>
                  </a:txBody>
                  <a:tcPr marT="18288">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7891AA"/>
                    </a:solidFill>
                  </a:tcPr>
                </a:tc>
                <a:extLst>
                  <a:ext uri="{0D108BD9-81ED-4DB2-BD59-A6C34878D82A}">
                    <a16:rowId xmlns:a16="http://schemas.microsoft.com/office/drawing/2014/main" val="1559367628"/>
                  </a:ext>
                </a:extLst>
              </a:tr>
              <a:tr h="485982">
                <a:tc vMerge="1">
                  <a:txBody>
                    <a:bodyPr/>
                    <a:lstStyle/>
                    <a:p>
                      <a:pPr marL="0" indent="0">
                        <a:buFontTx/>
                        <a:buNone/>
                      </a:pPr>
                      <a:endParaRPr lang="en-US" sz="1200" dirty="0"/>
                    </a:p>
                  </a:txBody>
                  <a:tcPr>
                    <a:lnR w="12700" cap="flat" cmpd="sng" algn="ctr">
                      <a:solidFill>
                        <a:schemeClr val="tx1"/>
                      </a:solidFill>
                      <a:prstDash val="solid"/>
                      <a:round/>
                      <a:headEnd type="none" w="med" len="med"/>
                      <a:tailEnd type="none" w="med" len="med"/>
                    </a:lnR>
                  </a:tcPr>
                </a:tc>
                <a:tc>
                  <a:txBody>
                    <a:bodyPr/>
                    <a:lstStyle/>
                    <a:p>
                      <a:pPr marL="0" indent="0">
                        <a:buFontTx/>
                        <a:buNone/>
                      </a:pPr>
                      <a:r>
                        <a:rPr lang="en-US" sz="1000" b="1" baseline="0" dirty="0" smtClean="0"/>
                        <a:t>Community Support Specialist</a:t>
                      </a:r>
                      <a:endParaRPr lang="en-US" sz="1000" b="1" dirty="0"/>
                    </a:p>
                  </a:txBody>
                  <a:tcPr marT="18288" marB="0">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2"/>
                      </a:solidFill>
                      <a:prstDash val="solid"/>
                      <a:round/>
                      <a:headEnd type="none" w="med" len="med"/>
                      <a:tailEnd type="none" w="med" len="med"/>
                    </a:lnB>
                  </a:tcPr>
                </a:tc>
                <a:tc>
                  <a:txBody>
                    <a:bodyPr/>
                    <a:lstStyle/>
                    <a:p>
                      <a:pPr marL="0" indent="0">
                        <a:buFontTx/>
                        <a:buNone/>
                      </a:pPr>
                      <a:endParaRPr lang="en-US" sz="1100" dirty="0">
                        <a:solidFill>
                          <a:srgbClr val="FFFFFF"/>
                        </a:solidFill>
                      </a:endParaRPr>
                    </a:p>
                  </a:txBody>
                  <a:tcPr marT="18288">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solidFill>
                      <a:srgbClr val="7891AA"/>
                    </a:solid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p>
                  </a:txBody>
                  <a:tcPr marT="18288">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tcPr>
                </a:tc>
                <a:tc>
                  <a:txBody>
                    <a:bodyPr/>
                    <a:lstStyle/>
                    <a:p>
                      <a:pPr marL="0" indent="0">
                        <a:buFontTx/>
                        <a:buNone/>
                      </a:pPr>
                      <a:endParaRPr lang="en-US" sz="1100" dirty="0">
                        <a:solidFill>
                          <a:srgbClr val="FFFFFF"/>
                        </a:solidFill>
                      </a:endParaRPr>
                    </a:p>
                  </a:txBody>
                  <a:tcPr marT="18288">
                    <a:lnR w="9525" cap="flat" cmpd="sng" algn="ctr">
                      <a:solidFill>
                        <a:schemeClr val="bg2"/>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L w="9525" cap="flat" cmpd="sng" algn="ctr">
                      <a:solidFill>
                        <a:schemeClr val="bg2"/>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solidFill>
                      <a:srgbClr val="7891AA"/>
                    </a:solid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p>
                  </a:txBody>
                  <a:tcPr marT="18288">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tcPr>
                </a:tc>
                <a:tc>
                  <a:txBody>
                    <a:bodyPr/>
                    <a:lstStyle/>
                    <a:p>
                      <a:pPr marL="0" indent="0">
                        <a:buFontTx/>
                        <a:buNone/>
                      </a:pPr>
                      <a:endParaRPr lang="en-US" sz="1100" dirty="0"/>
                    </a:p>
                  </a:txBody>
                  <a:tcPr marT="18288">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15975397"/>
                  </a:ext>
                </a:extLst>
              </a:tr>
              <a:tr h="485982">
                <a:tc rowSpan="5">
                  <a:txBody>
                    <a:bodyPr/>
                    <a:lstStyle/>
                    <a:p>
                      <a:pPr marL="0" indent="0">
                        <a:buFontTx/>
                        <a:buNone/>
                      </a:pPr>
                      <a:r>
                        <a:rPr lang="en-US" sz="1100" dirty="0" smtClean="0">
                          <a:solidFill>
                            <a:schemeClr val="accent4"/>
                          </a:solidFill>
                        </a:rPr>
                        <a:t>New York City</a:t>
                      </a:r>
                      <a:endParaRPr lang="en-US" sz="1100" dirty="0">
                        <a:solidFill>
                          <a:schemeClr val="accent4"/>
                        </a:solidFill>
                      </a:endParaRPr>
                    </a:p>
                  </a:txBody>
                  <a:tcPr marT="18288">
                    <a:lnR w="12700" cap="flat" cmpd="sng" algn="ctr">
                      <a:no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noFill/>
                      <a:prstDash val="solid"/>
                      <a:round/>
                      <a:headEnd type="none" w="med" len="med"/>
                      <a:tailEnd type="none" w="med" len="med"/>
                    </a:lnB>
                    <a:solidFill>
                      <a:schemeClr val="bg1"/>
                    </a:solidFill>
                  </a:tcPr>
                </a:tc>
                <a:tc>
                  <a:txBody>
                    <a:bodyPr/>
                    <a:lstStyle/>
                    <a:p>
                      <a:pPr marL="0" indent="0">
                        <a:buFontTx/>
                        <a:buNone/>
                      </a:pPr>
                      <a:r>
                        <a:rPr lang="en-US" sz="1000" b="1" dirty="0" smtClean="0"/>
                        <a:t>Contact</a:t>
                      </a:r>
                      <a:r>
                        <a:rPr lang="en-US" sz="1000" b="1" baseline="0" dirty="0" smtClean="0"/>
                        <a:t> Tracer I</a:t>
                      </a:r>
                      <a:br>
                        <a:rPr lang="en-US" sz="1000" b="1" baseline="0" dirty="0" smtClean="0"/>
                      </a:br>
                      <a:endParaRPr lang="en-US" sz="1000" b="1" dirty="0"/>
                    </a:p>
                  </a:txBody>
                  <a:tcPr marT="18288" marB="0">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tcPr>
                </a:tc>
                <a:tc>
                  <a:txBody>
                    <a:bodyPr/>
                    <a:lstStyle/>
                    <a:p>
                      <a:pPr marL="0" indent="0">
                        <a:buFontTx/>
                        <a:buNone/>
                      </a:pPr>
                      <a:endParaRPr lang="en-US" sz="1100" dirty="0">
                        <a:solidFill>
                          <a:srgbClr val="FFFFFF"/>
                        </a:solidFill>
                      </a:endParaRPr>
                    </a:p>
                  </a:txBody>
                  <a:tcPr marT="18288">
                    <a:lnL w="9525" cap="flat" cmpd="sng" algn="ctr">
                      <a:solidFill>
                        <a:schemeClr val="bg1"/>
                      </a:solidFill>
                      <a:prstDash val="solid"/>
                      <a:round/>
                      <a:headEnd type="none" w="med" len="med"/>
                      <a:tailEnd type="none" w="med" len="med"/>
                    </a:lnL>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7891AA"/>
                    </a:solidFill>
                  </a:tcPr>
                </a:tc>
                <a:tc>
                  <a:txBody>
                    <a:bodyPr/>
                    <a:lstStyle/>
                    <a:p>
                      <a:pPr marL="0" indent="0">
                        <a:buFontTx/>
                        <a:buNone/>
                      </a:pPr>
                      <a:endParaRPr lang="en-US" sz="1100" dirty="0">
                        <a:solidFill>
                          <a:srgbClr val="FFFFFF"/>
                        </a:solidFill>
                      </a:endParaRPr>
                    </a:p>
                  </a:txBody>
                  <a:tcPr marT="18288">
                    <a:lnT w="9525" cap="flat" cmpd="sng" algn="ctr">
                      <a:solidFill>
                        <a:schemeClr val="bg2"/>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indent="0">
                        <a:buFontTx/>
                        <a:buNone/>
                      </a:pPr>
                      <a:endParaRPr lang="en-US" sz="1100" dirty="0">
                        <a:solidFill>
                          <a:srgbClr val="FFFFFF"/>
                        </a:solidFill>
                      </a:endParaRPr>
                    </a:p>
                  </a:txBody>
                  <a:tcPr marT="18288">
                    <a:lnR w="9525" cap="flat" cmpd="sng" algn="ctr">
                      <a:solidFill>
                        <a:schemeClr val="bg2"/>
                      </a:solid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L w="9525" cap="flat" cmpd="sng" algn="ctr">
                      <a:solidFill>
                        <a:schemeClr val="bg2"/>
                      </a:solidFill>
                      <a:prstDash val="solid"/>
                      <a:round/>
                      <a:headEnd type="none" w="med" len="med"/>
                      <a:tailEnd type="none" w="med" len="med"/>
                    </a:lnL>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405297980"/>
                  </a:ext>
                </a:extLst>
              </a:tr>
              <a:tr h="485982">
                <a:tc vMerge="1">
                  <a:txBody>
                    <a:bodyPr/>
                    <a:lstStyle/>
                    <a:p>
                      <a:pPr marL="0" indent="0">
                        <a:buFontTx/>
                        <a:buNone/>
                      </a:pPr>
                      <a:endParaRPr lang="en-US" sz="1200" dirty="0"/>
                    </a:p>
                  </a:txBody>
                  <a:tcPr>
                    <a:lnR w="12700"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indent="0">
                        <a:buFontTx/>
                        <a:buNone/>
                      </a:pPr>
                      <a:r>
                        <a:rPr lang="en-US" sz="1000" b="1" dirty="0" smtClean="0"/>
                        <a:t>Contact Tracer</a:t>
                      </a:r>
                      <a:r>
                        <a:rPr lang="en-US" sz="1000" b="1" baseline="0" dirty="0" smtClean="0"/>
                        <a:t> II</a:t>
                      </a:r>
                      <a:br>
                        <a:rPr lang="en-US" sz="1000" b="1" baseline="0" dirty="0" smtClean="0"/>
                      </a:br>
                      <a:endParaRPr lang="en-US" sz="1000" b="1" dirty="0"/>
                    </a:p>
                  </a:txBody>
                  <a:tcPr marT="18288" marB="0">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tcPr>
                </a:tc>
                <a:tc>
                  <a:txBody>
                    <a:bodyPr/>
                    <a:lstStyle/>
                    <a:p>
                      <a:pPr marL="0" indent="0">
                        <a:buFontTx/>
                        <a:buNone/>
                      </a:pPr>
                      <a:endParaRPr lang="en-US" sz="1100" dirty="0">
                        <a:solidFill>
                          <a:srgbClr val="FFFFFF"/>
                        </a:solidFill>
                      </a:endParaRPr>
                    </a:p>
                  </a:txBody>
                  <a:tcPr marT="18288">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7891AA"/>
                    </a:solidFill>
                  </a:tcPr>
                </a:tc>
                <a:tc>
                  <a:txBody>
                    <a:bodyPr/>
                    <a:lstStyle/>
                    <a:p>
                      <a:pPr marL="0" indent="0">
                        <a:buFontTx/>
                        <a:buNone/>
                      </a:pPr>
                      <a:endParaRPr lang="en-US" sz="1100" dirty="0">
                        <a:solidFill>
                          <a:srgbClr val="FFFFFF"/>
                        </a:solidFill>
                      </a:endParaRPr>
                    </a:p>
                  </a:txBody>
                  <a:tcPr marT="18288">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marL="0" indent="0">
                        <a:buFontTx/>
                        <a:buNone/>
                      </a:pPr>
                      <a:endParaRPr lang="en-US" sz="1100" dirty="0">
                        <a:solidFill>
                          <a:srgbClr val="FFFFFF"/>
                        </a:solidFill>
                      </a:endParaRPr>
                    </a:p>
                  </a:txBody>
                  <a:tcPr marT="18288">
                    <a:lnR w="9525" cap="flat" cmpd="sng" algn="ctr">
                      <a:solidFill>
                        <a:schemeClr val="bg2"/>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L w="9525" cap="flat" cmpd="sng" algn="ctr">
                      <a:solidFill>
                        <a:schemeClr val="bg2"/>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7891AA"/>
                    </a:solid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p>
                  </a:txBody>
                  <a:tcPr marT="18288">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371313"/>
                  </a:ext>
                </a:extLst>
              </a:tr>
              <a:tr h="485982">
                <a:tc vMerge="1">
                  <a:txBody>
                    <a:bodyPr/>
                    <a:lstStyle/>
                    <a:p>
                      <a:pPr marL="0" indent="0">
                        <a:buNone/>
                      </a:pPr>
                      <a:endParaRPr lang="en-US" sz="1200" dirty="0" smtClean="0"/>
                    </a:p>
                  </a:txBody>
                  <a:tcPr>
                    <a:lnR w="12700"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solidFill>
                      <a:schemeClr val="bg1"/>
                    </a:solidFill>
                  </a:tcPr>
                </a:tc>
                <a:tc>
                  <a:txBody>
                    <a:bodyPr/>
                    <a:lstStyle/>
                    <a:p>
                      <a:pPr marL="0" indent="0">
                        <a:buNone/>
                      </a:pPr>
                      <a:r>
                        <a:rPr lang="en-US" sz="1000" b="1" dirty="0" smtClean="0"/>
                        <a:t>Supervising Contact Tracer</a:t>
                      </a:r>
                    </a:p>
                  </a:txBody>
                  <a:tcPr marT="18288" marB="0">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2"/>
                      </a:solidFill>
                      <a:prstDash val="solid"/>
                      <a:round/>
                      <a:headEnd type="none" w="med" len="med"/>
                      <a:tailEnd type="none" w="med" len="med"/>
                    </a:lnB>
                  </a:tcPr>
                </a:tc>
                <a:tc>
                  <a:txBody>
                    <a:bodyPr/>
                    <a:lstStyle/>
                    <a:p>
                      <a:pPr marL="0" indent="0">
                        <a:buFontTx/>
                        <a:buNone/>
                      </a:pPr>
                      <a:endParaRPr lang="en-US" sz="1100" dirty="0">
                        <a:solidFill>
                          <a:srgbClr val="FFFFFF"/>
                        </a:solidFill>
                      </a:endParaRPr>
                    </a:p>
                  </a:txBody>
                  <a:tcPr marT="18288">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solidFill>
                      <a:srgbClr val="7891AA"/>
                    </a:solidFill>
                  </a:tcPr>
                </a:tc>
                <a:tc>
                  <a:txBody>
                    <a:bodyPr/>
                    <a:lstStyle/>
                    <a:p>
                      <a:pPr marL="0" indent="0">
                        <a:buFontTx/>
                        <a:buNone/>
                      </a:pPr>
                      <a:endParaRPr lang="en-US" sz="1100" dirty="0">
                        <a:solidFill>
                          <a:srgbClr val="FFFFFF"/>
                        </a:solidFill>
                      </a:endParaRPr>
                    </a:p>
                  </a:txBody>
                  <a:tcPr marT="18288">
                    <a:lnT w="12700"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noFill/>
                  </a:tcPr>
                </a:tc>
                <a:tc>
                  <a:txBody>
                    <a:bodyPr/>
                    <a:lstStyle/>
                    <a:p>
                      <a:pPr marL="0" indent="0">
                        <a:buFontTx/>
                        <a:buNone/>
                      </a:pPr>
                      <a:endParaRPr lang="en-US" sz="1100" dirty="0">
                        <a:solidFill>
                          <a:srgbClr val="FFFFFF"/>
                        </a:solidFill>
                      </a:endParaRPr>
                    </a:p>
                  </a:txBody>
                  <a:tcPr marT="18288">
                    <a:lnR w="9525" cap="flat" cmpd="sng" algn="ctr">
                      <a:solidFill>
                        <a:schemeClr val="bg2"/>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L w="9525" cap="flat" cmpd="sng" algn="ctr">
                      <a:solidFill>
                        <a:schemeClr val="bg2"/>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solidFill>
                      <a:srgbClr val="7891AA"/>
                    </a:solid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solidFill>
                      <a:srgbClr val="7891AA"/>
                    </a:solid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lnB w="9525" cap="flat" cmpd="sng" algn="ctr">
                      <a:solidFill>
                        <a:schemeClr val="bg2"/>
                      </a:solidFill>
                      <a:prstDash val="solid"/>
                      <a:round/>
                      <a:headEnd type="none" w="med" len="med"/>
                      <a:tailEnd type="none" w="med" len="med"/>
                    </a:lnB>
                    <a:solidFill>
                      <a:srgbClr val="7891AA"/>
                    </a:solidFill>
                  </a:tcPr>
                </a:tc>
                <a:extLst>
                  <a:ext uri="{0D108BD9-81ED-4DB2-BD59-A6C34878D82A}">
                    <a16:rowId xmlns:a16="http://schemas.microsoft.com/office/drawing/2014/main" val="2947045887"/>
                  </a:ext>
                </a:extLst>
              </a:tr>
              <a:tr h="485982">
                <a:tc vMerge="1">
                  <a:txBody>
                    <a:bodyPr/>
                    <a:lstStyle/>
                    <a:p>
                      <a:pPr marL="0" indent="0">
                        <a:buFontTx/>
                        <a:buNone/>
                      </a:pPr>
                      <a:endParaRPr lang="en-US" sz="1200" dirty="0">
                        <a:solidFill>
                          <a:schemeClr val="accent4"/>
                        </a:solidFill>
                      </a:endParaRPr>
                    </a:p>
                  </a:txBody>
                  <a:tcPr>
                    <a:lnR w="12700" cap="flat" cmpd="sng" algn="ctr">
                      <a:no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indent="0">
                        <a:buNone/>
                      </a:pPr>
                      <a:r>
                        <a:rPr lang="en-US" sz="1000" b="1" dirty="0" smtClean="0"/>
                        <a:t>Resource Navigator</a:t>
                      </a:r>
                      <a:br>
                        <a:rPr lang="en-US" sz="1000" b="1" dirty="0" smtClean="0"/>
                      </a:br>
                      <a:endParaRPr lang="en-US" sz="1000" b="1" dirty="0" smtClean="0"/>
                    </a:p>
                  </a:txBody>
                  <a:tcPr marT="18288" marB="0">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tcPr>
                </a:tc>
                <a:tc>
                  <a:txBody>
                    <a:bodyPr/>
                    <a:lstStyle/>
                    <a:p>
                      <a:pPr marL="0" indent="0">
                        <a:buFontTx/>
                        <a:buNone/>
                      </a:pPr>
                      <a:endParaRPr lang="en-US" sz="1100" dirty="0">
                        <a:solidFill>
                          <a:srgbClr val="FFFFFF"/>
                        </a:solidFill>
                      </a:endParaRPr>
                    </a:p>
                  </a:txBody>
                  <a:tcPr marT="18288">
                    <a:lnL w="9525" cap="flat" cmpd="sng" algn="ctr">
                      <a:solidFill>
                        <a:schemeClr val="bg1"/>
                      </a:solidFill>
                      <a:prstDash val="solid"/>
                      <a:round/>
                      <a:headEnd type="none" w="med" len="med"/>
                      <a:tailEnd type="none" w="med" len="med"/>
                    </a:lnL>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7891AA"/>
                    </a:solidFill>
                  </a:tcPr>
                </a:tc>
                <a:tc>
                  <a:txBody>
                    <a:bodyPr/>
                    <a:lstStyle/>
                    <a:p>
                      <a:pPr marL="0" indent="0">
                        <a:buFontTx/>
                        <a:buNone/>
                      </a:pPr>
                      <a:endParaRPr lang="en-US" sz="1100" dirty="0">
                        <a:solidFill>
                          <a:srgbClr val="FFFFFF"/>
                        </a:solidFill>
                      </a:endParaRPr>
                    </a:p>
                  </a:txBody>
                  <a:tcPr marT="18288">
                    <a:lnT w="9525" cap="flat" cmpd="sng" algn="ctr">
                      <a:solidFill>
                        <a:schemeClr val="bg2"/>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marL="0" indent="0">
                        <a:buFontTx/>
                        <a:buNone/>
                      </a:pPr>
                      <a:endParaRPr lang="en-US" sz="1100" dirty="0">
                        <a:solidFill>
                          <a:srgbClr val="FFFFFF"/>
                        </a:solidFill>
                      </a:endParaRPr>
                    </a:p>
                  </a:txBody>
                  <a:tcPr marT="18288">
                    <a:lnR w="9525" cap="flat" cmpd="sng" algn="ctr">
                      <a:solidFill>
                        <a:schemeClr val="bg2"/>
                      </a:solidFill>
                      <a:prstDash val="solid"/>
                      <a:round/>
                      <a:headEnd type="none" w="med" len="med"/>
                      <a:tailEnd type="none" w="med" len="med"/>
                    </a:lnR>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L w="9525" cap="flat" cmpd="sng" algn="ctr">
                      <a:solidFill>
                        <a:schemeClr val="bg2"/>
                      </a:solidFill>
                      <a:prstDash val="solid"/>
                      <a:round/>
                      <a:headEnd type="none" w="med" len="med"/>
                      <a:tailEnd type="none" w="med" len="med"/>
                    </a:lnL>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pattFill prst="wdUpDiag">
                      <a:fgClr>
                        <a:srgbClr val="7891AA"/>
                      </a:fgClr>
                      <a:bgClr>
                        <a:srgbClr val="FFFFFF"/>
                      </a:bgClr>
                    </a:pattFill>
                  </a:tcPr>
                </a:tc>
                <a:tc>
                  <a:txBody>
                    <a:bodyPr/>
                    <a:lstStyle/>
                    <a:p>
                      <a:pPr marL="0" indent="0">
                        <a:buFontTx/>
                        <a:buNone/>
                      </a:pPr>
                      <a:endParaRPr lang="en-US" sz="1100" dirty="0"/>
                    </a:p>
                  </a:txBody>
                  <a:tcPr marT="18288">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marL="0" indent="0">
                        <a:buFontTx/>
                        <a:buNone/>
                      </a:pPr>
                      <a:endParaRPr lang="en-US" sz="1100" dirty="0">
                        <a:solidFill>
                          <a:srgbClr val="FFFFFF"/>
                        </a:solidFill>
                      </a:endParaRPr>
                    </a:p>
                  </a:txBody>
                  <a:tcPr marT="18288">
                    <a:lnT w="9525" cap="flat" cmpd="sng" algn="ctr">
                      <a:solidFill>
                        <a:schemeClr val="bg2"/>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659787062"/>
                  </a:ext>
                </a:extLst>
              </a:tr>
              <a:tr h="485982">
                <a:tc vMerge="1">
                  <a:txBody>
                    <a:bodyPr/>
                    <a:lstStyle/>
                    <a:p>
                      <a:pPr marL="0" indent="0">
                        <a:buFontTx/>
                        <a:buNone/>
                      </a:pPr>
                      <a:endParaRPr lang="en-US" sz="1200" dirty="0">
                        <a:solidFill>
                          <a:schemeClr val="accent4"/>
                        </a:solidFill>
                      </a:endParaRP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None/>
                      </a:pPr>
                      <a:r>
                        <a:rPr lang="en-US" sz="1000" b="1" dirty="0" smtClean="0"/>
                        <a:t>Resource Navigator Supervisor</a:t>
                      </a:r>
                    </a:p>
                  </a:txBody>
                  <a:tcPr marT="18288" marB="0">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tcPr>
                </a:tc>
                <a:tc>
                  <a:txBody>
                    <a:bodyPr/>
                    <a:lstStyle/>
                    <a:p>
                      <a:pPr marL="0" indent="0">
                        <a:buFontTx/>
                        <a:buNone/>
                      </a:pPr>
                      <a:endParaRPr lang="en-US" sz="1100" dirty="0">
                        <a:solidFill>
                          <a:srgbClr val="FFFFFF"/>
                        </a:solidFill>
                      </a:endParaRPr>
                    </a:p>
                  </a:txBody>
                  <a:tcPr marT="18288">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solidFill>
                      <a:srgbClr val="7891AA"/>
                    </a:solidFill>
                  </a:tcPr>
                </a:tc>
                <a:tc>
                  <a:txBody>
                    <a:bodyPr/>
                    <a:lstStyle/>
                    <a:p>
                      <a:pPr marL="0" indent="0">
                        <a:buFontTx/>
                        <a:buNone/>
                      </a:pPr>
                      <a:endParaRPr lang="en-US" sz="1100" dirty="0">
                        <a:solidFill>
                          <a:srgbClr val="FFFFFF"/>
                        </a:solidFill>
                      </a:endParaRPr>
                    </a:p>
                  </a:txBody>
                  <a:tcPr marT="18288">
                    <a:lnT w="12700" cap="flat" cmpd="sng" algn="ctr">
                      <a:solidFill>
                        <a:schemeClr val="bg1"/>
                      </a:solidFill>
                      <a:prstDash val="solid"/>
                      <a:round/>
                      <a:headEnd type="none" w="med" len="med"/>
                      <a:tailEnd type="none" w="med" len="med"/>
                    </a:lnT>
                    <a:no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no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R w="9525" cap="flat" cmpd="sng" algn="ctr">
                      <a:solidFill>
                        <a:schemeClr val="bg2"/>
                      </a:solidFill>
                      <a:prstDash val="solid"/>
                      <a:round/>
                      <a:headEnd type="none" w="med" len="med"/>
                      <a:tailEnd type="none" w="med" len="med"/>
                    </a:lnR>
                    <a:lnT w="9525" cap="flat" cmpd="sng" algn="ctr">
                      <a:solidFill>
                        <a:schemeClr val="bg1"/>
                      </a:solidFill>
                      <a:prstDash val="solid"/>
                      <a:round/>
                      <a:headEnd type="none" w="med" len="med"/>
                      <a:tailEnd type="none" w="med" len="med"/>
                    </a:lnT>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L w="9525" cap="flat" cmpd="sng" algn="ctr">
                      <a:solidFill>
                        <a:schemeClr val="bg2"/>
                      </a:solidFill>
                      <a:prstDash val="solid"/>
                      <a:round/>
                      <a:headEnd type="none" w="med" len="med"/>
                      <a:tailEnd type="none" w="med" len="med"/>
                    </a:lnL>
                    <a:lnT w="9525" cap="flat" cmpd="sng" algn="ctr">
                      <a:solidFill>
                        <a:schemeClr val="bg1"/>
                      </a:solidFill>
                      <a:prstDash val="solid"/>
                      <a:round/>
                      <a:headEnd type="none" w="med" len="med"/>
                      <a:tailEnd type="none" w="med" len="med"/>
                    </a:lnT>
                    <a:no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no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pattFill prst="wdUpDiag">
                      <a:fgClr>
                        <a:srgbClr val="7891AA"/>
                      </a:fgClr>
                      <a:bgClr>
                        <a:srgbClr val="FFFFFF"/>
                      </a:bgClr>
                    </a:pattFill>
                  </a:tcPr>
                </a:tc>
                <a:tc>
                  <a:txBody>
                    <a:bodyPr/>
                    <a:lstStyle/>
                    <a:p>
                      <a:pPr marL="0" indent="0">
                        <a:buFontTx/>
                        <a:buNone/>
                      </a:pPr>
                      <a:endParaRPr lang="en-US" sz="1100" dirty="0">
                        <a:solidFill>
                          <a:srgbClr val="FFFFFF"/>
                        </a:solidFill>
                      </a:endParaRPr>
                    </a:p>
                  </a:txBody>
                  <a:tcPr marT="18288">
                    <a:lnT w="9525" cap="flat" cmpd="sng" algn="ctr">
                      <a:solidFill>
                        <a:schemeClr val="bg1"/>
                      </a:solidFill>
                      <a:prstDash val="solid"/>
                      <a:round/>
                      <a:headEnd type="none" w="med" len="med"/>
                      <a:tailEnd type="none" w="med" len="med"/>
                    </a:lnT>
                    <a:pattFill prst="wdUpDiag">
                      <a:fgClr>
                        <a:srgbClr val="7891AA"/>
                      </a:fgClr>
                      <a:bgClr>
                        <a:srgbClr val="FFFFFF"/>
                      </a:bgClr>
                    </a:pattFill>
                  </a:tcPr>
                </a:tc>
                <a:extLst>
                  <a:ext uri="{0D108BD9-81ED-4DB2-BD59-A6C34878D82A}">
                    <a16:rowId xmlns:a16="http://schemas.microsoft.com/office/drawing/2014/main" val="1142632296"/>
                  </a:ext>
                </a:extLst>
              </a:tr>
            </a:tbl>
          </a:graphicData>
        </a:graphic>
      </p:graphicFrame>
      <p:sp>
        <p:nvSpPr>
          <p:cNvPr id="6" name="Rectangle 5"/>
          <p:cNvSpPr/>
          <p:nvPr/>
        </p:nvSpPr>
        <p:spPr bwMode="gray">
          <a:xfrm>
            <a:off x="6754285" y="6116655"/>
            <a:ext cx="155448" cy="156014"/>
          </a:xfrm>
          <a:prstGeom prst="rect">
            <a:avLst/>
          </a:prstGeom>
          <a:solidFill>
            <a:srgbClr val="7891AA"/>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400" dirty="0" err="1" smtClean="0">
              <a:solidFill>
                <a:srgbClr val="FFFFFF"/>
              </a:solidFill>
            </a:endParaRPr>
          </a:p>
        </p:txBody>
      </p:sp>
      <p:sp>
        <p:nvSpPr>
          <p:cNvPr id="7" name="TextBox 6"/>
          <p:cNvSpPr txBox="1"/>
          <p:nvPr/>
        </p:nvSpPr>
        <p:spPr bwMode="gray">
          <a:xfrm>
            <a:off x="7007237" y="6098554"/>
            <a:ext cx="1973309" cy="226591"/>
          </a:xfrm>
          <a:prstGeom prst="rect">
            <a:avLst/>
          </a:prstGeom>
          <a:noFill/>
        </p:spPr>
        <p:txBody>
          <a:bodyPr wrap="square" lIns="36000" tIns="36000" rIns="36000" bIns="36000" rtlCol="0">
            <a:spAutoFit/>
          </a:bodyPr>
          <a:lstStyle/>
          <a:p>
            <a:pPr marL="0" indent="0">
              <a:buNone/>
            </a:pPr>
            <a:r>
              <a:rPr lang="en-US" sz="1000" dirty="0" smtClean="0"/>
              <a:t>Minimum requirement for role</a:t>
            </a:r>
          </a:p>
        </p:txBody>
      </p:sp>
      <p:sp>
        <p:nvSpPr>
          <p:cNvPr id="8" name="Rectangle 7"/>
          <p:cNvSpPr/>
          <p:nvPr/>
        </p:nvSpPr>
        <p:spPr bwMode="gray">
          <a:xfrm>
            <a:off x="8989152" y="6116168"/>
            <a:ext cx="155448" cy="156501"/>
          </a:xfrm>
          <a:prstGeom prst="rect">
            <a:avLst/>
          </a:prstGeom>
          <a:pattFill prst="wdUpDiag">
            <a:fgClr>
              <a:srgbClr val="7891AA"/>
            </a:fgClr>
            <a:bgClr>
              <a:srgbClr val="FFFFFF"/>
            </a:bgClr>
          </a:patt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400" dirty="0" err="1" smtClean="0">
              <a:solidFill>
                <a:srgbClr val="FFFFFF"/>
              </a:solidFill>
            </a:endParaRPr>
          </a:p>
        </p:txBody>
      </p:sp>
      <p:sp>
        <p:nvSpPr>
          <p:cNvPr id="9" name="TextBox 8"/>
          <p:cNvSpPr txBox="1"/>
          <p:nvPr/>
        </p:nvSpPr>
        <p:spPr bwMode="gray">
          <a:xfrm>
            <a:off x="9189894" y="6082750"/>
            <a:ext cx="2713194" cy="380480"/>
          </a:xfrm>
          <a:prstGeom prst="rect">
            <a:avLst/>
          </a:prstGeom>
          <a:noFill/>
        </p:spPr>
        <p:txBody>
          <a:bodyPr wrap="square" lIns="36000" tIns="36000" rIns="36000" bIns="36000" rtlCol="0">
            <a:spAutoFit/>
          </a:bodyPr>
          <a:lstStyle/>
          <a:p>
            <a:pPr marL="0" indent="0">
              <a:buNone/>
            </a:pPr>
            <a:r>
              <a:rPr lang="en-US" sz="1000" dirty="0"/>
              <a:t>Alternative option or combination of required education and experience</a:t>
            </a:r>
          </a:p>
        </p:txBody>
      </p:sp>
      <p:grpSp>
        <p:nvGrpSpPr>
          <p:cNvPr id="14" name="btfpStatusSticker630765"/>
          <p:cNvGrpSpPr/>
          <p:nvPr>
            <p:custDataLst>
              <p:tags r:id="rId2"/>
            </p:custDataLst>
          </p:nvPr>
        </p:nvGrpSpPr>
        <p:grpSpPr>
          <a:xfrm>
            <a:off x="10100356" y="955344"/>
            <a:ext cx="1761444" cy="235611"/>
            <a:chOff x="10100356" y="955344"/>
            <a:chExt cx="1761444" cy="235611"/>
          </a:xfrm>
        </p:grpSpPr>
        <p:sp>
          <p:nvSpPr>
            <p:cNvPr id="12" name="btfpStatusStickerText630765"/>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Preliminary</a:t>
              </a:r>
            </a:p>
          </p:txBody>
        </p:sp>
        <p:cxnSp>
          <p:nvCxnSpPr>
            <p:cNvPr id="13" name="btfpStatusStickerLine630765"/>
            <p:cNvCxnSpPr/>
            <p:nvPr/>
          </p:nvCxnSpPr>
          <p:spPr bwMode="gray">
            <a:xfrm rot="720000">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sp>
        <p:nvSpPr>
          <p:cNvPr id="15" name="btfpNotesBox382810"/>
          <p:cNvSpPr txBox="1"/>
          <p:nvPr>
            <p:custDataLst>
              <p:tags r:id="rId3"/>
            </p:custDataLst>
          </p:nvPr>
        </p:nvSpPr>
        <p:spPr bwMode="gray">
          <a:xfrm>
            <a:off x="330199" y="6350456"/>
            <a:ext cx="11531600" cy="215444"/>
          </a:xfrm>
          <a:prstGeom prst="rect">
            <a:avLst/>
          </a:prstGeom>
          <a:noFill/>
        </p:spPr>
        <p:txBody>
          <a:bodyPr vert="horz" wrap="square" lIns="0" tIns="91440" rIns="0" bIns="0" rtlCol="0" anchor="b">
            <a:spAutoFit/>
          </a:bodyPr>
          <a:lstStyle/>
          <a:p>
            <a:pPr marL="0" indent="0">
              <a:spcBef>
                <a:spcPts val="0"/>
              </a:spcBef>
              <a:buNone/>
            </a:pPr>
            <a:r>
              <a:rPr lang="en-US" sz="800" dirty="0">
                <a:solidFill>
                  <a:srgbClr val="000000"/>
                </a:solidFill>
              </a:rPr>
              <a:t>Note: Minimum requirements often in conjunction with additional requirements where options/combos are possible— </a:t>
            </a:r>
            <a:r>
              <a:rPr lang="en-US" sz="800" b="1" dirty="0">
                <a:solidFill>
                  <a:srgbClr val="000000"/>
                </a:solidFill>
              </a:rPr>
              <a:t>see job description / application for full </a:t>
            </a:r>
            <a:r>
              <a:rPr lang="en-US" sz="800" b="1" dirty="0" smtClean="0">
                <a:solidFill>
                  <a:srgbClr val="000000"/>
                </a:solidFill>
              </a:rPr>
              <a:t>requirements</a:t>
            </a:r>
            <a:endParaRPr lang="en-US" sz="800" b="1" dirty="0">
              <a:solidFill>
                <a:srgbClr val="000000"/>
              </a:solidFill>
            </a:endParaRPr>
          </a:p>
        </p:txBody>
      </p:sp>
      <p:sp>
        <p:nvSpPr>
          <p:cNvPr id="16" name="btfpNumberBubble849113"/>
          <p:cNvSpPr/>
          <p:nvPr/>
        </p:nvSpPr>
        <p:spPr bwMode="gray">
          <a:xfrm>
            <a:off x="9338" y="81145"/>
            <a:ext cx="317500" cy="317500"/>
          </a:xfrm>
          <a:prstGeom prst="ellipse">
            <a:avLst/>
          </a:prstGeom>
          <a:solidFill>
            <a:srgbClr val="46647B"/>
          </a:solid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indent="0" algn="ctr">
              <a:spcBef>
                <a:spcPts val="0"/>
              </a:spcBef>
              <a:buNone/>
            </a:pPr>
            <a:r>
              <a:rPr lang="en-US" b="1" dirty="0" smtClean="0">
                <a:solidFill>
                  <a:srgbClr val="FFFFFF"/>
                </a:solidFill>
              </a:rPr>
              <a:t>1</a:t>
            </a:r>
          </a:p>
        </p:txBody>
      </p:sp>
      <p:grpSp>
        <p:nvGrpSpPr>
          <p:cNvPr id="17" name="btfpStatusSticker981221"/>
          <p:cNvGrpSpPr/>
          <p:nvPr>
            <p:custDataLst>
              <p:tags r:id="rId4"/>
            </p:custDataLst>
          </p:nvPr>
        </p:nvGrpSpPr>
        <p:grpSpPr>
          <a:xfrm>
            <a:off x="7942542" y="955344"/>
            <a:ext cx="2030813" cy="235611"/>
            <a:chOff x="7942542" y="955344"/>
            <a:chExt cx="2030813" cy="235611"/>
          </a:xfrm>
        </p:grpSpPr>
        <p:sp>
          <p:nvSpPr>
            <p:cNvPr id="18" name="btfpStatusStickerText981221"/>
            <p:cNvSpPr txBox="1"/>
            <p:nvPr/>
          </p:nvSpPr>
          <p:spPr bwMode="gray">
            <a:xfrm>
              <a:off x="7942542" y="955344"/>
              <a:ext cx="2030813"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As of may 19</a:t>
              </a:r>
              <a:r>
                <a:rPr lang="en-US" sz="1200" b="1" cap="all" spc="450" baseline="30000" dirty="0" smtClean="0">
                  <a:solidFill>
                    <a:srgbClr val="000000"/>
                  </a:solidFill>
                </a:rPr>
                <a:t>th</a:t>
              </a:r>
              <a:endParaRPr lang="en-US" sz="1200" b="1" cap="all" spc="450" dirty="0" smtClean="0">
                <a:solidFill>
                  <a:srgbClr val="000000"/>
                </a:solidFill>
              </a:endParaRPr>
            </a:p>
          </p:txBody>
        </p:sp>
        <p:cxnSp>
          <p:nvCxnSpPr>
            <p:cNvPr id="19" name="btfpStatusStickerLine981221"/>
            <p:cNvCxnSpPr/>
            <p:nvPr/>
          </p:nvCxnSpPr>
          <p:spPr bwMode="gray">
            <a:xfrm rot="720000">
              <a:off x="7942542"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21" name="btfpRunningAgenda1Level604385"/>
          <p:cNvGrpSpPr/>
          <p:nvPr>
            <p:custDataLst>
              <p:tags r:id="rId5"/>
            </p:custDataLst>
          </p:nvPr>
        </p:nvGrpSpPr>
        <p:grpSpPr>
          <a:xfrm>
            <a:off x="0" y="944429"/>
            <a:ext cx="4281264" cy="257442"/>
            <a:chOff x="0" y="944429"/>
            <a:chExt cx="4281264" cy="257442"/>
          </a:xfrm>
        </p:grpSpPr>
        <p:sp>
          <p:nvSpPr>
            <p:cNvPr id="22" name="btfpRunningAgenda1LevelBarLeft604385"/>
            <p:cNvSpPr/>
            <p:nvPr/>
          </p:nvSpPr>
          <p:spPr bwMode="gray">
            <a:xfrm>
              <a:off x="0" y="944429"/>
              <a:ext cx="4281264"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942786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1111101 w 1111101"/>
                <a:gd name="connsiteY0" fmla="*/ 0 h 257442"/>
                <a:gd name="connsiteX1" fmla="*/ 888065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64376 w 1364376"/>
                <a:gd name="connsiteY0" fmla="*/ 0 h 257442"/>
                <a:gd name="connsiteX1" fmla="*/ 1056380 w 1364376"/>
                <a:gd name="connsiteY1" fmla="*/ 257442 h 257442"/>
                <a:gd name="connsiteX2" fmla="*/ 0 w 1364376"/>
                <a:gd name="connsiteY2" fmla="*/ 257442 h 257442"/>
                <a:gd name="connsiteX3" fmla="*/ 0 w 1364376"/>
                <a:gd name="connsiteY3" fmla="*/ 0 h 257442"/>
                <a:gd name="connsiteX0" fmla="*/ 1364376 w 1364376"/>
                <a:gd name="connsiteY0" fmla="*/ 0 h 257442"/>
                <a:gd name="connsiteX1" fmla="*/ 1309654 w 1364376"/>
                <a:gd name="connsiteY1" fmla="*/ 257442 h 257442"/>
                <a:gd name="connsiteX2" fmla="*/ 0 w 1364376"/>
                <a:gd name="connsiteY2" fmla="*/ 257442 h 257442"/>
                <a:gd name="connsiteX3" fmla="*/ 0 w 1364376"/>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676961 w 1676961"/>
                <a:gd name="connsiteY0" fmla="*/ 0 h 257442"/>
                <a:gd name="connsiteX1" fmla="*/ 1309655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0 w 1676961"/>
                <a:gd name="connsiteY3" fmla="*/ 0 h 257442"/>
                <a:gd name="connsiteX0" fmla="*/ 1946265 w 1946265"/>
                <a:gd name="connsiteY0" fmla="*/ 0 h 257442"/>
                <a:gd name="connsiteX1" fmla="*/ 1622240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2207555 w 2207555"/>
                <a:gd name="connsiteY0" fmla="*/ 0 h 257442"/>
                <a:gd name="connsiteX1" fmla="*/ 189154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375870 w 2375870"/>
                <a:gd name="connsiteY0" fmla="*/ 0 h 257442"/>
                <a:gd name="connsiteX1" fmla="*/ 2152834 w 2375870"/>
                <a:gd name="connsiteY1" fmla="*/ 257442 h 257442"/>
                <a:gd name="connsiteX2" fmla="*/ 0 w 2375870"/>
                <a:gd name="connsiteY2" fmla="*/ 257442 h 257442"/>
                <a:gd name="connsiteX3" fmla="*/ 0 w 2375870"/>
                <a:gd name="connsiteY3" fmla="*/ 0 h 257442"/>
                <a:gd name="connsiteX0" fmla="*/ 2375870 w 2375870"/>
                <a:gd name="connsiteY0" fmla="*/ 0 h 257442"/>
                <a:gd name="connsiteX1" fmla="*/ 2321148 w 2375870"/>
                <a:gd name="connsiteY1" fmla="*/ 257442 h 257442"/>
                <a:gd name="connsiteX2" fmla="*/ 0 w 2375870"/>
                <a:gd name="connsiteY2" fmla="*/ 257442 h 257442"/>
                <a:gd name="connsiteX3" fmla="*/ 0 w 2375870"/>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536171 w 2536171"/>
                <a:gd name="connsiteY0" fmla="*/ 0 h 257442"/>
                <a:gd name="connsiteX1" fmla="*/ 2321149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0 w 2536171"/>
                <a:gd name="connsiteY3" fmla="*/ 0 h 257442"/>
                <a:gd name="connsiteX0" fmla="*/ 2696471 w 2696471"/>
                <a:gd name="connsiteY0" fmla="*/ 0 h 257442"/>
                <a:gd name="connsiteX1" fmla="*/ 24814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3021688 w 3021688"/>
                <a:gd name="connsiteY0" fmla="*/ 0 h 257442"/>
                <a:gd name="connsiteX1" fmla="*/ 2641750 w 3021688"/>
                <a:gd name="connsiteY1" fmla="*/ 257442 h 257442"/>
                <a:gd name="connsiteX2" fmla="*/ 0 w 3021688"/>
                <a:gd name="connsiteY2" fmla="*/ 257442 h 257442"/>
                <a:gd name="connsiteX3" fmla="*/ 0 w 3021688"/>
                <a:gd name="connsiteY3" fmla="*/ 0 h 257442"/>
                <a:gd name="connsiteX0" fmla="*/ 3021688 w 3021688"/>
                <a:gd name="connsiteY0" fmla="*/ 0 h 257442"/>
                <a:gd name="connsiteX1" fmla="*/ 2966966 w 3021688"/>
                <a:gd name="connsiteY1" fmla="*/ 257442 h 257442"/>
                <a:gd name="connsiteX2" fmla="*/ 0 w 3021688"/>
                <a:gd name="connsiteY2" fmla="*/ 257442 h 257442"/>
                <a:gd name="connsiteX3" fmla="*/ 0 w 3021688"/>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190004 w 3190004"/>
                <a:gd name="connsiteY0" fmla="*/ 0 h 257442"/>
                <a:gd name="connsiteX1" fmla="*/ 2966967 w 3190004"/>
                <a:gd name="connsiteY1" fmla="*/ 257442 h 257442"/>
                <a:gd name="connsiteX2" fmla="*/ 0 w 3190004"/>
                <a:gd name="connsiteY2" fmla="*/ 257442 h 257442"/>
                <a:gd name="connsiteX3" fmla="*/ 1 w 3190004"/>
                <a:gd name="connsiteY3" fmla="*/ 0 h 257442"/>
                <a:gd name="connsiteX0" fmla="*/ 3190004 w 3190004"/>
                <a:gd name="connsiteY0" fmla="*/ 0 h 257442"/>
                <a:gd name="connsiteX1" fmla="*/ 3135282 w 3190004"/>
                <a:gd name="connsiteY1" fmla="*/ 257442 h 257442"/>
                <a:gd name="connsiteX2" fmla="*/ 0 w 3190004"/>
                <a:gd name="connsiteY2" fmla="*/ 257442 h 257442"/>
                <a:gd name="connsiteX3" fmla="*/ 1 w 3190004"/>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2 w 3190005"/>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1 w 3190005"/>
                <a:gd name="connsiteY3" fmla="*/ 0 h 257442"/>
                <a:gd name="connsiteX0" fmla="*/ 3431865 w 3431865"/>
                <a:gd name="connsiteY0" fmla="*/ 0 h 257442"/>
                <a:gd name="connsiteX1" fmla="*/ 3135283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0 w 3431865"/>
                <a:gd name="connsiteY3" fmla="*/ 0 h 257442"/>
                <a:gd name="connsiteX0" fmla="*/ 3609798 w 3609798"/>
                <a:gd name="connsiteY0" fmla="*/ 0 h 257442"/>
                <a:gd name="connsiteX1" fmla="*/ 3377144 w 3609798"/>
                <a:gd name="connsiteY1" fmla="*/ 257442 h 257442"/>
                <a:gd name="connsiteX2" fmla="*/ 0 w 3609798"/>
                <a:gd name="connsiteY2" fmla="*/ 257442 h 257442"/>
                <a:gd name="connsiteX3" fmla="*/ 0 w 3609798"/>
                <a:gd name="connsiteY3" fmla="*/ 0 h 257442"/>
                <a:gd name="connsiteX0" fmla="*/ 3609798 w 3609798"/>
                <a:gd name="connsiteY0" fmla="*/ 0 h 257442"/>
                <a:gd name="connsiteX1" fmla="*/ 3555076 w 3609798"/>
                <a:gd name="connsiteY1" fmla="*/ 257442 h 257442"/>
                <a:gd name="connsiteX2" fmla="*/ 0 w 3609798"/>
                <a:gd name="connsiteY2" fmla="*/ 257442 h 257442"/>
                <a:gd name="connsiteX3" fmla="*/ 0 w 3609798"/>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778114 w 3778114"/>
                <a:gd name="connsiteY0" fmla="*/ 0 h 257442"/>
                <a:gd name="connsiteX1" fmla="*/ 3555077 w 3778114"/>
                <a:gd name="connsiteY1" fmla="*/ 257442 h 257442"/>
                <a:gd name="connsiteX2" fmla="*/ 0 w 3778114"/>
                <a:gd name="connsiteY2" fmla="*/ 257442 h 257442"/>
                <a:gd name="connsiteX3" fmla="*/ 1 w 3778114"/>
                <a:gd name="connsiteY3" fmla="*/ 0 h 257442"/>
                <a:gd name="connsiteX0" fmla="*/ 3778114 w 3778114"/>
                <a:gd name="connsiteY0" fmla="*/ 0 h 257442"/>
                <a:gd name="connsiteX1" fmla="*/ 3723392 w 3778114"/>
                <a:gd name="connsiteY1" fmla="*/ 257442 h 257442"/>
                <a:gd name="connsiteX2" fmla="*/ 0 w 3778114"/>
                <a:gd name="connsiteY2" fmla="*/ 257442 h 257442"/>
                <a:gd name="connsiteX3" fmla="*/ 1 w 3778114"/>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2 w 3778115"/>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1 w 3778115"/>
                <a:gd name="connsiteY3" fmla="*/ 0 h 257442"/>
                <a:gd name="connsiteX0" fmla="*/ 950801 w 3723393"/>
                <a:gd name="connsiteY0" fmla="*/ 0 h 257442"/>
                <a:gd name="connsiteX1" fmla="*/ 3723393 w 3723393"/>
                <a:gd name="connsiteY1" fmla="*/ 257442 h 257442"/>
                <a:gd name="connsiteX2" fmla="*/ 0 w 3723393"/>
                <a:gd name="connsiteY2" fmla="*/ 257442 h 257442"/>
                <a:gd name="connsiteX3" fmla="*/ 1 w 372339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271402 w 1271402"/>
                <a:gd name="connsiteY0" fmla="*/ 0 h 257442"/>
                <a:gd name="connsiteX1" fmla="*/ 1056380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0 w 1271402"/>
                <a:gd name="connsiteY1" fmla="*/ 257442 h 257442"/>
                <a:gd name="connsiteX2" fmla="*/ 0 w 1271402"/>
                <a:gd name="connsiteY2" fmla="*/ 257442 h 257442"/>
                <a:gd name="connsiteX3" fmla="*/ 0 w 1271402"/>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524676 w 1524676"/>
                <a:gd name="connsiteY0" fmla="*/ 0 h 257442"/>
                <a:gd name="connsiteX1" fmla="*/ 1216681 w 1524676"/>
                <a:gd name="connsiteY1" fmla="*/ 257442 h 257442"/>
                <a:gd name="connsiteX2" fmla="*/ 0 w 1524676"/>
                <a:gd name="connsiteY2" fmla="*/ 257442 h 257442"/>
                <a:gd name="connsiteX3" fmla="*/ 1 w 1524676"/>
                <a:gd name="connsiteY3" fmla="*/ 0 h 257442"/>
                <a:gd name="connsiteX0" fmla="*/ 1524676 w 1524676"/>
                <a:gd name="connsiteY0" fmla="*/ 0 h 257442"/>
                <a:gd name="connsiteX1" fmla="*/ 1469954 w 1524676"/>
                <a:gd name="connsiteY1" fmla="*/ 257442 h 257442"/>
                <a:gd name="connsiteX2" fmla="*/ 0 w 1524676"/>
                <a:gd name="connsiteY2" fmla="*/ 257442 h 257442"/>
                <a:gd name="connsiteX3" fmla="*/ 1 w 1524676"/>
                <a:gd name="connsiteY3" fmla="*/ 0 h 257442"/>
                <a:gd name="connsiteX0" fmla="*/ 1524677 w 1524677"/>
                <a:gd name="connsiteY0" fmla="*/ 0 h 257442"/>
                <a:gd name="connsiteX1" fmla="*/ 1469955 w 1524677"/>
                <a:gd name="connsiteY1" fmla="*/ 257442 h 257442"/>
                <a:gd name="connsiteX2" fmla="*/ 0 w 1524677"/>
                <a:gd name="connsiteY2" fmla="*/ 257442 h 257442"/>
                <a:gd name="connsiteX3" fmla="*/ 2 w 1524677"/>
                <a:gd name="connsiteY3" fmla="*/ 0 h 257442"/>
                <a:gd name="connsiteX0" fmla="*/ 1524677 w 1524677"/>
                <a:gd name="connsiteY0" fmla="*/ 0 h 257442"/>
                <a:gd name="connsiteX1" fmla="*/ 1469955 w 1524677"/>
                <a:gd name="connsiteY1" fmla="*/ 257442 h 257442"/>
                <a:gd name="connsiteX2" fmla="*/ 0 w 1524677"/>
                <a:gd name="connsiteY2" fmla="*/ 257442 h 257442"/>
                <a:gd name="connsiteX3" fmla="*/ 1 w 1524677"/>
                <a:gd name="connsiteY3" fmla="*/ 0 h 257442"/>
                <a:gd name="connsiteX0" fmla="*/ 1692991 w 1692991"/>
                <a:gd name="connsiteY0" fmla="*/ 0 h 257442"/>
                <a:gd name="connsiteX1" fmla="*/ 1469955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0 w 1692991"/>
                <a:gd name="connsiteY3" fmla="*/ 0 h 257442"/>
                <a:gd name="connsiteX0" fmla="*/ 1861307 w 1861307"/>
                <a:gd name="connsiteY0" fmla="*/ 0 h 257442"/>
                <a:gd name="connsiteX1" fmla="*/ 1638270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2103168 w 2103168"/>
                <a:gd name="connsiteY0" fmla="*/ 0 h 257442"/>
                <a:gd name="connsiteX1" fmla="*/ 1806586 w 2103168"/>
                <a:gd name="connsiteY1" fmla="*/ 257442 h 257442"/>
                <a:gd name="connsiteX2" fmla="*/ 0 w 2103168"/>
                <a:gd name="connsiteY2" fmla="*/ 257442 h 257442"/>
                <a:gd name="connsiteX3" fmla="*/ 0 w 2103168"/>
                <a:gd name="connsiteY3" fmla="*/ 0 h 257442"/>
                <a:gd name="connsiteX0" fmla="*/ 2103168 w 2103168"/>
                <a:gd name="connsiteY0" fmla="*/ 0 h 257442"/>
                <a:gd name="connsiteX1" fmla="*/ 2048446 w 2103168"/>
                <a:gd name="connsiteY1" fmla="*/ 257442 h 257442"/>
                <a:gd name="connsiteX2" fmla="*/ 0 w 2103168"/>
                <a:gd name="connsiteY2" fmla="*/ 257442 h 257442"/>
                <a:gd name="connsiteX3" fmla="*/ 0 w 2103168"/>
                <a:gd name="connsiteY3" fmla="*/ 0 h 257442"/>
                <a:gd name="connsiteX0" fmla="*/ 2103169 w 2103169"/>
                <a:gd name="connsiteY0" fmla="*/ 0 h 257442"/>
                <a:gd name="connsiteX1" fmla="*/ 2048447 w 2103169"/>
                <a:gd name="connsiteY1" fmla="*/ 257442 h 257442"/>
                <a:gd name="connsiteX2" fmla="*/ 0 w 2103169"/>
                <a:gd name="connsiteY2" fmla="*/ 257442 h 257442"/>
                <a:gd name="connsiteX3" fmla="*/ 1 w 2103169"/>
                <a:gd name="connsiteY3" fmla="*/ 0 h 257442"/>
                <a:gd name="connsiteX0" fmla="*/ 2103169 w 2103169"/>
                <a:gd name="connsiteY0" fmla="*/ 0 h 257442"/>
                <a:gd name="connsiteX1" fmla="*/ 2048447 w 2103169"/>
                <a:gd name="connsiteY1" fmla="*/ 257442 h 257442"/>
                <a:gd name="connsiteX2" fmla="*/ 0 w 2103169"/>
                <a:gd name="connsiteY2" fmla="*/ 257442 h 257442"/>
                <a:gd name="connsiteX3" fmla="*/ 1 w 2103169"/>
                <a:gd name="connsiteY3" fmla="*/ 0 h 257442"/>
                <a:gd name="connsiteX0" fmla="*/ 2281101 w 2281101"/>
                <a:gd name="connsiteY0" fmla="*/ 0 h 257442"/>
                <a:gd name="connsiteX1" fmla="*/ 2048447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0 w 2281101"/>
                <a:gd name="connsiteY3" fmla="*/ 0 h 257442"/>
                <a:gd name="connsiteX0" fmla="*/ 2449417 w 2449417"/>
                <a:gd name="connsiteY0" fmla="*/ 0 h 257442"/>
                <a:gd name="connsiteX1" fmla="*/ 2226380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710706 w 2710706"/>
                <a:gd name="connsiteY0" fmla="*/ 0 h 257442"/>
                <a:gd name="connsiteX1" fmla="*/ 2394696 w 2710706"/>
                <a:gd name="connsiteY1" fmla="*/ 257442 h 257442"/>
                <a:gd name="connsiteX2" fmla="*/ 0 w 2710706"/>
                <a:gd name="connsiteY2" fmla="*/ 257442 h 257442"/>
                <a:gd name="connsiteX3" fmla="*/ 0 w 2710706"/>
                <a:gd name="connsiteY3" fmla="*/ 0 h 257442"/>
                <a:gd name="connsiteX0" fmla="*/ 2710706 w 2710706"/>
                <a:gd name="connsiteY0" fmla="*/ 0 h 257442"/>
                <a:gd name="connsiteX1" fmla="*/ 2655984 w 2710706"/>
                <a:gd name="connsiteY1" fmla="*/ 257442 h 257442"/>
                <a:gd name="connsiteX2" fmla="*/ 0 w 2710706"/>
                <a:gd name="connsiteY2" fmla="*/ 257442 h 257442"/>
                <a:gd name="connsiteX3" fmla="*/ 0 w 2710706"/>
                <a:gd name="connsiteY3" fmla="*/ 0 h 257442"/>
                <a:gd name="connsiteX0" fmla="*/ 2710707 w 2710707"/>
                <a:gd name="connsiteY0" fmla="*/ 0 h 257442"/>
                <a:gd name="connsiteX1" fmla="*/ 2655985 w 2710707"/>
                <a:gd name="connsiteY1" fmla="*/ 257442 h 257442"/>
                <a:gd name="connsiteX2" fmla="*/ 0 w 2710707"/>
                <a:gd name="connsiteY2" fmla="*/ 257442 h 257442"/>
                <a:gd name="connsiteX3" fmla="*/ 1 w 2710707"/>
                <a:gd name="connsiteY3" fmla="*/ 0 h 257442"/>
                <a:gd name="connsiteX0" fmla="*/ 2710707 w 2710707"/>
                <a:gd name="connsiteY0" fmla="*/ 0 h 257442"/>
                <a:gd name="connsiteX1" fmla="*/ 2655985 w 2710707"/>
                <a:gd name="connsiteY1" fmla="*/ 257442 h 257442"/>
                <a:gd name="connsiteX2" fmla="*/ 0 w 2710707"/>
                <a:gd name="connsiteY2" fmla="*/ 257442 h 257442"/>
                <a:gd name="connsiteX3" fmla="*/ 1 w 2710707"/>
                <a:gd name="connsiteY3" fmla="*/ 0 h 257442"/>
                <a:gd name="connsiteX0" fmla="*/ 2879021 w 2879021"/>
                <a:gd name="connsiteY0" fmla="*/ 0 h 257442"/>
                <a:gd name="connsiteX1" fmla="*/ 2655985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0 w 2879021"/>
                <a:gd name="connsiteY3" fmla="*/ 0 h 257442"/>
                <a:gd name="connsiteX0" fmla="*/ 3039322 w 3039322"/>
                <a:gd name="connsiteY0" fmla="*/ 0 h 257442"/>
                <a:gd name="connsiteX1" fmla="*/ 2824300 w 3039322"/>
                <a:gd name="connsiteY1" fmla="*/ 257442 h 257442"/>
                <a:gd name="connsiteX2" fmla="*/ 0 w 3039322"/>
                <a:gd name="connsiteY2" fmla="*/ 257442 h 257442"/>
                <a:gd name="connsiteX3" fmla="*/ 0 w 3039322"/>
                <a:gd name="connsiteY3" fmla="*/ 0 h 257442"/>
                <a:gd name="connsiteX0" fmla="*/ 3039322 w 3039322"/>
                <a:gd name="connsiteY0" fmla="*/ 0 h 257442"/>
                <a:gd name="connsiteX1" fmla="*/ 2984600 w 3039322"/>
                <a:gd name="connsiteY1" fmla="*/ 257442 h 257442"/>
                <a:gd name="connsiteX2" fmla="*/ 0 w 3039322"/>
                <a:gd name="connsiteY2" fmla="*/ 257442 h 257442"/>
                <a:gd name="connsiteX3" fmla="*/ 0 w 3039322"/>
                <a:gd name="connsiteY3" fmla="*/ 0 h 257442"/>
                <a:gd name="connsiteX0" fmla="*/ 3039323 w 3039323"/>
                <a:gd name="connsiteY0" fmla="*/ 0 h 257442"/>
                <a:gd name="connsiteX1" fmla="*/ 2984601 w 3039323"/>
                <a:gd name="connsiteY1" fmla="*/ 257442 h 257442"/>
                <a:gd name="connsiteX2" fmla="*/ 0 w 3039323"/>
                <a:gd name="connsiteY2" fmla="*/ 257442 h 257442"/>
                <a:gd name="connsiteX3" fmla="*/ 1 w 3039323"/>
                <a:gd name="connsiteY3" fmla="*/ 0 h 257442"/>
                <a:gd name="connsiteX0" fmla="*/ 3039323 w 3039323"/>
                <a:gd name="connsiteY0" fmla="*/ 0 h 257442"/>
                <a:gd name="connsiteX1" fmla="*/ 2984601 w 3039323"/>
                <a:gd name="connsiteY1" fmla="*/ 257442 h 257442"/>
                <a:gd name="connsiteX2" fmla="*/ 0 w 3039323"/>
                <a:gd name="connsiteY2" fmla="*/ 257442 h 257442"/>
                <a:gd name="connsiteX3" fmla="*/ 1 w 3039323"/>
                <a:gd name="connsiteY3" fmla="*/ 0 h 257442"/>
                <a:gd name="connsiteX0" fmla="*/ 3199622 w 3199622"/>
                <a:gd name="connsiteY0" fmla="*/ 0 h 257442"/>
                <a:gd name="connsiteX1" fmla="*/ 2984601 w 3199622"/>
                <a:gd name="connsiteY1" fmla="*/ 257442 h 257442"/>
                <a:gd name="connsiteX2" fmla="*/ 0 w 3199622"/>
                <a:gd name="connsiteY2" fmla="*/ 257442 h 257442"/>
                <a:gd name="connsiteX3" fmla="*/ 1 w 3199622"/>
                <a:gd name="connsiteY3" fmla="*/ 0 h 257442"/>
                <a:gd name="connsiteX0" fmla="*/ 3199622 w 3199622"/>
                <a:gd name="connsiteY0" fmla="*/ 0 h 257442"/>
                <a:gd name="connsiteX1" fmla="*/ 3144900 w 3199622"/>
                <a:gd name="connsiteY1" fmla="*/ 257442 h 257442"/>
                <a:gd name="connsiteX2" fmla="*/ 0 w 3199622"/>
                <a:gd name="connsiteY2" fmla="*/ 257442 h 257442"/>
                <a:gd name="connsiteX3" fmla="*/ 1 w 3199622"/>
                <a:gd name="connsiteY3" fmla="*/ 0 h 257442"/>
                <a:gd name="connsiteX0" fmla="*/ 3199623 w 3199623"/>
                <a:gd name="connsiteY0" fmla="*/ 0 h 257442"/>
                <a:gd name="connsiteX1" fmla="*/ 3144901 w 3199623"/>
                <a:gd name="connsiteY1" fmla="*/ 257442 h 257442"/>
                <a:gd name="connsiteX2" fmla="*/ 0 w 3199623"/>
                <a:gd name="connsiteY2" fmla="*/ 257442 h 257442"/>
                <a:gd name="connsiteX3" fmla="*/ 2 w 3199623"/>
                <a:gd name="connsiteY3" fmla="*/ 0 h 257442"/>
                <a:gd name="connsiteX0" fmla="*/ 3199623 w 3199623"/>
                <a:gd name="connsiteY0" fmla="*/ 0 h 257442"/>
                <a:gd name="connsiteX1" fmla="*/ 3144901 w 3199623"/>
                <a:gd name="connsiteY1" fmla="*/ 257442 h 257442"/>
                <a:gd name="connsiteX2" fmla="*/ 0 w 3199623"/>
                <a:gd name="connsiteY2" fmla="*/ 257442 h 257442"/>
                <a:gd name="connsiteX3" fmla="*/ 1 w 3199623"/>
                <a:gd name="connsiteY3" fmla="*/ 0 h 257442"/>
                <a:gd name="connsiteX0" fmla="*/ 3524839 w 3524839"/>
                <a:gd name="connsiteY0" fmla="*/ 0 h 257442"/>
                <a:gd name="connsiteX1" fmla="*/ 3144901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0 w 3524839"/>
                <a:gd name="connsiteY3" fmla="*/ 0 h 257442"/>
                <a:gd name="connsiteX0" fmla="*/ 3693154 w 3693154"/>
                <a:gd name="connsiteY0" fmla="*/ 0 h 257442"/>
                <a:gd name="connsiteX1" fmla="*/ 3470118 w 3693154"/>
                <a:gd name="connsiteY1" fmla="*/ 257442 h 257442"/>
                <a:gd name="connsiteX2" fmla="*/ 0 w 3693154"/>
                <a:gd name="connsiteY2" fmla="*/ 257442 h 257442"/>
                <a:gd name="connsiteX3" fmla="*/ 0 w 3693154"/>
                <a:gd name="connsiteY3" fmla="*/ 0 h 257442"/>
                <a:gd name="connsiteX0" fmla="*/ 3693154 w 3693154"/>
                <a:gd name="connsiteY0" fmla="*/ 0 h 257442"/>
                <a:gd name="connsiteX1" fmla="*/ 3638432 w 3693154"/>
                <a:gd name="connsiteY1" fmla="*/ 257442 h 257442"/>
                <a:gd name="connsiteX2" fmla="*/ 0 w 3693154"/>
                <a:gd name="connsiteY2" fmla="*/ 257442 h 257442"/>
                <a:gd name="connsiteX3" fmla="*/ 0 w 3693154"/>
                <a:gd name="connsiteY3" fmla="*/ 0 h 257442"/>
                <a:gd name="connsiteX0" fmla="*/ 3693155 w 3693155"/>
                <a:gd name="connsiteY0" fmla="*/ 0 h 257442"/>
                <a:gd name="connsiteX1" fmla="*/ 3638433 w 3693155"/>
                <a:gd name="connsiteY1" fmla="*/ 257442 h 257442"/>
                <a:gd name="connsiteX2" fmla="*/ 0 w 3693155"/>
                <a:gd name="connsiteY2" fmla="*/ 257442 h 257442"/>
                <a:gd name="connsiteX3" fmla="*/ 1 w 3693155"/>
                <a:gd name="connsiteY3" fmla="*/ 0 h 257442"/>
                <a:gd name="connsiteX0" fmla="*/ 3693155 w 3693155"/>
                <a:gd name="connsiteY0" fmla="*/ 0 h 257442"/>
                <a:gd name="connsiteX1" fmla="*/ 3638433 w 3693155"/>
                <a:gd name="connsiteY1" fmla="*/ 257442 h 257442"/>
                <a:gd name="connsiteX2" fmla="*/ 0 w 3693155"/>
                <a:gd name="connsiteY2" fmla="*/ 257442 h 257442"/>
                <a:gd name="connsiteX3" fmla="*/ 1 w 3693155"/>
                <a:gd name="connsiteY3" fmla="*/ 0 h 257442"/>
                <a:gd name="connsiteX0" fmla="*/ 3972076 w 3972076"/>
                <a:gd name="connsiteY0" fmla="*/ 0 h 257442"/>
                <a:gd name="connsiteX1" fmla="*/ 3638433 w 3972076"/>
                <a:gd name="connsiteY1" fmla="*/ 257442 h 257442"/>
                <a:gd name="connsiteX2" fmla="*/ 0 w 3972076"/>
                <a:gd name="connsiteY2" fmla="*/ 257442 h 257442"/>
                <a:gd name="connsiteX3" fmla="*/ 1 w 3972076"/>
                <a:gd name="connsiteY3" fmla="*/ 0 h 257442"/>
                <a:gd name="connsiteX0" fmla="*/ 3972076 w 3972076"/>
                <a:gd name="connsiteY0" fmla="*/ 0 h 257442"/>
                <a:gd name="connsiteX1" fmla="*/ 3917354 w 3972076"/>
                <a:gd name="connsiteY1" fmla="*/ 257442 h 257442"/>
                <a:gd name="connsiteX2" fmla="*/ 0 w 3972076"/>
                <a:gd name="connsiteY2" fmla="*/ 257442 h 257442"/>
                <a:gd name="connsiteX3" fmla="*/ 1 w 3972076"/>
                <a:gd name="connsiteY3" fmla="*/ 0 h 257442"/>
                <a:gd name="connsiteX0" fmla="*/ 3972077 w 3972077"/>
                <a:gd name="connsiteY0" fmla="*/ 0 h 257442"/>
                <a:gd name="connsiteX1" fmla="*/ 3917355 w 3972077"/>
                <a:gd name="connsiteY1" fmla="*/ 257442 h 257442"/>
                <a:gd name="connsiteX2" fmla="*/ 0 w 3972077"/>
                <a:gd name="connsiteY2" fmla="*/ 257442 h 257442"/>
                <a:gd name="connsiteX3" fmla="*/ 2 w 3972077"/>
                <a:gd name="connsiteY3" fmla="*/ 0 h 257442"/>
                <a:gd name="connsiteX0" fmla="*/ 3972077 w 3972077"/>
                <a:gd name="connsiteY0" fmla="*/ 0 h 257442"/>
                <a:gd name="connsiteX1" fmla="*/ 3917355 w 3972077"/>
                <a:gd name="connsiteY1" fmla="*/ 257442 h 257442"/>
                <a:gd name="connsiteX2" fmla="*/ 0 w 3972077"/>
                <a:gd name="connsiteY2" fmla="*/ 257442 h 257442"/>
                <a:gd name="connsiteX3" fmla="*/ 1 w 3972077"/>
                <a:gd name="connsiteY3" fmla="*/ 0 h 257442"/>
                <a:gd name="connsiteX0" fmla="*/ 4140392 w 4140392"/>
                <a:gd name="connsiteY0" fmla="*/ 0 h 257442"/>
                <a:gd name="connsiteX1" fmla="*/ 3917355 w 4140392"/>
                <a:gd name="connsiteY1" fmla="*/ 257442 h 257442"/>
                <a:gd name="connsiteX2" fmla="*/ 0 w 4140392"/>
                <a:gd name="connsiteY2" fmla="*/ 257442 h 257442"/>
                <a:gd name="connsiteX3" fmla="*/ 1 w 4140392"/>
                <a:gd name="connsiteY3" fmla="*/ 0 h 257442"/>
                <a:gd name="connsiteX0" fmla="*/ 4140392 w 4140392"/>
                <a:gd name="connsiteY0" fmla="*/ 0 h 257442"/>
                <a:gd name="connsiteX1" fmla="*/ 4085670 w 4140392"/>
                <a:gd name="connsiteY1" fmla="*/ 257442 h 257442"/>
                <a:gd name="connsiteX2" fmla="*/ 0 w 4140392"/>
                <a:gd name="connsiteY2" fmla="*/ 257442 h 257442"/>
                <a:gd name="connsiteX3" fmla="*/ 1 w 4140392"/>
                <a:gd name="connsiteY3" fmla="*/ 0 h 257442"/>
                <a:gd name="connsiteX0" fmla="*/ 4140393 w 4140393"/>
                <a:gd name="connsiteY0" fmla="*/ 0 h 257442"/>
                <a:gd name="connsiteX1" fmla="*/ 4085671 w 4140393"/>
                <a:gd name="connsiteY1" fmla="*/ 257442 h 257442"/>
                <a:gd name="connsiteX2" fmla="*/ 0 w 4140393"/>
                <a:gd name="connsiteY2" fmla="*/ 257442 h 257442"/>
                <a:gd name="connsiteX3" fmla="*/ 2 w 4140393"/>
                <a:gd name="connsiteY3" fmla="*/ 0 h 257442"/>
                <a:gd name="connsiteX0" fmla="*/ 4140393 w 4140393"/>
                <a:gd name="connsiteY0" fmla="*/ 0 h 257442"/>
                <a:gd name="connsiteX1" fmla="*/ 4085671 w 4140393"/>
                <a:gd name="connsiteY1" fmla="*/ 257442 h 257442"/>
                <a:gd name="connsiteX2" fmla="*/ 0 w 4140393"/>
                <a:gd name="connsiteY2" fmla="*/ 257442 h 257442"/>
                <a:gd name="connsiteX3" fmla="*/ 1 w 4140393"/>
                <a:gd name="connsiteY3" fmla="*/ 0 h 257442"/>
                <a:gd name="connsiteX0" fmla="*/ 4382253 w 4382253"/>
                <a:gd name="connsiteY0" fmla="*/ 0 h 257442"/>
                <a:gd name="connsiteX1" fmla="*/ 4085671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0 w 4382253"/>
                <a:gd name="connsiteY3" fmla="*/ 0 h 257442"/>
                <a:gd name="connsiteX0" fmla="*/ 4112949 w 4327532"/>
                <a:gd name="connsiteY0" fmla="*/ 0 h 257442"/>
                <a:gd name="connsiteX1" fmla="*/ 4327532 w 4327532"/>
                <a:gd name="connsiteY1" fmla="*/ 257442 h 257442"/>
                <a:gd name="connsiteX2" fmla="*/ 0 w 4327532"/>
                <a:gd name="connsiteY2" fmla="*/ 257442 h 257442"/>
                <a:gd name="connsiteX3" fmla="*/ 0 w 4327532"/>
                <a:gd name="connsiteY3" fmla="*/ 0 h 257442"/>
                <a:gd name="connsiteX0" fmla="*/ 4112949 w 4112949"/>
                <a:gd name="connsiteY0" fmla="*/ 0 h 257442"/>
                <a:gd name="connsiteX1" fmla="*/ 4058228 w 4112949"/>
                <a:gd name="connsiteY1" fmla="*/ 257442 h 257442"/>
                <a:gd name="connsiteX2" fmla="*/ 0 w 4112949"/>
                <a:gd name="connsiteY2" fmla="*/ 257442 h 257442"/>
                <a:gd name="connsiteX3" fmla="*/ 0 w 4112949"/>
                <a:gd name="connsiteY3" fmla="*/ 0 h 257442"/>
                <a:gd name="connsiteX0" fmla="*/ 4112949 w 4112949"/>
                <a:gd name="connsiteY0" fmla="*/ 0 h 257442"/>
                <a:gd name="connsiteX1" fmla="*/ 4058228 w 4112949"/>
                <a:gd name="connsiteY1" fmla="*/ 257442 h 257442"/>
                <a:gd name="connsiteX2" fmla="*/ 1 w 4112949"/>
                <a:gd name="connsiteY2" fmla="*/ 257442 h 257442"/>
                <a:gd name="connsiteX3" fmla="*/ 0 w 4112949"/>
                <a:gd name="connsiteY3" fmla="*/ 0 h 257442"/>
                <a:gd name="connsiteX0" fmla="*/ 4112948 w 4112948"/>
                <a:gd name="connsiteY0" fmla="*/ 0 h 257442"/>
                <a:gd name="connsiteX1" fmla="*/ 4058227 w 4112948"/>
                <a:gd name="connsiteY1" fmla="*/ 257442 h 257442"/>
                <a:gd name="connsiteX2" fmla="*/ 0 w 4112948"/>
                <a:gd name="connsiteY2" fmla="*/ 257442 h 257442"/>
                <a:gd name="connsiteX3" fmla="*/ 0 w 4112948"/>
                <a:gd name="connsiteY3" fmla="*/ 0 h 257442"/>
                <a:gd name="connsiteX0" fmla="*/ 4281264 w 4281264"/>
                <a:gd name="connsiteY0" fmla="*/ 0 h 257442"/>
                <a:gd name="connsiteX1" fmla="*/ 4058227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Lst>
              <a:ahLst/>
              <a:cxnLst>
                <a:cxn ang="0">
                  <a:pos x="connsiteX0" y="connsiteY0"/>
                </a:cxn>
                <a:cxn ang="0">
                  <a:pos x="connsiteX1" y="connsiteY1"/>
                </a:cxn>
                <a:cxn ang="0">
                  <a:pos x="connsiteX2" y="connsiteY2"/>
                </a:cxn>
                <a:cxn ang="0">
                  <a:pos x="connsiteX3" y="connsiteY3"/>
                </a:cxn>
              </a:cxnLst>
              <a:rect l="l" t="t" r="r" b="b"/>
              <a:pathLst>
                <a:path w="4281264" h="257442">
                  <a:moveTo>
                    <a:pt x="4281264" y="0"/>
                  </a:moveTo>
                  <a:lnTo>
                    <a:pt x="4226543"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23" name="btfpRunningAgenda1LevelTextLeft604385"/>
            <p:cNvSpPr txBox="1"/>
            <p:nvPr/>
          </p:nvSpPr>
          <p:spPr bwMode="gray">
            <a:xfrm>
              <a:off x="0" y="944429"/>
              <a:ext cx="4226543"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Application preparation</a:t>
              </a:r>
            </a:p>
          </p:txBody>
        </p:sp>
      </p:grpSp>
      <p:sp>
        <p:nvSpPr>
          <p:cNvPr id="4" name="btfpCallout690248"/>
          <p:cNvSpPr/>
          <p:nvPr/>
        </p:nvSpPr>
        <p:spPr bwMode="gray">
          <a:xfrm>
            <a:off x="3068371" y="2222197"/>
            <a:ext cx="1822878" cy="708913"/>
          </a:xfrm>
          <a:prstGeom prst="wedgeRectCallout">
            <a:avLst>
              <a:gd name="adj1" fmla="val -57627"/>
              <a:gd name="adj2" fmla="val -14075"/>
            </a:avLst>
          </a:prstGeom>
          <a:solidFill>
            <a:srgbClr val="FFFFFF"/>
          </a:solid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73" tIns="72073" rIns="72073" bIns="72073" numCol="1" spcCol="0" rtlCol="0" fromWordArt="0" anchor="ctr" anchorCtr="0" forceAA="0" compatLnSpc="1">
            <a:prstTxWarp prst="textNoShape">
              <a:avLst/>
            </a:prstTxWarp>
            <a:noAutofit/>
          </a:bodyPr>
          <a:lstStyle/>
          <a:p>
            <a:pPr marL="0" lvl="1" indent="0">
              <a:spcBef>
                <a:spcPts val="0"/>
              </a:spcBef>
              <a:buNone/>
            </a:pPr>
            <a:r>
              <a:rPr lang="en-US" sz="1000" dirty="0" smtClean="0">
                <a:solidFill>
                  <a:srgbClr val="000000"/>
                </a:solidFill>
              </a:rPr>
              <a:t>NY state contact tracers most applicable role for undergraduates with little or no relevant experience</a:t>
            </a:r>
          </a:p>
        </p:txBody>
      </p:sp>
    </p:spTree>
    <p:extLst>
      <p:ext uri="{BB962C8B-B14F-4D97-AF65-F5344CB8AC3E}">
        <p14:creationId xmlns:p14="http://schemas.microsoft.com/office/powerpoint/2010/main" val="21422904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this session</a:t>
            </a:r>
            <a:endParaRPr lang="en-US" dirty="0"/>
          </a:p>
        </p:txBody>
      </p:sp>
      <p:sp>
        <p:nvSpPr>
          <p:cNvPr id="3" name="btfpLayoutConfig" hidden="1"/>
          <p:cNvSpPr txBox="1"/>
          <p:nvPr/>
        </p:nvSpPr>
        <p:spPr bwMode="gray">
          <a:xfrm>
            <a:off x="12700" y="12700"/>
            <a:ext cx="576046"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overall_1_132337716786639080 columns_1_132337716786639080 4_1_132337717010215959 </a:t>
            </a:r>
            <a:endParaRPr lang="en-US" sz="100" dirty="0" err="1" smtClean="0">
              <a:solidFill>
                <a:srgbClr val="FFFFFF">
                  <a:alpha val="0"/>
                </a:srgbClr>
              </a:solidFill>
            </a:endParaRPr>
          </a:p>
        </p:txBody>
      </p:sp>
      <p:sp>
        <p:nvSpPr>
          <p:cNvPr id="4" name="btfpBulletedList135436"/>
          <p:cNvSpPr txBox="1"/>
          <p:nvPr>
            <p:custDataLst>
              <p:tags r:id="rId1"/>
            </p:custDataLst>
          </p:nvPr>
        </p:nvSpPr>
        <p:spPr bwMode="gray">
          <a:xfrm>
            <a:off x="330200" y="1268413"/>
            <a:ext cx="11531600" cy="1980918"/>
          </a:xfrm>
          <a:prstGeom prst="rect">
            <a:avLst/>
          </a:prstGeom>
          <a:noFill/>
        </p:spPr>
        <p:txBody>
          <a:bodyPr vert="horz" wrap="square" lIns="36000" tIns="36000" rIns="36000" bIns="36000" rtlCol="0">
            <a:spAutoFit/>
          </a:bodyPr>
          <a:lstStyle/>
          <a:p>
            <a:pPr>
              <a:spcBef>
                <a:spcPts val="2400"/>
              </a:spcBef>
            </a:pPr>
            <a:r>
              <a:rPr lang="en-US" dirty="0" smtClean="0"/>
              <a:t>Provide an overview of what we know today about </a:t>
            </a:r>
            <a:r>
              <a:rPr lang="en-US" b="1" dirty="0" smtClean="0"/>
              <a:t>recovery roles in New York, job qualifications and how to apply</a:t>
            </a:r>
          </a:p>
          <a:p>
            <a:pPr>
              <a:spcBef>
                <a:spcPts val="2400"/>
              </a:spcBef>
            </a:pPr>
            <a:r>
              <a:rPr lang="en-US" dirty="0" smtClean="0"/>
              <a:t>Review </a:t>
            </a:r>
            <a:r>
              <a:rPr lang="en-US" b="1" dirty="0" smtClean="0"/>
              <a:t>key skills and experience recovery-related roles provide</a:t>
            </a:r>
            <a:r>
              <a:rPr lang="en-US" dirty="0" smtClean="0"/>
              <a:t>, and how they can fit with your </a:t>
            </a:r>
            <a:r>
              <a:rPr lang="en-US" b="1" dirty="0" smtClean="0"/>
              <a:t>long-term career goals</a:t>
            </a:r>
          </a:p>
          <a:p>
            <a:pPr>
              <a:spcBef>
                <a:spcPts val="2400"/>
              </a:spcBef>
            </a:pPr>
            <a:r>
              <a:rPr lang="en-US" dirty="0" smtClean="0"/>
              <a:t>Share tips on how to leverage your CUNY experience to </a:t>
            </a:r>
            <a:r>
              <a:rPr lang="en-US" b="1" dirty="0" smtClean="0"/>
              <a:t>build a strong application and prepare for interviews</a:t>
            </a:r>
          </a:p>
          <a:p>
            <a:pPr>
              <a:spcBef>
                <a:spcPts val="2400"/>
              </a:spcBef>
            </a:pPr>
            <a:r>
              <a:rPr lang="en-US" dirty="0" smtClean="0"/>
              <a:t>Ensure we </a:t>
            </a:r>
            <a:r>
              <a:rPr lang="en-US" b="1" dirty="0" smtClean="0"/>
              <a:t>cover all your questions</a:t>
            </a:r>
            <a:r>
              <a:rPr lang="en-US" dirty="0" smtClean="0"/>
              <a:t> so you feel well-prepared to apply</a:t>
            </a:r>
            <a:endParaRPr lang="en-US" dirty="0"/>
          </a:p>
        </p:txBody>
      </p:sp>
      <p:sp>
        <p:nvSpPr>
          <p:cNvPr id="5" name="btfpBulletedList407356"/>
          <p:cNvSpPr/>
          <p:nvPr/>
        </p:nvSpPr>
        <p:spPr bwMode="gray">
          <a:xfrm>
            <a:off x="334963" y="5093465"/>
            <a:ext cx="11522075" cy="1457864"/>
          </a:xfrm>
          <a:prstGeom prst="rect">
            <a:avLst/>
          </a:prstGeom>
          <a:solidFill>
            <a:schemeClr val="bg1">
              <a:lumMod val="95000"/>
            </a:schemeClr>
          </a:solidFill>
          <a:ln w="9525">
            <a:solidFill>
              <a:srgbClr val="46647B"/>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b="1" u="sng" dirty="0" smtClean="0">
                <a:solidFill>
                  <a:schemeClr val="accent4"/>
                </a:solidFill>
              </a:rPr>
              <a:t>Disclaimer</a:t>
            </a:r>
            <a:endParaRPr lang="en-US" b="1" dirty="0">
              <a:solidFill>
                <a:schemeClr val="accent4"/>
              </a:solidFill>
            </a:endParaRPr>
          </a:p>
          <a:p>
            <a:pPr marL="0" indent="0" algn="ctr">
              <a:buNone/>
            </a:pPr>
            <a:r>
              <a:rPr lang="en-US" dirty="0" smtClean="0">
                <a:solidFill>
                  <a:schemeClr val="tx1"/>
                </a:solidFill>
              </a:rPr>
              <a:t>As this effort is evolving daily, details in this document may not reflect current status (document last </a:t>
            </a:r>
            <a:r>
              <a:rPr lang="en-US" b="1" dirty="0">
                <a:solidFill>
                  <a:schemeClr val="tx1"/>
                </a:solidFill>
              </a:rPr>
              <a:t>updated as of May </a:t>
            </a:r>
            <a:r>
              <a:rPr lang="en-US" b="1" dirty="0" smtClean="0">
                <a:solidFill>
                  <a:schemeClr val="tx1"/>
                </a:solidFill>
              </a:rPr>
              <a:t>19</a:t>
            </a:r>
            <a:r>
              <a:rPr lang="en-US" b="1" baseline="30000" dirty="0" smtClean="0">
                <a:solidFill>
                  <a:schemeClr val="tx1"/>
                </a:solidFill>
              </a:rPr>
              <a:t>th</a:t>
            </a:r>
            <a:r>
              <a:rPr lang="en-US" dirty="0" smtClean="0">
                <a:solidFill>
                  <a:schemeClr val="tx1"/>
                </a:solidFill>
              </a:rPr>
              <a:t>)</a:t>
            </a:r>
            <a:endParaRPr lang="en-US" dirty="0">
              <a:solidFill>
                <a:schemeClr val="tx1"/>
              </a:solidFill>
            </a:endParaRPr>
          </a:p>
          <a:p>
            <a:pPr marL="0" indent="0" algn="ctr">
              <a:buNone/>
            </a:pPr>
            <a:r>
              <a:rPr lang="en-US" b="1" dirty="0">
                <a:solidFill>
                  <a:schemeClr val="tx1"/>
                </a:solidFill>
              </a:rPr>
              <a:t>Please </a:t>
            </a:r>
            <a:r>
              <a:rPr lang="en-US" b="1" dirty="0" smtClean="0">
                <a:solidFill>
                  <a:schemeClr val="tx1"/>
                </a:solidFill>
              </a:rPr>
              <a:t>visit your college’s Career Services website for </a:t>
            </a:r>
            <a:r>
              <a:rPr lang="en-US" b="1" dirty="0">
                <a:solidFill>
                  <a:schemeClr val="tx1"/>
                </a:solidFill>
              </a:rPr>
              <a:t>the latest updates and information</a:t>
            </a:r>
          </a:p>
        </p:txBody>
      </p:sp>
    </p:spTree>
    <p:extLst>
      <p:ext uri="{BB962C8B-B14F-4D97-AF65-F5344CB8AC3E}">
        <p14:creationId xmlns:p14="http://schemas.microsoft.com/office/powerpoint/2010/main" val="28831223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a:t>
            </a:r>
            <a:r>
              <a:rPr lang="en-US" dirty="0" smtClean="0"/>
              <a:t>can CUNY students and graduates refine applications and prepare for </a:t>
            </a:r>
            <a:r>
              <a:rPr lang="en-US" smtClean="0"/>
              <a:t>interviews? </a:t>
            </a:r>
            <a:endParaRPr lang="en-US" dirty="0"/>
          </a:p>
        </p:txBody>
      </p:sp>
      <p:sp>
        <p:nvSpPr>
          <p:cNvPr id="3" name="btfpLayoutConfig" hidden="1"/>
          <p:cNvSpPr txBox="1"/>
          <p:nvPr/>
        </p:nvSpPr>
        <p:spPr bwMode="gray">
          <a:xfrm>
            <a:off x="12700" y="12700"/>
            <a:ext cx="2076457"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overall_0_132332620943644098 columns_2_132337206472792827 6_1_132332017020154290 15_1_132332017329192788 19_1_132332019729137513 22_1_132332019753679436 24_1_132332035764148650 9_1_132332380902501771 13_1_132332595962095393 25_1_132332597455599343 14_1_132332598764932793 12_1_132337206481020434 17_1_132337206481260289 </a:t>
            </a:r>
            <a:endParaRPr lang="en-US" sz="100" dirty="0" err="1">
              <a:solidFill>
                <a:srgbClr val="FFFFFF">
                  <a:alpha val="0"/>
                </a:srgbClr>
              </a:solidFill>
            </a:endParaRPr>
          </a:p>
        </p:txBody>
      </p:sp>
      <p:sp>
        <p:nvSpPr>
          <p:cNvPr id="24" name="btfpBulletedList416581"/>
          <p:cNvSpPr txBox="1"/>
          <p:nvPr>
            <p:custDataLst>
              <p:tags r:id="rId1"/>
            </p:custDataLst>
          </p:nvPr>
        </p:nvSpPr>
        <p:spPr bwMode="gray">
          <a:xfrm>
            <a:off x="334963" y="1748043"/>
            <a:ext cx="5489575" cy="3996854"/>
          </a:xfrm>
          <a:prstGeom prst="rect">
            <a:avLst/>
          </a:prstGeom>
          <a:noFill/>
        </p:spPr>
        <p:txBody>
          <a:bodyPr vert="horz" wrap="square" lIns="36000" tIns="36000" rIns="36000" bIns="36000" rtlCol="0">
            <a:spAutoFit/>
          </a:bodyPr>
          <a:lstStyle/>
          <a:p>
            <a:r>
              <a:rPr lang="en-US" b="1" dirty="0"/>
              <a:t>Tailor your resume to the specific role, </a:t>
            </a:r>
            <a:r>
              <a:rPr lang="en-US" dirty="0"/>
              <a:t>highlighting</a:t>
            </a:r>
            <a:r>
              <a:rPr lang="en-US" b="1" dirty="0"/>
              <a:t> </a:t>
            </a:r>
            <a:r>
              <a:rPr lang="en-US" dirty="0"/>
              <a:t>experience in community health/social service or teams</a:t>
            </a:r>
          </a:p>
          <a:p>
            <a:pPr lvl="1"/>
            <a:r>
              <a:rPr lang="en-US" b="1" dirty="0"/>
              <a:t>Resume should be organized by sections of experience </a:t>
            </a:r>
            <a:r>
              <a:rPr lang="en-US" dirty="0"/>
              <a:t>(professional, leadership, education) and </a:t>
            </a:r>
            <a:r>
              <a:rPr lang="en-US" b="1" dirty="0"/>
              <a:t>limited to one page</a:t>
            </a:r>
          </a:p>
          <a:p>
            <a:pPr lvl="1"/>
            <a:r>
              <a:rPr lang="en-US" dirty="0"/>
              <a:t>Descriptions for each experience should </a:t>
            </a:r>
            <a:r>
              <a:rPr lang="en-US" b="1" dirty="0"/>
              <a:t>start with ‘action verbs’ </a:t>
            </a:r>
            <a:r>
              <a:rPr lang="en-US" dirty="0"/>
              <a:t>(e.g., coordinated, launched, expanded, generated…) and speak to </a:t>
            </a:r>
            <a:r>
              <a:rPr lang="en-US" b="1" dirty="0"/>
              <a:t>results and impact of your involvement</a:t>
            </a:r>
          </a:p>
          <a:p>
            <a:r>
              <a:rPr lang="en-US" dirty="0"/>
              <a:t>Compose a </a:t>
            </a:r>
            <a:r>
              <a:rPr lang="en-US" b="1" dirty="0"/>
              <a:t>cover letter that clearly and concisely articulates why you want </a:t>
            </a:r>
            <a:r>
              <a:rPr lang="en-US" dirty="0"/>
              <a:t>a</a:t>
            </a:r>
            <a:r>
              <a:rPr lang="en-US" b="1" dirty="0"/>
              <a:t> </a:t>
            </a:r>
            <a:r>
              <a:rPr lang="en-US" dirty="0"/>
              <a:t>recovery-related role in NY</a:t>
            </a:r>
          </a:p>
          <a:p>
            <a:pPr lvl="1"/>
            <a:r>
              <a:rPr lang="en-US" dirty="0"/>
              <a:t>Describe </a:t>
            </a:r>
            <a:r>
              <a:rPr lang="en-US" b="1" dirty="0"/>
              <a:t>examples of prior academic or professional experience </a:t>
            </a:r>
            <a:r>
              <a:rPr lang="en-US" dirty="0"/>
              <a:t>where you demonstrated the ideal skills for job</a:t>
            </a:r>
          </a:p>
          <a:p>
            <a:pPr lvl="1"/>
            <a:r>
              <a:rPr lang="en-US" dirty="0"/>
              <a:t>Include </a:t>
            </a:r>
            <a:r>
              <a:rPr lang="en-US" b="1" dirty="0"/>
              <a:t>location preferences</a:t>
            </a:r>
            <a:r>
              <a:rPr lang="en-US" dirty="0"/>
              <a:t> (regions/counties of NY, boroughs of NYC), as </a:t>
            </a:r>
            <a:r>
              <a:rPr lang="en-US" b="1" dirty="0"/>
              <a:t>these roles are typically hired </a:t>
            </a:r>
            <a:r>
              <a:rPr lang="en-US" b="1" dirty="0" smtClean="0"/>
              <a:t>regionally</a:t>
            </a:r>
          </a:p>
          <a:p>
            <a:pPr lvl="1"/>
            <a:r>
              <a:rPr lang="en-US" dirty="0" smtClean="0"/>
              <a:t>Include</a:t>
            </a:r>
            <a:r>
              <a:rPr lang="en-US" b="1" dirty="0" smtClean="0"/>
              <a:t> fluency in multiple languages</a:t>
            </a:r>
            <a:r>
              <a:rPr lang="en-US" dirty="0" smtClean="0"/>
              <a:t>, if applicable</a:t>
            </a:r>
            <a:endParaRPr lang="en-US" dirty="0"/>
          </a:p>
          <a:p>
            <a:pPr>
              <a:spcBef>
                <a:spcPts val="0"/>
              </a:spcBef>
            </a:pPr>
            <a:endParaRPr lang="en-US" dirty="0"/>
          </a:p>
        </p:txBody>
      </p:sp>
      <p:sp>
        <p:nvSpPr>
          <p:cNvPr id="23" name="btfpNumberBubble849113"/>
          <p:cNvSpPr/>
          <p:nvPr/>
        </p:nvSpPr>
        <p:spPr bwMode="gray">
          <a:xfrm>
            <a:off x="9338" y="81145"/>
            <a:ext cx="317500" cy="317500"/>
          </a:xfrm>
          <a:prstGeom prst="ellipse">
            <a:avLst/>
          </a:prstGeom>
          <a:solidFill>
            <a:srgbClr val="46647B"/>
          </a:solid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indent="0" algn="ctr">
              <a:spcBef>
                <a:spcPts val="0"/>
              </a:spcBef>
              <a:buNone/>
            </a:pPr>
            <a:r>
              <a:rPr lang="en-US" b="1" dirty="0">
                <a:solidFill>
                  <a:srgbClr val="FFFFFF"/>
                </a:solidFill>
              </a:rPr>
              <a:t>2</a:t>
            </a:r>
            <a:endParaRPr lang="en-US" b="1" dirty="0" smtClean="0">
              <a:solidFill>
                <a:srgbClr val="FFFFFF"/>
              </a:solidFill>
            </a:endParaRPr>
          </a:p>
        </p:txBody>
      </p:sp>
      <p:grpSp>
        <p:nvGrpSpPr>
          <p:cNvPr id="9" name="btfpStatusSticker343045"/>
          <p:cNvGrpSpPr/>
          <p:nvPr>
            <p:custDataLst>
              <p:tags r:id="rId2"/>
            </p:custDataLst>
          </p:nvPr>
        </p:nvGrpSpPr>
        <p:grpSpPr>
          <a:xfrm>
            <a:off x="10100356" y="955344"/>
            <a:ext cx="1761444" cy="235611"/>
            <a:chOff x="10100356" y="955344"/>
            <a:chExt cx="1761444" cy="235611"/>
          </a:xfrm>
        </p:grpSpPr>
        <p:sp>
          <p:nvSpPr>
            <p:cNvPr id="7" name="btfpStatusStickerText343045"/>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Preliminary</a:t>
              </a:r>
            </a:p>
          </p:txBody>
        </p:sp>
        <p:cxnSp>
          <p:nvCxnSpPr>
            <p:cNvPr id="8" name="btfpStatusStickerLine343045"/>
            <p:cNvCxnSpPr/>
            <p:nvPr/>
          </p:nvCxnSpPr>
          <p:spPr bwMode="gray">
            <a:xfrm rot="720000">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12" name="btfpColumnHeaderBox312219"/>
          <p:cNvGrpSpPr/>
          <p:nvPr>
            <p:custDataLst>
              <p:tags r:id="rId3"/>
            </p:custDataLst>
          </p:nvPr>
        </p:nvGrpSpPr>
        <p:grpSpPr>
          <a:xfrm>
            <a:off x="330200" y="1270000"/>
            <a:ext cx="5495528" cy="315913"/>
            <a:chOff x="330200" y="1270000"/>
            <a:chExt cx="5495528" cy="315913"/>
          </a:xfrm>
        </p:grpSpPr>
        <p:sp>
          <p:nvSpPr>
            <p:cNvPr id="10" name="btfpColumnHeaderBoxText312219"/>
            <p:cNvSpPr txBox="1"/>
            <p:nvPr/>
          </p:nvSpPr>
          <p:spPr bwMode="gray">
            <a:xfrm>
              <a:off x="330200" y="1270000"/>
              <a:ext cx="5495528" cy="315913"/>
            </a:xfrm>
            <a:prstGeom prst="rect">
              <a:avLst/>
            </a:prstGeom>
            <a:noFill/>
          </p:spPr>
          <p:txBody>
            <a:bodyPr vert="horz" wrap="square" lIns="36036" tIns="36036" rIns="36036" bIns="36036" rtlCol="0" anchor="b">
              <a:spAutoFit/>
            </a:bodyPr>
            <a:lstStyle/>
            <a:p>
              <a:pPr marL="0" indent="0">
                <a:spcBef>
                  <a:spcPts val="0"/>
                </a:spcBef>
                <a:buNone/>
              </a:pPr>
              <a:r>
                <a:rPr lang="en-US" b="1" dirty="0" smtClean="0">
                  <a:solidFill>
                    <a:srgbClr val="000000"/>
                  </a:solidFill>
                </a:rPr>
                <a:t>Develop a</a:t>
              </a:r>
              <a:r>
                <a:rPr lang="en-US" sz="1600" b="1" dirty="0" smtClean="0">
                  <a:solidFill>
                    <a:srgbClr val="000000"/>
                  </a:solidFill>
                </a:rPr>
                <a:t>pplication materials</a:t>
              </a:r>
            </a:p>
          </p:txBody>
        </p:sp>
        <p:cxnSp>
          <p:nvCxnSpPr>
            <p:cNvPr id="11" name="btfpColumnHeaderBoxLine312219"/>
            <p:cNvCxnSpPr/>
            <p:nvPr/>
          </p:nvCxnSpPr>
          <p:spPr bwMode="gray">
            <a:xfrm>
              <a:off x="330200" y="1585913"/>
              <a:ext cx="5495528"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17" name="btfpColumnHeaderBox103784"/>
          <p:cNvGrpSpPr/>
          <p:nvPr>
            <p:custDataLst>
              <p:tags r:id="rId4"/>
            </p:custDataLst>
          </p:nvPr>
        </p:nvGrpSpPr>
        <p:grpSpPr>
          <a:xfrm>
            <a:off x="6366272" y="1270000"/>
            <a:ext cx="5495528" cy="315913"/>
            <a:chOff x="6366272" y="1270000"/>
            <a:chExt cx="5495528" cy="315913"/>
          </a:xfrm>
        </p:grpSpPr>
        <p:sp>
          <p:nvSpPr>
            <p:cNvPr id="13" name="btfpColumnHeaderBoxText103784"/>
            <p:cNvSpPr txBox="1"/>
            <p:nvPr/>
          </p:nvSpPr>
          <p:spPr bwMode="gray">
            <a:xfrm>
              <a:off x="6366272" y="1270000"/>
              <a:ext cx="5495528" cy="315913"/>
            </a:xfrm>
            <a:prstGeom prst="rect">
              <a:avLst/>
            </a:prstGeom>
            <a:noFill/>
          </p:spPr>
          <p:txBody>
            <a:bodyPr vert="horz" wrap="square" lIns="36036" tIns="36036" rIns="36036" bIns="36036" rtlCol="0" anchor="b">
              <a:spAutoFit/>
            </a:bodyPr>
            <a:lstStyle/>
            <a:p>
              <a:pPr marL="0" indent="0">
                <a:spcBef>
                  <a:spcPts val="0"/>
                </a:spcBef>
                <a:buNone/>
              </a:pPr>
              <a:r>
                <a:rPr lang="en-US" sz="1600" b="1" dirty="0" smtClean="0">
                  <a:solidFill>
                    <a:srgbClr val="000000"/>
                  </a:solidFill>
                </a:rPr>
                <a:t>Prepare for interviews</a:t>
              </a:r>
            </a:p>
          </p:txBody>
        </p:sp>
        <p:cxnSp>
          <p:nvCxnSpPr>
            <p:cNvPr id="16" name="btfpColumnHeaderBoxLine103784"/>
            <p:cNvCxnSpPr/>
            <p:nvPr/>
          </p:nvCxnSpPr>
          <p:spPr bwMode="gray">
            <a:xfrm>
              <a:off x="6366272" y="1585913"/>
              <a:ext cx="5495528"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29" name="btfpBulletedList416581"/>
          <p:cNvSpPr txBox="1"/>
          <p:nvPr>
            <p:custDataLst>
              <p:tags r:id="rId5"/>
            </p:custDataLst>
          </p:nvPr>
        </p:nvSpPr>
        <p:spPr bwMode="gray">
          <a:xfrm>
            <a:off x="6372225" y="1748043"/>
            <a:ext cx="5489575" cy="3565967"/>
          </a:xfrm>
          <a:prstGeom prst="rect">
            <a:avLst/>
          </a:prstGeom>
          <a:noFill/>
        </p:spPr>
        <p:txBody>
          <a:bodyPr vert="horz" wrap="square" lIns="36000" tIns="36000" rIns="36000" bIns="36000" rtlCol="0">
            <a:spAutoFit/>
          </a:bodyPr>
          <a:lstStyle/>
          <a:p>
            <a:r>
              <a:rPr lang="en-US" dirty="0"/>
              <a:t>Develop potential</a:t>
            </a:r>
            <a:r>
              <a:rPr lang="en-US" b="1" dirty="0"/>
              <a:t> talking points for each experience item on your resume</a:t>
            </a:r>
            <a:endParaRPr lang="en-US" dirty="0"/>
          </a:p>
          <a:p>
            <a:pPr lvl="1"/>
            <a:r>
              <a:rPr lang="en-US" dirty="0"/>
              <a:t>Include </a:t>
            </a:r>
            <a:r>
              <a:rPr lang="en-US" b="1" dirty="0"/>
              <a:t>~2-3 generalizable examples of your involvement </a:t>
            </a:r>
            <a:r>
              <a:rPr lang="en-US" dirty="0"/>
              <a:t>to use in response to interview questions (e.g., collaborating in a diverse team setting, exhibiting critical thinking, empathizing with distressed individuals…)</a:t>
            </a:r>
          </a:p>
          <a:p>
            <a:r>
              <a:rPr lang="en-US" dirty="0"/>
              <a:t>Review your cover letter and identify </a:t>
            </a:r>
            <a:r>
              <a:rPr lang="en-US" b="1" dirty="0"/>
              <a:t>what makes you a good candidate</a:t>
            </a:r>
            <a:r>
              <a:rPr lang="en-US" dirty="0"/>
              <a:t> (based on prior skills and experience)</a:t>
            </a:r>
          </a:p>
          <a:p>
            <a:r>
              <a:rPr lang="en-US" dirty="0"/>
              <a:t>Be prepared to share your </a:t>
            </a:r>
            <a:r>
              <a:rPr lang="en-US" b="1" dirty="0"/>
              <a:t>strengths &amp; weaknesses</a:t>
            </a:r>
            <a:endParaRPr lang="en-US" dirty="0"/>
          </a:p>
          <a:p>
            <a:pPr lvl="1"/>
            <a:r>
              <a:rPr lang="en-US" dirty="0"/>
              <a:t>Strengths should </a:t>
            </a:r>
            <a:r>
              <a:rPr lang="en-US" b="1" dirty="0"/>
              <a:t>highlight qualifications and skills that are relevant </a:t>
            </a:r>
            <a:r>
              <a:rPr lang="en-US" dirty="0"/>
              <a:t>for the role to which you are applying</a:t>
            </a:r>
          </a:p>
          <a:p>
            <a:pPr lvl="1"/>
            <a:r>
              <a:rPr lang="en-US" dirty="0"/>
              <a:t>Weaknesses should allow you to </a:t>
            </a:r>
            <a:r>
              <a:rPr lang="en-US" b="1" dirty="0"/>
              <a:t>reflect on how you grew and learned </a:t>
            </a:r>
            <a:r>
              <a:rPr lang="en-US" dirty="0"/>
              <a:t>from that experience to become who you are today</a:t>
            </a:r>
          </a:p>
        </p:txBody>
      </p:sp>
      <p:grpSp>
        <p:nvGrpSpPr>
          <p:cNvPr id="33" name="btfpRunningAgenda1Level604385"/>
          <p:cNvGrpSpPr/>
          <p:nvPr>
            <p:custDataLst>
              <p:tags r:id="rId6"/>
            </p:custDataLst>
          </p:nvPr>
        </p:nvGrpSpPr>
        <p:grpSpPr>
          <a:xfrm>
            <a:off x="-35" y="944429"/>
            <a:ext cx="4281264" cy="257442"/>
            <a:chOff x="-35" y="944429"/>
            <a:chExt cx="4281264" cy="257442"/>
          </a:xfrm>
        </p:grpSpPr>
        <p:sp>
          <p:nvSpPr>
            <p:cNvPr id="34" name="btfpRunningAgenda1LevelBarLeft604385"/>
            <p:cNvSpPr/>
            <p:nvPr/>
          </p:nvSpPr>
          <p:spPr bwMode="gray">
            <a:xfrm>
              <a:off x="-35" y="944429"/>
              <a:ext cx="4281264"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942786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1111101 w 1111101"/>
                <a:gd name="connsiteY0" fmla="*/ 0 h 257442"/>
                <a:gd name="connsiteX1" fmla="*/ 888065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64376 w 1364376"/>
                <a:gd name="connsiteY0" fmla="*/ 0 h 257442"/>
                <a:gd name="connsiteX1" fmla="*/ 1056380 w 1364376"/>
                <a:gd name="connsiteY1" fmla="*/ 257442 h 257442"/>
                <a:gd name="connsiteX2" fmla="*/ 0 w 1364376"/>
                <a:gd name="connsiteY2" fmla="*/ 257442 h 257442"/>
                <a:gd name="connsiteX3" fmla="*/ 0 w 1364376"/>
                <a:gd name="connsiteY3" fmla="*/ 0 h 257442"/>
                <a:gd name="connsiteX0" fmla="*/ 1364376 w 1364376"/>
                <a:gd name="connsiteY0" fmla="*/ 0 h 257442"/>
                <a:gd name="connsiteX1" fmla="*/ 1309654 w 1364376"/>
                <a:gd name="connsiteY1" fmla="*/ 257442 h 257442"/>
                <a:gd name="connsiteX2" fmla="*/ 0 w 1364376"/>
                <a:gd name="connsiteY2" fmla="*/ 257442 h 257442"/>
                <a:gd name="connsiteX3" fmla="*/ 0 w 1364376"/>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676961 w 1676961"/>
                <a:gd name="connsiteY0" fmla="*/ 0 h 257442"/>
                <a:gd name="connsiteX1" fmla="*/ 1309655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0 w 1676961"/>
                <a:gd name="connsiteY3" fmla="*/ 0 h 257442"/>
                <a:gd name="connsiteX0" fmla="*/ 1946265 w 1946265"/>
                <a:gd name="connsiteY0" fmla="*/ 0 h 257442"/>
                <a:gd name="connsiteX1" fmla="*/ 1622240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2207555 w 2207555"/>
                <a:gd name="connsiteY0" fmla="*/ 0 h 257442"/>
                <a:gd name="connsiteX1" fmla="*/ 189154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375870 w 2375870"/>
                <a:gd name="connsiteY0" fmla="*/ 0 h 257442"/>
                <a:gd name="connsiteX1" fmla="*/ 2152834 w 2375870"/>
                <a:gd name="connsiteY1" fmla="*/ 257442 h 257442"/>
                <a:gd name="connsiteX2" fmla="*/ 0 w 2375870"/>
                <a:gd name="connsiteY2" fmla="*/ 257442 h 257442"/>
                <a:gd name="connsiteX3" fmla="*/ 0 w 2375870"/>
                <a:gd name="connsiteY3" fmla="*/ 0 h 257442"/>
                <a:gd name="connsiteX0" fmla="*/ 2375870 w 2375870"/>
                <a:gd name="connsiteY0" fmla="*/ 0 h 257442"/>
                <a:gd name="connsiteX1" fmla="*/ 2321148 w 2375870"/>
                <a:gd name="connsiteY1" fmla="*/ 257442 h 257442"/>
                <a:gd name="connsiteX2" fmla="*/ 0 w 2375870"/>
                <a:gd name="connsiteY2" fmla="*/ 257442 h 257442"/>
                <a:gd name="connsiteX3" fmla="*/ 0 w 2375870"/>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536171 w 2536171"/>
                <a:gd name="connsiteY0" fmla="*/ 0 h 257442"/>
                <a:gd name="connsiteX1" fmla="*/ 2321149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0 w 2536171"/>
                <a:gd name="connsiteY3" fmla="*/ 0 h 257442"/>
                <a:gd name="connsiteX0" fmla="*/ 2696471 w 2696471"/>
                <a:gd name="connsiteY0" fmla="*/ 0 h 257442"/>
                <a:gd name="connsiteX1" fmla="*/ 24814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3021688 w 3021688"/>
                <a:gd name="connsiteY0" fmla="*/ 0 h 257442"/>
                <a:gd name="connsiteX1" fmla="*/ 2641750 w 3021688"/>
                <a:gd name="connsiteY1" fmla="*/ 257442 h 257442"/>
                <a:gd name="connsiteX2" fmla="*/ 0 w 3021688"/>
                <a:gd name="connsiteY2" fmla="*/ 257442 h 257442"/>
                <a:gd name="connsiteX3" fmla="*/ 0 w 3021688"/>
                <a:gd name="connsiteY3" fmla="*/ 0 h 257442"/>
                <a:gd name="connsiteX0" fmla="*/ 3021688 w 3021688"/>
                <a:gd name="connsiteY0" fmla="*/ 0 h 257442"/>
                <a:gd name="connsiteX1" fmla="*/ 2966966 w 3021688"/>
                <a:gd name="connsiteY1" fmla="*/ 257442 h 257442"/>
                <a:gd name="connsiteX2" fmla="*/ 0 w 3021688"/>
                <a:gd name="connsiteY2" fmla="*/ 257442 h 257442"/>
                <a:gd name="connsiteX3" fmla="*/ 0 w 3021688"/>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190004 w 3190004"/>
                <a:gd name="connsiteY0" fmla="*/ 0 h 257442"/>
                <a:gd name="connsiteX1" fmla="*/ 2966967 w 3190004"/>
                <a:gd name="connsiteY1" fmla="*/ 257442 h 257442"/>
                <a:gd name="connsiteX2" fmla="*/ 0 w 3190004"/>
                <a:gd name="connsiteY2" fmla="*/ 257442 h 257442"/>
                <a:gd name="connsiteX3" fmla="*/ 1 w 3190004"/>
                <a:gd name="connsiteY3" fmla="*/ 0 h 257442"/>
                <a:gd name="connsiteX0" fmla="*/ 3190004 w 3190004"/>
                <a:gd name="connsiteY0" fmla="*/ 0 h 257442"/>
                <a:gd name="connsiteX1" fmla="*/ 3135282 w 3190004"/>
                <a:gd name="connsiteY1" fmla="*/ 257442 h 257442"/>
                <a:gd name="connsiteX2" fmla="*/ 0 w 3190004"/>
                <a:gd name="connsiteY2" fmla="*/ 257442 h 257442"/>
                <a:gd name="connsiteX3" fmla="*/ 1 w 3190004"/>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2 w 3190005"/>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1 w 3190005"/>
                <a:gd name="connsiteY3" fmla="*/ 0 h 257442"/>
                <a:gd name="connsiteX0" fmla="*/ 3431865 w 3431865"/>
                <a:gd name="connsiteY0" fmla="*/ 0 h 257442"/>
                <a:gd name="connsiteX1" fmla="*/ 3135283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0 w 3431865"/>
                <a:gd name="connsiteY3" fmla="*/ 0 h 257442"/>
                <a:gd name="connsiteX0" fmla="*/ 3609798 w 3609798"/>
                <a:gd name="connsiteY0" fmla="*/ 0 h 257442"/>
                <a:gd name="connsiteX1" fmla="*/ 3377144 w 3609798"/>
                <a:gd name="connsiteY1" fmla="*/ 257442 h 257442"/>
                <a:gd name="connsiteX2" fmla="*/ 0 w 3609798"/>
                <a:gd name="connsiteY2" fmla="*/ 257442 h 257442"/>
                <a:gd name="connsiteX3" fmla="*/ 0 w 3609798"/>
                <a:gd name="connsiteY3" fmla="*/ 0 h 257442"/>
                <a:gd name="connsiteX0" fmla="*/ 3609798 w 3609798"/>
                <a:gd name="connsiteY0" fmla="*/ 0 h 257442"/>
                <a:gd name="connsiteX1" fmla="*/ 3555076 w 3609798"/>
                <a:gd name="connsiteY1" fmla="*/ 257442 h 257442"/>
                <a:gd name="connsiteX2" fmla="*/ 0 w 3609798"/>
                <a:gd name="connsiteY2" fmla="*/ 257442 h 257442"/>
                <a:gd name="connsiteX3" fmla="*/ 0 w 3609798"/>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778114 w 3778114"/>
                <a:gd name="connsiteY0" fmla="*/ 0 h 257442"/>
                <a:gd name="connsiteX1" fmla="*/ 3555077 w 3778114"/>
                <a:gd name="connsiteY1" fmla="*/ 257442 h 257442"/>
                <a:gd name="connsiteX2" fmla="*/ 0 w 3778114"/>
                <a:gd name="connsiteY2" fmla="*/ 257442 h 257442"/>
                <a:gd name="connsiteX3" fmla="*/ 1 w 3778114"/>
                <a:gd name="connsiteY3" fmla="*/ 0 h 257442"/>
                <a:gd name="connsiteX0" fmla="*/ 3778114 w 3778114"/>
                <a:gd name="connsiteY0" fmla="*/ 0 h 257442"/>
                <a:gd name="connsiteX1" fmla="*/ 3723392 w 3778114"/>
                <a:gd name="connsiteY1" fmla="*/ 257442 h 257442"/>
                <a:gd name="connsiteX2" fmla="*/ 0 w 3778114"/>
                <a:gd name="connsiteY2" fmla="*/ 257442 h 257442"/>
                <a:gd name="connsiteX3" fmla="*/ 1 w 3778114"/>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2 w 3778115"/>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1 w 3778115"/>
                <a:gd name="connsiteY3" fmla="*/ 0 h 257442"/>
                <a:gd name="connsiteX0" fmla="*/ 950801 w 3723393"/>
                <a:gd name="connsiteY0" fmla="*/ 0 h 257442"/>
                <a:gd name="connsiteX1" fmla="*/ 3723393 w 3723393"/>
                <a:gd name="connsiteY1" fmla="*/ 257442 h 257442"/>
                <a:gd name="connsiteX2" fmla="*/ 0 w 3723393"/>
                <a:gd name="connsiteY2" fmla="*/ 257442 h 257442"/>
                <a:gd name="connsiteX3" fmla="*/ 1 w 372339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271402 w 1271402"/>
                <a:gd name="connsiteY0" fmla="*/ 0 h 257442"/>
                <a:gd name="connsiteX1" fmla="*/ 1056380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0 w 1271402"/>
                <a:gd name="connsiteY1" fmla="*/ 257442 h 257442"/>
                <a:gd name="connsiteX2" fmla="*/ 0 w 1271402"/>
                <a:gd name="connsiteY2" fmla="*/ 257442 h 257442"/>
                <a:gd name="connsiteX3" fmla="*/ 0 w 1271402"/>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524676 w 1524676"/>
                <a:gd name="connsiteY0" fmla="*/ 0 h 257442"/>
                <a:gd name="connsiteX1" fmla="*/ 1216681 w 1524676"/>
                <a:gd name="connsiteY1" fmla="*/ 257442 h 257442"/>
                <a:gd name="connsiteX2" fmla="*/ 0 w 1524676"/>
                <a:gd name="connsiteY2" fmla="*/ 257442 h 257442"/>
                <a:gd name="connsiteX3" fmla="*/ 1 w 1524676"/>
                <a:gd name="connsiteY3" fmla="*/ 0 h 257442"/>
                <a:gd name="connsiteX0" fmla="*/ 1524676 w 1524676"/>
                <a:gd name="connsiteY0" fmla="*/ 0 h 257442"/>
                <a:gd name="connsiteX1" fmla="*/ 1469954 w 1524676"/>
                <a:gd name="connsiteY1" fmla="*/ 257442 h 257442"/>
                <a:gd name="connsiteX2" fmla="*/ 0 w 1524676"/>
                <a:gd name="connsiteY2" fmla="*/ 257442 h 257442"/>
                <a:gd name="connsiteX3" fmla="*/ 1 w 1524676"/>
                <a:gd name="connsiteY3" fmla="*/ 0 h 257442"/>
                <a:gd name="connsiteX0" fmla="*/ 1524677 w 1524677"/>
                <a:gd name="connsiteY0" fmla="*/ 0 h 257442"/>
                <a:gd name="connsiteX1" fmla="*/ 1469955 w 1524677"/>
                <a:gd name="connsiteY1" fmla="*/ 257442 h 257442"/>
                <a:gd name="connsiteX2" fmla="*/ 0 w 1524677"/>
                <a:gd name="connsiteY2" fmla="*/ 257442 h 257442"/>
                <a:gd name="connsiteX3" fmla="*/ 2 w 1524677"/>
                <a:gd name="connsiteY3" fmla="*/ 0 h 257442"/>
                <a:gd name="connsiteX0" fmla="*/ 1524677 w 1524677"/>
                <a:gd name="connsiteY0" fmla="*/ 0 h 257442"/>
                <a:gd name="connsiteX1" fmla="*/ 1469955 w 1524677"/>
                <a:gd name="connsiteY1" fmla="*/ 257442 h 257442"/>
                <a:gd name="connsiteX2" fmla="*/ 0 w 1524677"/>
                <a:gd name="connsiteY2" fmla="*/ 257442 h 257442"/>
                <a:gd name="connsiteX3" fmla="*/ 1 w 1524677"/>
                <a:gd name="connsiteY3" fmla="*/ 0 h 257442"/>
                <a:gd name="connsiteX0" fmla="*/ 1692991 w 1692991"/>
                <a:gd name="connsiteY0" fmla="*/ 0 h 257442"/>
                <a:gd name="connsiteX1" fmla="*/ 1469955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0 w 1692991"/>
                <a:gd name="connsiteY3" fmla="*/ 0 h 257442"/>
                <a:gd name="connsiteX0" fmla="*/ 1861307 w 1861307"/>
                <a:gd name="connsiteY0" fmla="*/ 0 h 257442"/>
                <a:gd name="connsiteX1" fmla="*/ 1638270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2103168 w 2103168"/>
                <a:gd name="connsiteY0" fmla="*/ 0 h 257442"/>
                <a:gd name="connsiteX1" fmla="*/ 1806586 w 2103168"/>
                <a:gd name="connsiteY1" fmla="*/ 257442 h 257442"/>
                <a:gd name="connsiteX2" fmla="*/ 0 w 2103168"/>
                <a:gd name="connsiteY2" fmla="*/ 257442 h 257442"/>
                <a:gd name="connsiteX3" fmla="*/ 0 w 2103168"/>
                <a:gd name="connsiteY3" fmla="*/ 0 h 257442"/>
                <a:gd name="connsiteX0" fmla="*/ 2103168 w 2103168"/>
                <a:gd name="connsiteY0" fmla="*/ 0 h 257442"/>
                <a:gd name="connsiteX1" fmla="*/ 2048446 w 2103168"/>
                <a:gd name="connsiteY1" fmla="*/ 257442 h 257442"/>
                <a:gd name="connsiteX2" fmla="*/ 0 w 2103168"/>
                <a:gd name="connsiteY2" fmla="*/ 257442 h 257442"/>
                <a:gd name="connsiteX3" fmla="*/ 0 w 2103168"/>
                <a:gd name="connsiteY3" fmla="*/ 0 h 257442"/>
                <a:gd name="connsiteX0" fmla="*/ 2103169 w 2103169"/>
                <a:gd name="connsiteY0" fmla="*/ 0 h 257442"/>
                <a:gd name="connsiteX1" fmla="*/ 2048447 w 2103169"/>
                <a:gd name="connsiteY1" fmla="*/ 257442 h 257442"/>
                <a:gd name="connsiteX2" fmla="*/ 0 w 2103169"/>
                <a:gd name="connsiteY2" fmla="*/ 257442 h 257442"/>
                <a:gd name="connsiteX3" fmla="*/ 1 w 2103169"/>
                <a:gd name="connsiteY3" fmla="*/ 0 h 257442"/>
                <a:gd name="connsiteX0" fmla="*/ 2103169 w 2103169"/>
                <a:gd name="connsiteY0" fmla="*/ 0 h 257442"/>
                <a:gd name="connsiteX1" fmla="*/ 2048447 w 2103169"/>
                <a:gd name="connsiteY1" fmla="*/ 257442 h 257442"/>
                <a:gd name="connsiteX2" fmla="*/ 0 w 2103169"/>
                <a:gd name="connsiteY2" fmla="*/ 257442 h 257442"/>
                <a:gd name="connsiteX3" fmla="*/ 1 w 2103169"/>
                <a:gd name="connsiteY3" fmla="*/ 0 h 257442"/>
                <a:gd name="connsiteX0" fmla="*/ 2281101 w 2281101"/>
                <a:gd name="connsiteY0" fmla="*/ 0 h 257442"/>
                <a:gd name="connsiteX1" fmla="*/ 2048447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0 w 2281101"/>
                <a:gd name="connsiteY3" fmla="*/ 0 h 257442"/>
                <a:gd name="connsiteX0" fmla="*/ 2449417 w 2449417"/>
                <a:gd name="connsiteY0" fmla="*/ 0 h 257442"/>
                <a:gd name="connsiteX1" fmla="*/ 2226380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710706 w 2710706"/>
                <a:gd name="connsiteY0" fmla="*/ 0 h 257442"/>
                <a:gd name="connsiteX1" fmla="*/ 2394696 w 2710706"/>
                <a:gd name="connsiteY1" fmla="*/ 257442 h 257442"/>
                <a:gd name="connsiteX2" fmla="*/ 0 w 2710706"/>
                <a:gd name="connsiteY2" fmla="*/ 257442 h 257442"/>
                <a:gd name="connsiteX3" fmla="*/ 0 w 2710706"/>
                <a:gd name="connsiteY3" fmla="*/ 0 h 257442"/>
                <a:gd name="connsiteX0" fmla="*/ 2710706 w 2710706"/>
                <a:gd name="connsiteY0" fmla="*/ 0 h 257442"/>
                <a:gd name="connsiteX1" fmla="*/ 2655984 w 2710706"/>
                <a:gd name="connsiteY1" fmla="*/ 257442 h 257442"/>
                <a:gd name="connsiteX2" fmla="*/ 0 w 2710706"/>
                <a:gd name="connsiteY2" fmla="*/ 257442 h 257442"/>
                <a:gd name="connsiteX3" fmla="*/ 0 w 2710706"/>
                <a:gd name="connsiteY3" fmla="*/ 0 h 257442"/>
                <a:gd name="connsiteX0" fmla="*/ 2710707 w 2710707"/>
                <a:gd name="connsiteY0" fmla="*/ 0 h 257442"/>
                <a:gd name="connsiteX1" fmla="*/ 2655985 w 2710707"/>
                <a:gd name="connsiteY1" fmla="*/ 257442 h 257442"/>
                <a:gd name="connsiteX2" fmla="*/ 0 w 2710707"/>
                <a:gd name="connsiteY2" fmla="*/ 257442 h 257442"/>
                <a:gd name="connsiteX3" fmla="*/ 1 w 2710707"/>
                <a:gd name="connsiteY3" fmla="*/ 0 h 257442"/>
                <a:gd name="connsiteX0" fmla="*/ 2710707 w 2710707"/>
                <a:gd name="connsiteY0" fmla="*/ 0 h 257442"/>
                <a:gd name="connsiteX1" fmla="*/ 2655985 w 2710707"/>
                <a:gd name="connsiteY1" fmla="*/ 257442 h 257442"/>
                <a:gd name="connsiteX2" fmla="*/ 0 w 2710707"/>
                <a:gd name="connsiteY2" fmla="*/ 257442 h 257442"/>
                <a:gd name="connsiteX3" fmla="*/ 1 w 2710707"/>
                <a:gd name="connsiteY3" fmla="*/ 0 h 257442"/>
                <a:gd name="connsiteX0" fmla="*/ 2879021 w 2879021"/>
                <a:gd name="connsiteY0" fmla="*/ 0 h 257442"/>
                <a:gd name="connsiteX1" fmla="*/ 2655985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0 w 2879021"/>
                <a:gd name="connsiteY3" fmla="*/ 0 h 257442"/>
                <a:gd name="connsiteX0" fmla="*/ 3039322 w 3039322"/>
                <a:gd name="connsiteY0" fmla="*/ 0 h 257442"/>
                <a:gd name="connsiteX1" fmla="*/ 2824300 w 3039322"/>
                <a:gd name="connsiteY1" fmla="*/ 257442 h 257442"/>
                <a:gd name="connsiteX2" fmla="*/ 0 w 3039322"/>
                <a:gd name="connsiteY2" fmla="*/ 257442 h 257442"/>
                <a:gd name="connsiteX3" fmla="*/ 0 w 3039322"/>
                <a:gd name="connsiteY3" fmla="*/ 0 h 257442"/>
                <a:gd name="connsiteX0" fmla="*/ 3039322 w 3039322"/>
                <a:gd name="connsiteY0" fmla="*/ 0 h 257442"/>
                <a:gd name="connsiteX1" fmla="*/ 2984600 w 3039322"/>
                <a:gd name="connsiteY1" fmla="*/ 257442 h 257442"/>
                <a:gd name="connsiteX2" fmla="*/ 0 w 3039322"/>
                <a:gd name="connsiteY2" fmla="*/ 257442 h 257442"/>
                <a:gd name="connsiteX3" fmla="*/ 0 w 3039322"/>
                <a:gd name="connsiteY3" fmla="*/ 0 h 257442"/>
                <a:gd name="connsiteX0" fmla="*/ 3039323 w 3039323"/>
                <a:gd name="connsiteY0" fmla="*/ 0 h 257442"/>
                <a:gd name="connsiteX1" fmla="*/ 2984601 w 3039323"/>
                <a:gd name="connsiteY1" fmla="*/ 257442 h 257442"/>
                <a:gd name="connsiteX2" fmla="*/ 0 w 3039323"/>
                <a:gd name="connsiteY2" fmla="*/ 257442 h 257442"/>
                <a:gd name="connsiteX3" fmla="*/ 1 w 3039323"/>
                <a:gd name="connsiteY3" fmla="*/ 0 h 257442"/>
                <a:gd name="connsiteX0" fmla="*/ 3039323 w 3039323"/>
                <a:gd name="connsiteY0" fmla="*/ 0 h 257442"/>
                <a:gd name="connsiteX1" fmla="*/ 2984601 w 3039323"/>
                <a:gd name="connsiteY1" fmla="*/ 257442 h 257442"/>
                <a:gd name="connsiteX2" fmla="*/ 0 w 3039323"/>
                <a:gd name="connsiteY2" fmla="*/ 257442 h 257442"/>
                <a:gd name="connsiteX3" fmla="*/ 1 w 3039323"/>
                <a:gd name="connsiteY3" fmla="*/ 0 h 257442"/>
                <a:gd name="connsiteX0" fmla="*/ 3199622 w 3199622"/>
                <a:gd name="connsiteY0" fmla="*/ 0 h 257442"/>
                <a:gd name="connsiteX1" fmla="*/ 2984601 w 3199622"/>
                <a:gd name="connsiteY1" fmla="*/ 257442 h 257442"/>
                <a:gd name="connsiteX2" fmla="*/ 0 w 3199622"/>
                <a:gd name="connsiteY2" fmla="*/ 257442 h 257442"/>
                <a:gd name="connsiteX3" fmla="*/ 1 w 3199622"/>
                <a:gd name="connsiteY3" fmla="*/ 0 h 257442"/>
                <a:gd name="connsiteX0" fmla="*/ 3199622 w 3199622"/>
                <a:gd name="connsiteY0" fmla="*/ 0 h 257442"/>
                <a:gd name="connsiteX1" fmla="*/ 3144900 w 3199622"/>
                <a:gd name="connsiteY1" fmla="*/ 257442 h 257442"/>
                <a:gd name="connsiteX2" fmla="*/ 0 w 3199622"/>
                <a:gd name="connsiteY2" fmla="*/ 257442 h 257442"/>
                <a:gd name="connsiteX3" fmla="*/ 1 w 3199622"/>
                <a:gd name="connsiteY3" fmla="*/ 0 h 257442"/>
                <a:gd name="connsiteX0" fmla="*/ 3199623 w 3199623"/>
                <a:gd name="connsiteY0" fmla="*/ 0 h 257442"/>
                <a:gd name="connsiteX1" fmla="*/ 3144901 w 3199623"/>
                <a:gd name="connsiteY1" fmla="*/ 257442 h 257442"/>
                <a:gd name="connsiteX2" fmla="*/ 0 w 3199623"/>
                <a:gd name="connsiteY2" fmla="*/ 257442 h 257442"/>
                <a:gd name="connsiteX3" fmla="*/ 2 w 3199623"/>
                <a:gd name="connsiteY3" fmla="*/ 0 h 257442"/>
                <a:gd name="connsiteX0" fmla="*/ 3199623 w 3199623"/>
                <a:gd name="connsiteY0" fmla="*/ 0 h 257442"/>
                <a:gd name="connsiteX1" fmla="*/ 3144901 w 3199623"/>
                <a:gd name="connsiteY1" fmla="*/ 257442 h 257442"/>
                <a:gd name="connsiteX2" fmla="*/ 0 w 3199623"/>
                <a:gd name="connsiteY2" fmla="*/ 257442 h 257442"/>
                <a:gd name="connsiteX3" fmla="*/ 1 w 3199623"/>
                <a:gd name="connsiteY3" fmla="*/ 0 h 257442"/>
                <a:gd name="connsiteX0" fmla="*/ 3524839 w 3524839"/>
                <a:gd name="connsiteY0" fmla="*/ 0 h 257442"/>
                <a:gd name="connsiteX1" fmla="*/ 3144901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0 w 3524839"/>
                <a:gd name="connsiteY3" fmla="*/ 0 h 257442"/>
                <a:gd name="connsiteX0" fmla="*/ 3693154 w 3693154"/>
                <a:gd name="connsiteY0" fmla="*/ 0 h 257442"/>
                <a:gd name="connsiteX1" fmla="*/ 3470118 w 3693154"/>
                <a:gd name="connsiteY1" fmla="*/ 257442 h 257442"/>
                <a:gd name="connsiteX2" fmla="*/ 0 w 3693154"/>
                <a:gd name="connsiteY2" fmla="*/ 257442 h 257442"/>
                <a:gd name="connsiteX3" fmla="*/ 0 w 3693154"/>
                <a:gd name="connsiteY3" fmla="*/ 0 h 257442"/>
                <a:gd name="connsiteX0" fmla="*/ 3693154 w 3693154"/>
                <a:gd name="connsiteY0" fmla="*/ 0 h 257442"/>
                <a:gd name="connsiteX1" fmla="*/ 3638432 w 3693154"/>
                <a:gd name="connsiteY1" fmla="*/ 257442 h 257442"/>
                <a:gd name="connsiteX2" fmla="*/ 0 w 3693154"/>
                <a:gd name="connsiteY2" fmla="*/ 257442 h 257442"/>
                <a:gd name="connsiteX3" fmla="*/ 0 w 3693154"/>
                <a:gd name="connsiteY3" fmla="*/ 0 h 257442"/>
                <a:gd name="connsiteX0" fmla="*/ 3693155 w 3693155"/>
                <a:gd name="connsiteY0" fmla="*/ 0 h 257442"/>
                <a:gd name="connsiteX1" fmla="*/ 3638433 w 3693155"/>
                <a:gd name="connsiteY1" fmla="*/ 257442 h 257442"/>
                <a:gd name="connsiteX2" fmla="*/ 0 w 3693155"/>
                <a:gd name="connsiteY2" fmla="*/ 257442 h 257442"/>
                <a:gd name="connsiteX3" fmla="*/ 1 w 3693155"/>
                <a:gd name="connsiteY3" fmla="*/ 0 h 257442"/>
                <a:gd name="connsiteX0" fmla="*/ 3693155 w 3693155"/>
                <a:gd name="connsiteY0" fmla="*/ 0 h 257442"/>
                <a:gd name="connsiteX1" fmla="*/ 3638433 w 3693155"/>
                <a:gd name="connsiteY1" fmla="*/ 257442 h 257442"/>
                <a:gd name="connsiteX2" fmla="*/ 0 w 3693155"/>
                <a:gd name="connsiteY2" fmla="*/ 257442 h 257442"/>
                <a:gd name="connsiteX3" fmla="*/ 1 w 3693155"/>
                <a:gd name="connsiteY3" fmla="*/ 0 h 257442"/>
                <a:gd name="connsiteX0" fmla="*/ 3972076 w 3972076"/>
                <a:gd name="connsiteY0" fmla="*/ 0 h 257442"/>
                <a:gd name="connsiteX1" fmla="*/ 3638433 w 3972076"/>
                <a:gd name="connsiteY1" fmla="*/ 257442 h 257442"/>
                <a:gd name="connsiteX2" fmla="*/ 0 w 3972076"/>
                <a:gd name="connsiteY2" fmla="*/ 257442 h 257442"/>
                <a:gd name="connsiteX3" fmla="*/ 1 w 3972076"/>
                <a:gd name="connsiteY3" fmla="*/ 0 h 257442"/>
                <a:gd name="connsiteX0" fmla="*/ 3972076 w 3972076"/>
                <a:gd name="connsiteY0" fmla="*/ 0 h 257442"/>
                <a:gd name="connsiteX1" fmla="*/ 3917354 w 3972076"/>
                <a:gd name="connsiteY1" fmla="*/ 257442 h 257442"/>
                <a:gd name="connsiteX2" fmla="*/ 0 w 3972076"/>
                <a:gd name="connsiteY2" fmla="*/ 257442 h 257442"/>
                <a:gd name="connsiteX3" fmla="*/ 1 w 3972076"/>
                <a:gd name="connsiteY3" fmla="*/ 0 h 257442"/>
                <a:gd name="connsiteX0" fmla="*/ 3972077 w 3972077"/>
                <a:gd name="connsiteY0" fmla="*/ 0 h 257442"/>
                <a:gd name="connsiteX1" fmla="*/ 3917355 w 3972077"/>
                <a:gd name="connsiteY1" fmla="*/ 257442 h 257442"/>
                <a:gd name="connsiteX2" fmla="*/ 0 w 3972077"/>
                <a:gd name="connsiteY2" fmla="*/ 257442 h 257442"/>
                <a:gd name="connsiteX3" fmla="*/ 2 w 3972077"/>
                <a:gd name="connsiteY3" fmla="*/ 0 h 257442"/>
                <a:gd name="connsiteX0" fmla="*/ 3972077 w 3972077"/>
                <a:gd name="connsiteY0" fmla="*/ 0 h 257442"/>
                <a:gd name="connsiteX1" fmla="*/ 3917355 w 3972077"/>
                <a:gd name="connsiteY1" fmla="*/ 257442 h 257442"/>
                <a:gd name="connsiteX2" fmla="*/ 0 w 3972077"/>
                <a:gd name="connsiteY2" fmla="*/ 257442 h 257442"/>
                <a:gd name="connsiteX3" fmla="*/ 1 w 3972077"/>
                <a:gd name="connsiteY3" fmla="*/ 0 h 257442"/>
                <a:gd name="connsiteX0" fmla="*/ 4140392 w 4140392"/>
                <a:gd name="connsiteY0" fmla="*/ 0 h 257442"/>
                <a:gd name="connsiteX1" fmla="*/ 3917355 w 4140392"/>
                <a:gd name="connsiteY1" fmla="*/ 257442 h 257442"/>
                <a:gd name="connsiteX2" fmla="*/ 0 w 4140392"/>
                <a:gd name="connsiteY2" fmla="*/ 257442 h 257442"/>
                <a:gd name="connsiteX3" fmla="*/ 1 w 4140392"/>
                <a:gd name="connsiteY3" fmla="*/ 0 h 257442"/>
                <a:gd name="connsiteX0" fmla="*/ 4140392 w 4140392"/>
                <a:gd name="connsiteY0" fmla="*/ 0 h 257442"/>
                <a:gd name="connsiteX1" fmla="*/ 4085670 w 4140392"/>
                <a:gd name="connsiteY1" fmla="*/ 257442 h 257442"/>
                <a:gd name="connsiteX2" fmla="*/ 0 w 4140392"/>
                <a:gd name="connsiteY2" fmla="*/ 257442 h 257442"/>
                <a:gd name="connsiteX3" fmla="*/ 1 w 4140392"/>
                <a:gd name="connsiteY3" fmla="*/ 0 h 257442"/>
                <a:gd name="connsiteX0" fmla="*/ 4140393 w 4140393"/>
                <a:gd name="connsiteY0" fmla="*/ 0 h 257442"/>
                <a:gd name="connsiteX1" fmla="*/ 4085671 w 4140393"/>
                <a:gd name="connsiteY1" fmla="*/ 257442 h 257442"/>
                <a:gd name="connsiteX2" fmla="*/ 0 w 4140393"/>
                <a:gd name="connsiteY2" fmla="*/ 257442 h 257442"/>
                <a:gd name="connsiteX3" fmla="*/ 2 w 4140393"/>
                <a:gd name="connsiteY3" fmla="*/ 0 h 257442"/>
                <a:gd name="connsiteX0" fmla="*/ 4140393 w 4140393"/>
                <a:gd name="connsiteY0" fmla="*/ 0 h 257442"/>
                <a:gd name="connsiteX1" fmla="*/ 4085671 w 4140393"/>
                <a:gd name="connsiteY1" fmla="*/ 257442 h 257442"/>
                <a:gd name="connsiteX2" fmla="*/ 0 w 4140393"/>
                <a:gd name="connsiteY2" fmla="*/ 257442 h 257442"/>
                <a:gd name="connsiteX3" fmla="*/ 1 w 4140393"/>
                <a:gd name="connsiteY3" fmla="*/ 0 h 257442"/>
                <a:gd name="connsiteX0" fmla="*/ 4382253 w 4382253"/>
                <a:gd name="connsiteY0" fmla="*/ 0 h 257442"/>
                <a:gd name="connsiteX1" fmla="*/ 4085671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0 w 4382253"/>
                <a:gd name="connsiteY3" fmla="*/ 0 h 257442"/>
                <a:gd name="connsiteX0" fmla="*/ 4112949 w 4327532"/>
                <a:gd name="connsiteY0" fmla="*/ 0 h 257442"/>
                <a:gd name="connsiteX1" fmla="*/ 4327532 w 4327532"/>
                <a:gd name="connsiteY1" fmla="*/ 257442 h 257442"/>
                <a:gd name="connsiteX2" fmla="*/ 0 w 4327532"/>
                <a:gd name="connsiteY2" fmla="*/ 257442 h 257442"/>
                <a:gd name="connsiteX3" fmla="*/ 0 w 4327532"/>
                <a:gd name="connsiteY3" fmla="*/ 0 h 257442"/>
                <a:gd name="connsiteX0" fmla="*/ 4112949 w 4112949"/>
                <a:gd name="connsiteY0" fmla="*/ 0 h 257442"/>
                <a:gd name="connsiteX1" fmla="*/ 4058228 w 4112949"/>
                <a:gd name="connsiteY1" fmla="*/ 257442 h 257442"/>
                <a:gd name="connsiteX2" fmla="*/ 0 w 4112949"/>
                <a:gd name="connsiteY2" fmla="*/ 257442 h 257442"/>
                <a:gd name="connsiteX3" fmla="*/ 0 w 4112949"/>
                <a:gd name="connsiteY3" fmla="*/ 0 h 257442"/>
                <a:gd name="connsiteX0" fmla="*/ 4112949 w 4112949"/>
                <a:gd name="connsiteY0" fmla="*/ 0 h 257442"/>
                <a:gd name="connsiteX1" fmla="*/ 4058228 w 4112949"/>
                <a:gd name="connsiteY1" fmla="*/ 257442 h 257442"/>
                <a:gd name="connsiteX2" fmla="*/ 1 w 4112949"/>
                <a:gd name="connsiteY2" fmla="*/ 257442 h 257442"/>
                <a:gd name="connsiteX3" fmla="*/ 0 w 4112949"/>
                <a:gd name="connsiteY3" fmla="*/ 0 h 257442"/>
                <a:gd name="connsiteX0" fmla="*/ 4112948 w 4112948"/>
                <a:gd name="connsiteY0" fmla="*/ 0 h 257442"/>
                <a:gd name="connsiteX1" fmla="*/ 4058227 w 4112948"/>
                <a:gd name="connsiteY1" fmla="*/ 257442 h 257442"/>
                <a:gd name="connsiteX2" fmla="*/ 0 w 4112948"/>
                <a:gd name="connsiteY2" fmla="*/ 257442 h 257442"/>
                <a:gd name="connsiteX3" fmla="*/ 0 w 4112948"/>
                <a:gd name="connsiteY3" fmla="*/ 0 h 257442"/>
                <a:gd name="connsiteX0" fmla="*/ 4281264 w 4281264"/>
                <a:gd name="connsiteY0" fmla="*/ 0 h 257442"/>
                <a:gd name="connsiteX1" fmla="*/ 4058227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Lst>
              <a:ahLst/>
              <a:cxnLst>
                <a:cxn ang="0">
                  <a:pos x="connsiteX0" y="connsiteY0"/>
                </a:cxn>
                <a:cxn ang="0">
                  <a:pos x="connsiteX1" y="connsiteY1"/>
                </a:cxn>
                <a:cxn ang="0">
                  <a:pos x="connsiteX2" y="connsiteY2"/>
                </a:cxn>
                <a:cxn ang="0">
                  <a:pos x="connsiteX3" y="connsiteY3"/>
                </a:cxn>
              </a:cxnLst>
              <a:rect l="l" t="t" r="r" b="b"/>
              <a:pathLst>
                <a:path w="4281264" h="257442">
                  <a:moveTo>
                    <a:pt x="4281264" y="0"/>
                  </a:moveTo>
                  <a:lnTo>
                    <a:pt x="4226543"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35" name="btfpRunningAgenda1LevelTextLeft604385"/>
            <p:cNvSpPr txBox="1"/>
            <p:nvPr/>
          </p:nvSpPr>
          <p:spPr bwMode="gray">
            <a:xfrm>
              <a:off x="-35" y="944429"/>
              <a:ext cx="4226543"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Application preparation</a:t>
              </a:r>
            </a:p>
          </p:txBody>
        </p:sp>
      </p:grpSp>
    </p:spTree>
    <p:extLst>
      <p:ext uri="{BB962C8B-B14F-4D97-AF65-F5344CB8AC3E}">
        <p14:creationId xmlns:p14="http://schemas.microsoft.com/office/powerpoint/2010/main" val="30846640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CUNY students and graduates make the most of available resources throughout the application process?</a:t>
            </a:r>
            <a:endParaRPr lang="en-US" dirty="0"/>
          </a:p>
        </p:txBody>
      </p:sp>
      <p:sp>
        <p:nvSpPr>
          <p:cNvPr id="3" name="btfpLayoutConfig" hidden="1"/>
          <p:cNvSpPr txBox="1"/>
          <p:nvPr/>
        </p:nvSpPr>
        <p:spPr bwMode="gray">
          <a:xfrm>
            <a:off x="12700" y="12700"/>
            <a:ext cx="1178775"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overall_0_132337739757461359 columns_1_132337742916089999 7_1_132337737990852208 10_1_132337737991031723 13_1_132337737991201647 21_1_132337739703424834 24_1_132337755526877237 </a:t>
            </a:r>
            <a:endParaRPr lang="en-US" sz="100" dirty="0" err="1" smtClean="0">
              <a:solidFill>
                <a:srgbClr val="FFFFFF">
                  <a:alpha val="0"/>
                </a:srgbClr>
              </a:solidFill>
            </a:endParaRPr>
          </a:p>
        </p:txBody>
      </p:sp>
      <p:sp>
        <p:nvSpPr>
          <p:cNvPr id="4" name="btfpNumberBubble849113"/>
          <p:cNvSpPr/>
          <p:nvPr/>
        </p:nvSpPr>
        <p:spPr bwMode="gray">
          <a:xfrm>
            <a:off x="9338" y="81145"/>
            <a:ext cx="317500" cy="317500"/>
          </a:xfrm>
          <a:prstGeom prst="ellipse">
            <a:avLst/>
          </a:prstGeom>
          <a:solidFill>
            <a:srgbClr val="46647B"/>
          </a:solid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indent="0" algn="ctr">
              <a:spcBef>
                <a:spcPts val="0"/>
              </a:spcBef>
              <a:buNone/>
            </a:pPr>
            <a:r>
              <a:rPr lang="en-US" b="1" dirty="0">
                <a:solidFill>
                  <a:srgbClr val="FFFFFF"/>
                </a:solidFill>
              </a:rPr>
              <a:t>3</a:t>
            </a:r>
            <a:endParaRPr lang="en-US" b="1" dirty="0" smtClean="0">
              <a:solidFill>
                <a:srgbClr val="FFFFFF"/>
              </a:solidFill>
            </a:endParaRPr>
          </a:p>
        </p:txBody>
      </p:sp>
      <p:grpSp>
        <p:nvGrpSpPr>
          <p:cNvPr id="7" name="btfpColumnHeaderBox664082"/>
          <p:cNvGrpSpPr/>
          <p:nvPr>
            <p:custDataLst>
              <p:tags r:id="rId1"/>
            </p:custDataLst>
          </p:nvPr>
        </p:nvGrpSpPr>
        <p:grpSpPr>
          <a:xfrm>
            <a:off x="1164565" y="1938564"/>
            <a:ext cx="3383280" cy="503663"/>
            <a:chOff x="333562" y="1326091"/>
            <a:chExt cx="3483504" cy="503663"/>
          </a:xfrm>
        </p:grpSpPr>
        <p:sp>
          <p:nvSpPr>
            <p:cNvPr id="5" name="btfpColumnHeaderBoxText664082"/>
            <p:cNvSpPr txBox="1"/>
            <p:nvPr/>
          </p:nvSpPr>
          <p:spPr bwMode="gray">
            <a:xfrm>
              <a:off x="333562" y="1326091"/>
              <a:ext cx="3483504" cy="498792"/>
            </a:xfrm>
            <a:prstGeom prst="rect">
              <a:avLst/>
            </a:prstGeom>
            <a:noFill/>
          </p:spPr>
          <p:txBody>
            <a:bodyPr vert="horz" wrap="square" lIns="36036" tIns="36036" rIns="36036" bIns="36036" rtlCol="0" anchor="b">
              <a:spAutoFit/>
            </a:bodyPr>
            <a:lstStyle/>
            <a:p>
              <a:pPr marL="0" indent="0">
                <a:spcBef>
                  <a:spcPts val="0"/>
                </a:spcBef>
                <a:buNone/>
              </a:pPr>
              <a:r>
                <a:rPr lang="en-US" sz="1400" b="1" dirty="0" smtClean="0">
                  <a:solidFill>
                    <a:srgbClr val="7891AA"/>
                  </a:solidFill>
                </a:rPr>
                <a:t>Review CUNY website and attend information sessions/trainings</a:t>
              </a:r>
            </a:p>
          </p:txBody>
        </p:sp>
        <p:cxnSp>
          <p:nvCxnSpPr>
            <p:cNvPr id="6" name="btfpColumnHeaderBoxLine664082"/>
            <p:cNvCxnSpPr/>
            <p:nvPr/>
          </p:nvCxnSpPr>
          <p:spPr bwMode="gray">
            <a:xfrm>
              <a:off x="333562" y="1829754"/>
              <a:ext cx="3483504" cy="0"/>
            </a:xfrm>
            <a:prstGeom prst="line">
              <a:avLst/>
            </a:prstGeom>
            <a:ln w="9525" cap="flat">
              <a:solidFill>
                <a:srgbClr val="7891AA"/>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10" name="btfpColumnHeaderBox639073"/>
          <p:cNvGrpSpPr/>
          <p:nvPr>
            <p:custDataLst>
              <p:tags r:id="rId2"/>
            </p:custDataLst>
          </p:nvPr>
        </p:nvGrpSpPr>
        <p:grpSpPr>
          <a:xfrm>
            <a:off x="4796362" y="1933583"/>
            <a:ext cx="3383280" cy="498792"/>
            <a:chOff x="4354248" y="1321110"/>
            <a:chExt cx="3483504" cy="498792"/>
          </a:xfrm>
        </p:grpSpPr>
        <p:sp>
          <p:nvSpPr>
            <p:cNvPr id="8" name="btfpColumnHeaderBoxText639073"/>
            <p:cNvSpPr txBox="1"/>
            <p:nvPr/>
          </p:nvSpPr>
          <p:spPr bwMode="gray">
            <a:xfrm>
              <a:off x="4354248" y="1321110"/>
              <a:ext cx="3483504" cy="498792"/>
            </a:xfrm>
            <a:prstGeom prst="rect">
              <a:avLst/>
            </a:prstGeom>
            <a:noFill/>
          </p:spPr>
          <p:txBody>
            <a:bodyPr vert="horz" wrap="square" lIns="36036" tIns="36036" rIns="36036" bIns="36036" rtlCol="0" anchor="b">
              <a:spAutoFit/>
            </a:bodyPr>
            <a:lstStyle/>
            <a:p>
              <a:pPr marL="0" indent="0">
                <a:spcBef>
                  <a:spcPts val="0"/>
                </a:spcBef>
                <a:buNone/>
              </a:pPr>
              <a:r>
                <a:rPr lang="en-US" sz="1400" b="1" dirty="0" smtClean="0">
                  <a:solidFill>
                    <a:srgbClr val="46647B"/>
                  </a:solidFill>
                </a:rPr>
                <a:t>Research roles online to understand how best to do the job</a:t>
              </a:r>
            </a:p>
          </p:txBody>
        </p:sp>
        <p:cxnSp>
          <p:nvCxnSpPr>
            <p:cNvPr id="9" name="btfpColumnHeaderBoxLine639073"/>
            <p:cNvCxnSpPr/>
            <p:nvPr/>
          </p:nvCxnSpPr>
          <p:spPr bwMode="gray">
            <a:xfrm>
              <a:off x="4354248" y="1819902"/>
              <a:ext cx="3483504" cy="0"/>
            </a:xfrm>
            <a:prstGeom prst="line">
              <a:avLst/>
            </a:prstGeom>
            <a:ln w="9525" cap="flat">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13" name="btfpColumnHeaderBox922962"/>
          <p:cNvGrpSpPr/>
          <p:nvPr>
            <p:custDataLst>
              <p:tags r:id="rId3"/>
            </p:custDataLst>
          </p:nvPr>
        </p:nvGrpSpPr>
        <p:grpSpPr>
          <a:xfrm>
            <a:off x="8428159" y="1938564"/>
            <a:ext cx="3383280" cy="509127"/>
            <a:chOff x="8378296" y="1326091"/>
            <a:chExt cx="3483504" cy="509127"/>
          </a:xfrm>
        </p:grpSpPr>
        <p:sp>
          <p:nvSpPr>
            <p:cNvPr id="11" name="btfpColumnHeaderBoxText922962"/>
            <p:cNvSpPr txBox="1"/>
            <p:nvPr/>
          </p:nvSpPr>
          <p:spPr bwMode="gray">
            <a:xfrm>
              <a:off x="8378296" y="1326091"/>
              <a:ext cx="3483504" cy="498792"/>
            </a:xfrm>
            <a:prstGeom prst="rect">
              <a:avLst/>
            </a:prstGeom>
            <a:noFill/>
          </p:spPr>
          <p:txBody>
            <a:bodyPr vert="horz" wrap="square" lIns="36036" tIns="36036" rIns="36036" bIns="36036" rtlCol="0" anchor="b">
              <a:spAutoFit/>
            </a:bodyPr>
            <a:lstStyle/>
            <a:p>
              <a:pPr marL="0" indent="0">
                <a:spcBef>
                  <a:spcPts val="0"/>
                </a:spcBef>
                <a:buNone/>
              </a:pPr>
              <a:r>
                <a:rPr lang="en-US" sz="1400" b="1" dirty="0" smtClean="0">
                  <a:solidFill>
                    <a:srgbClr val="2D475A"/>
                  </a:solidFill>
                </a:rPr>
                <a:t>Review application with Career Services before submitting</a:t>
              </a:r>
            </a:p>
          </p:txBody>
        </p:sp>
        <p:cxnSp>
          <p:nvCxnSpPr>
            <p:cNvPr id="12" name="btfpColumnHeaderBoxLine922962"/>
            <p:cNvCxnSpPr/>
            <p:nvPr/>
          </p:nvCxnSpPr>
          <p:spPr bwMode="gray">
            <a:xfrm>
              <a:off x="8378296" y="1835218"/>
              <a:ext cx="3483504" cy="0"/>
            </a:xfrm>
            <a:prstGeom prst="line">
              <a:avLst/>
            </a:prstGeom>
            <a:ln w="9525" cap="flat">
              <a:solidFill>
                <a:srgbClr val="2D475A"/>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14" name="btfpSequenceArrow127588"/>
          <p:cNvSpPr/>
          <p:nvPr/>
        </p:nvSpPr>
        <p:spPr bwMode="gray">
          <a:xfrm>
            <a:off x="4547845" y="3255270"/>
            <a:ext cx="252254" cy="972980"/>
          </a:xfrm>
          <a:custGeom>
            <a:avLst/>
            <a:gdLst/>
            <a:ahLst/>
            <a:cxnLst/>
            <a:rect l="0" t="0" r="0" b="0"/>
            <a:pathLst>
              <a:path w="290355" h="972980">
                <a:moveTo>
                  <a:pt x="38100" y="0"/>
                </a:moveTo>
                <a:lnTo>
                  <a:pt x="290354" y="486489"/>
                </a:lnTo>
                <a:lnTo>
                  <a:pt x="38100" y="972979"/>
                </a:lnTo>
                <a:lnTo>
                  <a:pt x="0" y="972979"/>
                </a:lnTo>
                <a:lnTo>
                  <a:pt x="252254" y="486489"/>
                </a:lnTo>
                <a:lnTo>
                  <a:pt x="0" y="0"/>
                </a:lnTo>
              </a:path>
            </a:pathLst>
          </a:custGeom>
          <a:solidFill>
            <a:srgbClr val="46647B"/>
          </a:solidFill>
          <a:ln w="9525" cap="flat">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txBody>
          <a:bodyPr rtlCol="0" anchor="ctr"/>
          <a:lstStyle/>
          <a:p>
            <a:pPr algn="ctr">
              <a:lnSpc>
                <a:spcPct val="0"/>
              </a:lnSpc>
            </a:pPr>
            <a:endParaRPr lang="en-US" dirty="0"/>
          </a:p>
        </p:txBody>
      </p:sp>
      <p:sp>
        <p:nvSpPr>
          <p:cNvPr id="15" name="btfpSequenceArrow127588"/>
          <p:cNvSpPr/>
          <p:nvPr/>
        </p:nvSpPr>
        <p:spPr bwMode="gray">
          <a:xfrm>
            <a:off x="8179642" y="3255270"/>
            <a:ext cx="252254" cy="972980"/>
          </a:xfrm>
          <a:custGeom>
            <a:avLst/>
            <a:gdLst/>
            <a:ahLst/>
            <a:cxnLst/>
            <a:rect l="0" t="0" r="0" b="0"/>
            <a:pathLst>
              <a:path w="290355" h="972980">
                <a:moveTo>
                  <a:pt x="38100" y="0"/>
                </a:moveTo>
                <a:lnTo>
                  <a:pt x="290354" y="486489"/>
                </a:lnTo>
                <a:lnTo>
                  <a:pt x="38100" y="972979"/>
                </a:lnTo>
                <a:lnTo>
                  <a:pt x="0" y="972979"/>
                </a:lnTo>
                <a:lnTo>
                  <a:pt x="252254" y="486489"/>
                </a:lnTo>
                <a:lnTo>
                  <a:pt x="0" y="0"/>
                </a:lnTo>
              </a:path>
            </a:pathLst>
          </a:custGeom>
          <a:solidFill>
            <a:srgbClr val="46647B"/>
          </a:solidFill>
          <a:ln w="9525" cap="flat">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txBody>
          <a:bodyPr rtlCol="0" anchor="ctr"/>
          <a:lstStyle/>
          <a:p>
            <a:pPr algn="ctr">
              <a:lnSpc>
                <a:spcPct val="0"/>
              </a:lnSpc>
            </a:pPr>
            <a:endParaRPr lang="en-US" dirty="0"/>
          </a:p>
        </p:txBody>
      </p:sp>
      <p:sp>
        <p:nvSpPr>
          <p:cNvPr id="16" name="TextBox 15"/>
          <p:cNvSpPr txBox="1"/>
          <p:nvPr/>
        </p:nvSpPr>
        <p:spPr bwMode="gray">
          <a:xfrm>
            <a:off x="204246" y="1339495"/>
            <a:ext cx="1072457" cy="411257"/>
          </a:xfrm>
          <a:prstGeom prst="rect">
            <a:avLst/>
          </a:prstGeom>
          <a:noFill/>
        </p:spPr>
        <p:txBody>
          <a:bodyPr wrap="square" lIns="36000" tIns="36000" rIns="36000" bIns="36000" rtlCol="0">
            <a:spAutoFit/>
          </a:bodyPr>
          <a:lstStyle/>
          <a:p>
            <a:pPr marL="0" indent="0">
              <a:buNone/>
            </a:pPr>
            <a:r>
              <a:rPr lang="en-US" sz="1100" b="1" dirty="0" smtClean="0">
                <a:solidFill>
                  <a:schemeClr val="bg1">
                    <a:lumMod val="50000"/>
                  </a:schemeClr>
                </a:solidFill>
              </a:rPr>
              <a:t>Stage of application</a:t>
            </a:r>
          </a:p>
        </p:txBody>
      </p:sp>
      <p:grpSp>
        <p:nvGrpSpPr>
          <p:cNvPr id="21" name="btfpValueChain261236"/>
          <p:cNvGrpSpPr/>
          <p:nvPr>
            <p:custDataLst>
              <p:tags r:id="rId4"/>
            </p:custDataLst>
          </p:nvPr>
        </p:nvGrpSpPr>
        <p:grpSpPr>
          <a:xfrm>
            <a:off x="1086930" y="1268413"/>
            <a:ext cx="10929821" cy="584200"/>
            <a:chOff x="330199" y="1270000"/>
            <a:chExt cx="11678730" cy="584200"/>
          </a:xfrm>
        </p:grpSpPr>
        <p:sp>
          <p:nvSpPr>
            <p:cNvPr id="18" name="btfpValueChainElement2612361"/>
            <p:cNvSpPr/>
            <p:nvPr/>
          </p:nvSpPr>
          <p:spPr bwMode="gray">
            <a:xfrm>
              <a:off x="330199" y="1270000"/>
              <a:ext cx="3904554" cy="584200"/>
            </a:xfrm>
            <a:prstGeom prst="homePlate">
              <a:avLst>
                <a:gd name="adj" fmla="val 24348"/>
              </a:avLst>
            </a:prstGeom>
            <a:solidFill>
              <a:srgbClr val="7891AA"/>
            </a:solidFill>
            <a:ln w="9525">
              <a:solidFill>
                <a:srgbClr val="FFFF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spcBef>
                  <a:spcPts val="0"/>
                </a:spcBef>
                <a:buNone/>
              </a:pPr>
              <a:r>
                <a:rPr lang="en-US" sz="1400" b="1" dirty="0" smtClean="0">
                  <a:solidFill>
                    <a:srgbClr val="FFFFFF"/>
                  </a:solidFill>
                </a:rPr>
                <a:t>Gather information and identify potential roles to apply for</a:t>
              </a:r>
            </a:p>
          </p:txBody>
        </p:sp>
        <p:sp>
          <p:nvSpPr>
            <p:cNvPr id="19" name="btfpValueChainElement2612362"/>
            <p:cNvSpPr/>
            <p:nvPr/>
          </p:nvSpPr>
          <p:spPr bwMode="gray">
            <a:xfrm>
              <a:off x="4082766" y="1270000"/>
              <a:ext cx="4039075" cy="584200"/>
            </a:xfrm>
            <a:prstGeom prst="chevron">
              <a:avLst>
                <a:gd name="adj" fmla="val 24348"/>
              </a:avLst>
            </a:prstGeom>
            <a:solidFill>
              <a:srgbClr val="46647B"/>
            </a:solidFill>
            <a:ln w="9525">
              <a:solidFill>
                <a:srgbClr val="FFFF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spcBef>
                  <a:spcPts val="0"/>
                </a:spcBef>
                <a:buNone/>
              </a:pPr>
              <a:r>
                <a:rPr lang="en-US" sz="1400" b="1" dirty="0" smtClean="0">
                  <a:solidFill>
                    <a:srgbClr val="FFFFFF"/>
                  </a:solidFill>
                </a:rPr>
                <a:t>“Get smart” on specifics of the role for application and interviews</a:t>
              </a:r>
            </a:p>
          </p:txBody>
        </p:sp>
        <p:sp>
          <p:nvSpPr>
            <p:cNvPr id="20" name="btfpValueChainElement2612363"/>
            <p:cNvSpPr/>
            <p:nvPr/>
          </p:nvSpPr>
          <p:spPr bwMode="gray">
            <a:xfrm>
              <a:off x="7969854" y="1270000"/>
              <a:ext cx="4039075" cy="584200"/>
            </a:xfrm>
            <a:prstGeom prst="chevron">
              <a:avLst>
                <a:gd name="adj" fmla="val 24348"/>
              </a:avLst>
            </a:prstGeom>
            <a:solidFill>
              <a:srgbClr val="2D475A"/>
            </a:solidFill>
            <a:ln w="9525">
              <a:solidFill>
                <a:srgbClr val="FFFF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spcBef>
                  <a:spcPts val="0"/>
                </a:spcBef>
                <a:buNone/>
              </a:pPr>
              <a:r>
                <a:rPr lang="en-US" sz="1400" b="1" dirty="0" smtClean="0">
                  <a:solidFill>
                    <a:srgbClr val="FFFFFF"/>
                  </a:solidFill>
                </a:rPr>
                <a:t>Develop and refine a strong application</a:t>
              </a:r>
            </a:p>
          </p:txBody>
        </p:sp>
      </p:grpSp>
      <p:sp>
        <p:nvSpPr>
          <p:cNvPr id="22" name="TextBox 21"/>
          <p:cNvSpPr txBox="1"/>
          <p:nvPr/>
        </p:nvSpPr>
        <p:spPr bwMode="gray">
          <a:xfrm>
            <a:off x="204246" y="1957076"/>
            <a:ext cx="882684" cy="411257"/>
          </a:xfrm>
          <a:prstGeom prst="rect">
            <a:avLst/>
          </a:prstGeom>
          <a:noFill/>
        </p:spPr>
        <p:txBody>
          <a:bodyPr wrap="square" lIns="36000" tIns="36000" rIns="36000" bIns="36000" rtlCol="0">
            <a:spAutoFit/>
          </a:bodyPr>
          <a:lstStyle/>
          <a:p>
            <a:pPr marL="0" indent="0">
              <a:buNone/>
            </a:pPr>
            <a:r>
              <a:rPr lang="en-US" sz="1100" b="1" dirty="0" smtClean="0">
                <a:solidFill>
                  <a:schemeClr val="bg1">
                    <a:lumMod val="50000"/>
                  </a:schemeClr>
                </a:solidFill>
              </a:rPr>
              <a:t>Resources to leverage</a:t>
            </a:r>
          </a:p>
        </p:txBody>
      </p:sp>
      <p:sp>
        <p:nvSpPr>
          <p:cNvPr id="24" name="btfpBulletedList542945"/>
          <p:cNvSpPr txBox="1"/>
          <p:nvPr>
            <p:custDataLst>
              <p:tags r:id="rId5"/>
            </p:custDataLst>
          </p:nvPr>
        </p:nvSpPr>
        <p:spPr bwMode="gray">
          <a:xfrm>
            <a:off x="1164565" y="2523307"/>
            <a:ext cx="3295292" cy="2534916"/>
          </a:xfrm>
          <a:prstGeom prst="rect">
            <a:avLst/>
          </a:prstGeom>
          <a:noFill/>
        </p:spPr>
        <p:txBody>
          <a:bodyPr vert="horz" wrap="square" lIns="36000" tIns="36000" rIns="36000" bIns="36000" rtlCol="0">
            <a:spAutoFit/>
          </a:bodyPr>
          <a:lstStyle/>
          <a:p>
            <a:r>
              <a:rPr lang="en-US" sz="1400"/>
              <a:t>Understand </a:t>
            </a:r>
            <a:r>
              <a:rPr lang="en-US" sz="1400" dirty="0"/>
              <a:t>tight</a:t>
            </a:r>
            <a:r>
              <a:rPr lang="en-US" sz="1400"/>
              <a:t> application </a:t>
            </a:r>
            <a:r>
              <a:rPr lang="en-US" sz="1400" dirty="0"/>
              <a:t>timeline: </a:t>
            </a:r>
            <a:r>
              <a:rPr lang="en-US" sz="1400" b="1" dirty="0"/>
              <a:t>hiring is ongoing</a:t>
            </a:r>
            <a:r>
              <a:rPr lang="en-US" sz="1400" dirty="0"/>
              <a:t> with plans to </a:t>
            </a:r>
            <a:r>
              <a:rPr lang="en-US" sz="1400" b="1" dirty="0"/>
              <a:t>fill most jobs by the end of May</a:t>
            </a:r>
          </a:p>
          <a:p>
            <a:r>
              <a:rPr lang="en-US" sz="1400" dirty="0"/>
              <a:t>Learn </a:t>
            </a:r>
            <a:r>
              <a:rPr lang="en-US" sz="1400" b="1" dirty="0"/>
              <a:t>which different contact tracing roles you are eligible </a:t>
            </a:r>
            <a:r>
              <a:rPr lang="en-US" sz="1400" dirty="0"/>
              <a:t>for given interests and education / experience requirements</a:t>
            </a:r>
          </a:p>
          <a:p>
            <a:r>
              <a:rPr lang="en-US" sz="1400" dirty="0"/>
              <a:t>Understand the </a:t>
            </a:r>
            <a:r>
              <a:rPr lang="en-US" sz="1400" b="1" dirty="0"/>
              <a:t>application process </a:t>
            </a:r>
            <a:r>
              <a:rPr lang="en-US" sz="1400" dirty="0"/>
              <a:t>and what </a:t>
            </a:r>
            <a:r>
              <a:rPr lang="en-US" sz="1400" b="1" dirty="0"/>
              <a:t>materials you need to apply</a:t>
            </a:r>
            <a:r>
              <a:rPr lang="en-US" sz="1400" dirty="0"/>
              <a:t> (e.g., cover letter, resume, etc.)</a:t>
            </a:r>
          </a:p>
        </p:txBody>
      </p:sp>
      <p:sp>
        <p:nvSpPr>
          <p:cNvPr id="25" name="btfpBulletedList542945"/>
          <p:cNvSpPr txBox="1"/>
          <p:nvPr>
            <p:custDataLst>
              <p:tags r:id="rId6"/>
            </p:custDataLst>
          </p:nvPr>
        </p:nvSpPr>
        <p:spPr bwMode="gray">
          <a:xfrm>
            <a:off x="4888087" y="2523307"/>
            <a:ext cx="3206747" cy="3165858"/>
          </a:xfrm>
          <a:prstGeom prst="rect">
            <a:avLst/>
          </a:prstGeom>
          <a:noFill/>
        </p:spPr>
        <p:txBody>
          <a:bodyPr vert="horz" wrap="square" lIns="36000" tIns="36000" rIns="36000" bIns="36000" rtlCol="0">
            <a:spAutoFit/>
          </a:bodyPr>
          <a:lstStyle/>
          <a:p>
            <a:r>
              <a:rPr lang="en-US" sz="1400" dirty="0"/>
              <a:t>Use</a:t>
            </a:r>
            <a:r>
              <a:rPr lang="en-US" sz="1400"/>
              <a:t> </a:t>
            </a:r>
            <a:r>
              <a:rPr lang="en-US" sz="1400" dirty="0"/>
              <a:t>the information you learn in online courses, trainings, or information sessions to </a:t>
            </a:r>
            <a:r>
              <a:rPr lang="en-US" sz="1400" b="1" dirty="0"/>
              <a:t>inform the focus of your application</a:t>
            </a:r>
          </a:p>
          <a:p>
            <a:r>
              <a:rPr lang="en-US" sz="1400" b="1"/>
              <a:t>For </a:t>
            </a:r>
            <a:r>
              <a:rPr lang="en-US" sz="1400" b="1" dirty="0"/>
              <a:t>contact tracers</a:t>
            </a:r>
            <a:r>
              <a:rPr lang="en-US" sz="1400"/>
              <a:t>: leverage </a:t>
            </a:r>
            <a:r>
              <a:rPr lang="en-US" sz="1400" dirty="0"/>
              <a:t>free, publically available contact tracer overviews, trainings and courses to </a:t>
            </a:r>
            <a:r>
              <a:rPr lang="en-US" sz="1400" b="1" dirty="0"/>
              <a:t>gain a deeper understanding of the context, skills and role</a:t>
            </a:r>
          </a:p>
          <a:p>
            <a:pPr lvl="1"/>
            <a:r>
              <a:rPr lang="en-US" sz="1200" dirty="0"/>
              <a:t>E.g., </a:t>
            </a:r>
            <a:r>
              <a:rPr lang="en-US" sz="1200" b="1" dirty="0"/>
              <a:t>John’s Hopkins COVID-19 Contact Tracing course</a:t>
            </a:r>
            <a:r>
              <a:rPr lang="en-US" sz="1200" dirty="0"/>
              <a:t> (</a:t>
            </a:r>
            <a:r>
              <a:rPr lang="en-US" sz="1200" i="1" dirty="0"/>
              <a:t>keep in mind passing exam is required for State applications and course may not be able to be </a:t>
            </a:r>
            <a:r>
              <a:rPr lang="en-US" sz="1200" i="1"/>
              <a:t>repeated</a:t>
            </a:r>
            <a:r>
              <a:rPr lang="en-US" sz="1200"/>
              <a:t>)</a:t>
            </a:r>
            <a:endParaRPr lang="en-US" sz="1200" dirty="0"/>
          </a:p>
        </p:txBody>
      </p:sp>
      <p:sp>
        <p:nvSpPr>
          <p:cNvPr id="26" name="btfpBulletedList542945"/>
          <p:cNvSpPr txBox="1"/>
          <p:nvPr>
            <p:custDataLst>
              <p:tags r:id="rId7"/>
            </p:custDataLst>
          </p:nvPr>
        </p:nvSpPr>
        <p:spPr bwMode="gray">
          <a:xfrm>
            <a:off x="8516704" y="2523307"/>
            <a:ext cx="3215221" cy="2750359"/>
          </a:xfrm>
          <a:prstGeom prst="rect">
            <a:avLst/>
          </a:prstGeom>
          <a:noFill/>
        </p:spPr>
        <p:txBody>
          <a:bodyPr vert="horz" wrap="square" lIns="36000" tIns="36000" rIns="36000" bIns="36000" rtlCol="0">
            <a:spAutoFit/>
          </a:bodyPr>
          <a:lstStyle/>
          <a:p>
            <a:r>
              <a:rPr lang="en-US" sz="1400" dirty="0"/>
              <a:t>Reflect on </a:t>
            </a:r>
            <a:r>
              <a:rPr lang="en-US" sz="1400" b="1" dirty="0"/>
              <a:t>which skills you can bring to the role</a:t>
            </a:r>
            <a:r>
              <a:rPr lang="en-US" sz="1400" dirty="0"/>
              <a:t> to help tailor your application and make you stand out as a </a:t>
            </a:r>
            <a:r>
              <a:rPr lang="en-US" sz="1400" dirty="0" smtClean="0"/>
              <a:t>candidate</a:t>
            </a:r>
            <a:endParaRPr lang="en-US" sz="1400" b="1" dirty="0" smtClean="0"/>
          </a:p>
          <a:p>
            <a:r>
              <a:rPr lang="en-US" sz="1400" b="1" dirty="0" smtClean="0"/>
              <a:t>Review </a:t>
            </a:r>
            <a:r>
              <a:rPr lang="en-US" sz="1400" b="1" dirty="0"/>
              <a:t>application with an advisor </a:t>
            </a:r>
            <a:r>
              <a:rPr lang="en-US" sz="1400" dirty="0"/>
              <a:t>to </a:t>
            </a:r>
            <a:r>
              <a:rPr lang="en-US" sz="1400" dirty="0" smtClean="0"/>
              <a:t>help highlight relevant </a:t>
            </a:r>
            <a:r>
              <a:rPr lang="en-US" sz="1400" dirty="0"/>
              <a:t>experience </a:t>
            </a:r>
            <a:r>
              <a:rPr lang="en-US" sz="1400" dirty="0" smtClean="0"/>
              <a:t>in a compelling way and prepare succinct examples for interviews</a:t>
            </a:r>
            <a:endParaRPr lang="en-US" sz="1400" dirty="0"/>
          </a:p>
          <a:p>
            <a:r>
              <a:rPr lang="en-US" sz="1400" dirty="0" smtClean="0"/>
              <a:t>Leverage your college’s online career resources on </a:t>
            </a:r>
            <a:r>
              <a:rPr lang="en-US" sz="1400" b="1" dirty="0" smtClean="0"/>
              <a:t>application and interview preparation</a:t>
            </a:r>
            <a:endParaRPr lang="en-US" sz="1400" b="1" dirty="0"/>
          </a:p>
        </p:txBody>
      </p:sp>
      <p:sp>
        <p:nvSpPr>
          <p:cNvPr id="27" name="Rectangle 26"/>
          <p:cNvSpPr/>
          <p:nvPr/>
        </p:nvSpPr>
        <p:spPr bwMode="gray">
          <a:xfrm>
            <a:off x="334963" y="6124755"/>
            <a:ext cx="11522075" cy="362309"/>
          </a:xfrm>
          <a:prstGeom prst="rect">
            <a:avLst/>
          </a:prstGeom>
          <a:solidFill>
            <a:srgbClr val="FAEEC3"/>
          </a:solidFill>
          <a:ln w="19050" cap="flat" cmpd="sng" algn="ctr">
            <a:solidFill>
              <a:srgbClr val="C6AA3D"/>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200" b="1" u="sng" dirty="0" smtClean="0">
                <a:solidFill>
                  <a:srgbClr val="000000"/>
                </a:solidFill>
              </a:rPr>
              <a:t>Submit applications as soon as possible</a:t>
            </a:r>
            <a:r>
              <a:rPr lang="en-US" sz="1200" b="1" dirty="0" smtClean="0">
                <a:solidFill>
                  <a:srgbClr val="000000"/>
                </a:solidFill>
              </a:rPr>
              <a:t>, given first round of hiring happening now and significant portion of hiring to be completed by end of May</a:t>
            </a:r>
          </a:p>
        </p:txBody>
      </p:sp>
      <p:grpSp>
        <p:nvGrpSpPr>
          <p:cNvPr id="28" name="btfpStatusSticker343045"/>
          <p:cNvGrpSpPr/>
          <p:nvPr>
            <p:custDataLst>
              <p:tags r:id="rId8"/>
            </p:custDataLst>
          </p:nvPr>
        </p:nvGrpSpPr>
        <p:grpSpPr>
          <a:xfrm>
            <a:off x="10100356" y="955344"/>
            <a:ext cx="1761444" cy="235611"/>
            <a:chOff x="10100356" y="955344"/>
            <a:chExt cx="1761444" cy="235611"/>
          </a:xfrm>
        </p:grpSpPr>
        <p:sp>
          <p:nvSpPr>
            <p:cNvPr id="29" name="btfpStatusStickerText343045"/>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Preliminary</a:t>
              </a:r>
            </a:p>
          </p:txBody>
        </p:sp>
        <p:cxnSp>
          <p:nvCxnSpPr>
            <p:cNvPr id="30" name="btfpStatusStickerLine343045"/>
            <p:cNvCxnSpPr/>
            <p:nvPr/>
          </p:nvCxnSpPr>
          <p:spPr bwMode="gray">
            <a:xfrm rot="720000">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31" name="btfpRunningAgenda1Level604385"/>
          <p:cNvGrpSpPr/>
          <p:nvPr>
            <p:custDataLst>
              <p:tags r:id="rId9"/>
            </p:custDataLst>
          </p:nvPr>
        </p:nvGrpSpPr>
        <p:grpSpPr>
          <a:xfrm>
            <a:off x="-35" y="944429"/>
            <a:ext cx="4281264" cy="257442"/>
            <a:chOff x="-35" y="944429"/>
            <a:chExt cx="4281264" cy="257442"/>
          </a:xfrm>
        </p:grpSpPr>
        <p:sp>
          <p:nvSpPr>
            <p:cNvPr id="32" name="btfpRunningAgenda1LevelBarLeft604385"/>
            <p:cNvSpPr/>
            <p:nvPr/>
          </p:nvSpPr>
          <p:spPr bwMode="gray">
            <a:xfrm>
              <a:off x="-35" y="944429"/>
              <a:ext cx="4281264"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942786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942786 w 942786"/>
                <a:gd name="connsiteY0" fmla="*/ 0 h 257442"/>
                <a:gd name="connsiteX1" fmla="*/ 888065 w 942786"/>
                <a:gd name="connsiteY1" fmla="*/ 257442 h 257442"/>
                <a:gd name="connsiteX2" fmla="*/ 0 w 942786"/>
                <a:gd name="connsiteY2" fmla="*/ 257442 h 257442"/>
                <a:gd name="connsiteX3" fmla="*/ 0 w 942786"/>
                <a:gd name="connsiteY3" fmla="*/ 0 h 257442"/>
                <a:gd name="connsiteX0" fmla="*/ 1111101 w 1111101"/>
                <a:gd name="connsiteY0" fmla="*/ 0 h 257442"/>
                <a:gd name="connsiteX1" fmla="*/ 888065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64376 w 1364376"/>
                <a:gd name="connsiteY0" fmla="*/ 0 h 257442"/>
                <a:gd name="connsiteX1" fmla="*/ 1056380 w 1364376"/>
                <a:gd name="connsiteY1" fmla="*/ 257442 h 257442"/>
                <a:gd name="connsiteX2" fmla="*/ 0 w 1364376"/>
                <a:gd name="connsiteY2" fmla="*/ 257442 h 257442"/>
                <a:gd name="connsiteX3" fmla="*/ 0 w 1364376"/>
                <a:gd name="connsiteY3" fmla="*/ 0 h 257442"/>
                <a:gd name="connsiteX0" fmla="*/ 1364376 w 1364376"/>
                <a:gd name="connsiteY0" fmla="*/ 0 h 257442"/>
                <a:gd name="connsiteX1" fmla="*/ 1309654 w 1364376"/>
                <a:gd name="connsiteY1" fmla="*/ 257442 h 257442"/>
                <a:gd name="connsiteX2" fmla="*/ 0 w 1364376"/>
                <a:gd name="connsiteY2" fmla="*/ 257442 h 257442"/>
                <a:gd name="connsiteX3" fmla="*/ 0 w 1364376"/>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364377 w 1364377"/>
                <a:gd name="connsiteY0" fmla="*/ 0 h 257442"/>
                <a:gd name="connsiteX1" fmla="*/ 1309655 w 1364377"/>
                <a:gd name="connsiteY1" fmla="*/ 257442 h 257442"/>
                <a:gd name="connsiteX2" fmla="*/ 0 w 1364377"/>
                <a:gd name="connsiteY2" fmla="*/ 257442 h 257442"/>
                <a:gd name="connsiteX3" fmla="*/ 1 w 1364377"/>
                <a:gd name="connsiteY3" fmla="*/ 0 h 257442"/>
                <a:gd name="connsiteX0" fmla="*/ 1676961 w 1676961"/>
                <a:gd name="connsiteY0" fmla="*/ 0 h 257442"/>
                <a:gd name="connsiteX1" fmla="*/ 1309655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1 w 1676961"/>
                <a:gd name="connsiteY3" fmla="*/ 0 h 257442"/>
                <a:gd name="connsiteX0" fmla="*/ 1676961 w 1676961"/>
                <a:gd name="connsiteY0" fmla="*/ 0 h 257442"/>
                <a:gd name="connsiteX1" fmla="*/ 1622240 w 1676961"/>
                <a:gd name="connsiteY1" fmla="*/ 257442 h 257442"/>
                <a:gd name="connsiteX2" fmla="*/ 0 w 1676961"/>
                <a:gd name="connsiteY2" fmla="*/ 257442 h 257442"/>
                <a:gd name="connsiteX3" fmla="*/ 0 w 1676961"/>
                <a:gd name="connsiteY3" fmla="*/ 0 h 257442"/>
                <a:gd name="connsiteX0" fmla="*/ 1946265 w 1946265"/>
                <a:gd name="connsiteY0" fmla="*/ 0 h 257442"/>
                <a:gd name="connsiteX1" fmla="*/ 1622240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2207555 w 2207555"/>
                <a:gd name="connsiteY0" fmla="*/ 0 h 257442"/>
                <a:gd name="connsiteX1" fmla="*/ 189154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207555 w 2207555"/>
                <a:gd name="connsiteY0" fmla="*/ 0 h 257442"/>
                <a:gd name="connsiteX1" fmla="*/ 2152834 w 2207555"/>
                <a:gd name="connsiteY1" fmla="*/ 257442 h 257442"/>
                <a:gd name="connsiteX2" fmla="*/ 0 w 2207555"/>
                <a:gd name="connsiteY2" fmla="*/ 257442 h 257442"/>
                <a:gd name="connsiteX3" fmla="*/ 0 w 2207555"/>
                <a:gd name="connsiteY3" fmla="*/ 0 h 257442"/>
                <a:gd name="connsiteX0" fmla="*/ 2375870 w 2375870"/>
                <a:gd name="connsiteY0" fmla="*/ 0 h 257442"/>
                <a:gd name="connsiteX1" fmla="*/ 2152834 w 2375870"/>
                <a:gd name="connsiteY1" fmla="*/ 257442 h 257442"/>
                <a:gd name="connsiteX2" fmla="*/ 0 w 2375870"/>
                <a:gd name="connsiteY2" fmla="*/ 257442 h 257442"/>
                <a:gd name="connsiteX3" fmla="*/ 0 w 2375870"/>
                <a:gd name="connsiteY3" fmla="*/ 0 h 257442"/>
                <a:gd name="connsiteX0" fmla="*/ 2375870 w 2375870"/>
                <a:gd name="connsiteY0" fmla="*/ 0 h 257442"/>
                <a:gd name="connsiteX1" fmla="*/ 2321148 w 2375870"/>
                <a:gd name="connsiteY1" fmla="*/ 257442 h 257442"/>
                <a:gd name="connsiteX2" fmla="*/ 0 w 2375870"/>
                <a:gd name="connsiteY2" fmla="*/ 257442 h 257442"/>
                <a:gd name="connsiteX3" fmla="*/ 0 w 2375870"/>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375871 w 2375871"/>
                <a:gd name="connsiteY0" fmla="*/ 0 h 257442"/>
                <a:gd name="connsiteX1" fmla="*/ 2321149 w 2375871"/>
                <a:gd name="connsiteY1" fmla="*/ 257442 h 257442"/>
                <a:gd name="connsiteX2" fmla="*/ 0 w 2375871"/>
                <a:gd name="connsiteY2" fmla="*/ 257442 h 257442"/>
                <a:gd name="connsiteX3" fmla="*/ 1 w 2375871"/>
                <a:gd name="connsiteY3" fmla="*/ 0 h 257442"/>
                <a:gd name="connsiteX0" fmla="*/ 2536171 w 2536171"/>
                <a:gd name="connsiteY0" fmla="*/ 0 h 257442"/>
                <a:gd name="connsiteX1" fmla="*/ 2321149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1 w 2536171"/>
                <a:gd name="connsiteY3" fmla="*/ 0 h 257442"/>
                <a:gd name="connsiteX0" fmla="*/ 2536171 w 2536171"/>
                <a:gd name="connsiteY0" fmla="*/ 0 h 257442"/>
                <a:gd name="connsiteX1" fmla="*/ 2481450 w 2536171"/>
                <a:gd name="connsiteY1" fmla="*/ 257442 h 257442"/>
                <a:gd name="connsiteX2" fmla="*/ 0 w 2536171"/>
                <a:gd name="connsiteY2" fmla="*/ 257442 h 257442"/>
                <a:gd name="connsiteX3" fmla="*/ 0 w 2536171"/>
                <a:gd name="connsiteY3" fmla="*/ 0 h 257442"/>
                <a:gd name="connsiteX0" fmla="*/ 2696471 w 2696471"/>
                <a:gd name="connsiteY0" fmla="*/ 0 h 257442"/>
                <a:gd name="connsiteX1" fmla="*/ 24814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2696471 w 2696471"/>
                <a:gd name="connsiteY0" fmla="*/ 0 h 257442"/>
                <a:gd name="connsiteX1" fmla="*/ 2641750 w 2696471"/>
                <a:gd name="connsiteY1" fmla="*/ 257442 h 257442"/>
                <a:gd name="connsiteX2" fmla="*/ 0 w 2696471"/>
                <a:gd name="connsiteY2" fmla="*/ 257442 h 257442"/>
                <a:gd name="connsiteX3" fmla="*/ 0 w 2696471"/>
                <a:gd name="connsiteY3" fmla="*/ 0 h 257442"/>
                <a:gd name="connsiteX0" fmla="*/ 3021688 w 3021688"/>
                <a:gd name="connsiteY0" fmla="*/ 0 h 257442"/>
                <a:gd name="connsiteX1" fmla="*/ 2641750 w 3021688"/>
                <a:gd name="connsiteY1" fmla="*/ 257442 h 257442"/>
                <a:gd name="connsiteX2" fmla="*/ 0 w 3021688"/>
                <a:gd name="connsiteY2" fmla="*/ 257442 h 257442"/>
                <a:gd name="connsiteX3" fmla="*/ 0 w 3021688"/>
                <a:gd name="connsiteY3" fmla="*/ 0 h 257442"/>
                <a:gd name="connsiteX0" fmla="*/ 3021688 w 3021688"/>
                <a:gd name="connsiteY0" fmla="*/ 0 h 257442"/>
                <a:gd name="connsiteX1" fmla="*/ 2966966 w 3021688"/>
                <a:gd name="connsiteY1" fmla="*/ 257442 h 257442"/>
                <a:gd name="connsiteX2" fmla="*/ 0 w 3021688"/>
                <a:gd name="connsiteY2" fmla="*/ 257442 h 257442"/>
                <a:gd name="connsiteX3" fmla="*/ 0 w 3021688"/>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021689 w 3021689"/>
                <a:gd name="connsiteY0" fmla="*/ 0 h 257442"/>
                <a:gd name="connsiteX1" fmla="*/ 2966967 w 3021689"/>
                <a:gd name="connsiteY1" fmla="*/ 257442 h 257442"/>
                <a:gd name="connsiteX2" fmla="*/ 0 w 3021689"/>
                <a:gd name="connsiteY2" fmla="*/ 257442 h 257442"/>
                <a:gd name="connsiteX3" fmla="*/ 1 w 3021689"/>
                <a:gd name="connsiteY3" fmla="*/ 0 h 257442"/>
                <a:gd name="connsiteX0" fmla="*/ 3190004 w 3190004"/>
                <a:gd name="connsiteY0" fmla="*/ 0 h 257442"/>
                <a:gd name="connsiteX1" fmla="*/ 2966967 w 3190004"/>
                <a:gd name="connsiteY1" fmla="*/ 257442 h 257442"/>
                <a:gd name="connsiteX2" fmla="*/ 0 w 3190004"/>
                <a:gd name="connsiteY2" fmla="*/ 257442 h 257442"/>
                <a:gd name="connsiteX3" fmla="*/ 1 w 3190004"/>
                <a:gd name="connsiteY3" fmla="*/ 0 h 257442"/>
                <a:gd name="connsiteX0" fmla="*/ 3190004 w 3190004"/>
                <a:gd name="connsiteY0" fmla="*/ 0 h 257442"/>
                <a:gd name="connsiteX1" fmla="*/ 3135282 w 3190004"/>
                <a:gd name="connsiteY1" fmla="*/ 257442 h 257442"/>
                <a:gd name="connsiteX2" fmla="*/ 0 w 3190004"/>
                <a:gd name="connsiteY2" fmla="*/ 257442 h 257442"/>
                <a:gd name="connsiteX3" fmla="*/ 1 w 3190004"/>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2 w 3190005"/>
                <a:gd name="connsiteY3" fmla="*/ 0 h 257442"/>
                <a:gd name="connsiteX0" fmla="*/ 3190005 w 3190005"/>
                <a:gd name="connsiteY0" fmla="*/ 0 h 257442"/>
                <a:gd name="connsiteX1" fmla="*/ 3135283 w 3190005"/>
                <a:gd name="connsiteY1" fmla="*/ 257442 h 257442"/>
                <a:gd name="connsiteX2" fmla="*/ 0 w 3190005"/>
                <a:gd name="connsiteY2" fmla="*/ 257442 h 257442"/>
                <a:gd name="connsiteX3" fmla="*/ 1 w 3190005"/>
                <a:gd name="connsiteY3" fmla="*/ 0 h 257442"/>
                <a:gd name="connsiteX0" fmla="*/ 3431865 w 3431865"/>
                <a:gd name="connsiteY0" fmla="*/ 0 h 257442"/>
                <a:gd name="connsiteX1" fmla="*/ 3135283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1 w 3431865"/>
                <a:gd name="connsiteY3" fmla="*/ 0 h 257442"/>
                <a:gd name="connsiteX0" fmla="*/ 3431865 w 3431865"/>
                <a:gd name="connsiteY0" fmla="*/ 0 h 257442"/>
                <a:gd name="connsiteX1" fmla="*/ 3377144 w 3431865"/>
                <a:gd name="connsiteY1" fmla="*/ 257442 h 257442"/>
                <a:gd name="connsiteX2" fmla="*/ 0 w 3431865"/>
                <a:gd name="connsiteY2" fmla="*/ 257442 h 257442"/>
                <a:gd name="connsiteX3" fmla="*/ 0 w 3431865"/>
                <a:gd name="connsiteY3" fmla="*/ 0 h 257442"/>
                <a:gd name="connsiteX0" fmla="*/ 3609798 w 3609798"/>
                <a:gd name="connsiteY0" fmla="*/ 0 h 257442"/>
                <a:gd name="connsiteX1" fmla="*/ 3377144 w 3609798"/>
                <a:gd name="connsiteY1" fmla="*/ 257442 h 257442"/>
                <a:gd name="connsiteX2" fmla="*/ 0 w 3609798"/>
                <a:gd name="connsiteY2" fmla="*/ 257442 h 257442"/>
                <a:gd name="connsiteX3" fmla="*/ 0 w 3609798"/>
                <a:gd name="connsiteY3" fmla="*/ 0 h 257442"/>
                <a:gd name="connsiteX0" fmla="*/ 3609798 w 3609798"/>
                <a:gd name="connsiteY0" fmla="*/ 0 h 257442"/>
                <a:gd name="connsiteX1" fmla="*/ 3555076 w 3609798"/>
                <a:gd name="connsiteY1" fmla="*/ 257442 h 257442"/>
                <a:gd name="connsiteX2" fmla="*/ 0 w 3609798"/>
                <a:gd name="connsiteY2" fmla="*/ 257442 h 257442"/>
                <a:gd name="connsiteX3" fmla="*/ 0 w 3609798"/>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609799 w 3609799"/>
                <a:gd name="connsiteY0" fmla="*/ 0 h 257442"/>
                <a:gd name="connsiteX1" fmla="*/ 3555077 w 3609799"/>
                <a:gd name="connsiteY1" fmla="*/ 257442 h 257442"/>
                <a:gd name="connsiteX2" fmla="*/ 0 w 3609799"/>
                <a:gd name="connsiteY2" fmla="*/ 257442 h 257442"/>
                <a:gd name="connsiteX3" fmla="*/ 1 w 3609799"/>
                <a:gd name="connsiteY3" fmla="*/ 0 h 257442"/>
                <a:gd name="connsiteX0" fmla="*/ 3778114 w 3778114"/>
                <a:gd name="connsiteY0" fmla="*/ 0 h 257442"/>
                <a:gd name="connsiteX1" fmla="*/ 3555077 w 3778114"/>
                <a:gd name="connsiteY1" fmla="*/ 257442 h 257442"/>
                <a:gd name="connsiteX2" fmla="*/ 0 w 3778114"/>
                <a:gd name="connsiteY2" fmla="*/ 257442 h 257442"/>
                <a:gd name="connsiteX3" fmla="*/ 1 w 3778114"/>
                <a:gd name="connsiteY3" fmla="*/ 0 h 257442"/>
                <a:gd name="connsiteX0" fmla="*/ 3778114 w 3778114"/>
                <a:gd name="connsiteY0" fmla="*/ 0 h 257442"/>
                <a:gd name="connsiteX1" fmla="*/ 3723392 w 3778114"/>
                <a:gd name="connsiteY1" fmla="*/ 257442 h 257442"/>
                <a:gd name="connsiteX2" fmla="*/ 0 w 3778114"/>
                <a:gd name="connsiteY2" fmla="*/ 257442 h 257442"/>
                <a:gd name="connsiteX3" fmla="*/ 1 w 3778114"/>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2 w 3778115"/>
                <a:gd name="connsiteY3" fmla="*/ 0 h 257442"/>
                <a:gd name="connsiteX0" fmla="*/ 3778115 w 3778115"/>
                <a:gd name="connsiteY0" fmla="*/ 0 h 257442"/>
                <a:gd name="connsiteX1" fmla="*/ 3723393 w 3778115"/>
                <a:gd name="connsiteY1" fmla="*/ 257442 h 257442"/>
                <a:gd name="connsiteX2" fmla="*/ 0 w 3778115"/>
                <a:gd name="connsiteY2" fmla="*/ 257442 h 257442"/>
                <a:gd name="connsiteX3" fmla="*/ 1 w 3778115"/>
                <a:gd name="connsiteY3" fmla="*/ 0 h 257442"/>
                <a:gd name="connsiteX0" fmla="*/ 950801 w 3723393"/>
                <a:gd name="connsiteY0" fmla="*/ 0 h 257442"/>
                <a:gd name="connsiteX1" fmla="*/ 3723393 w 3723393"/>
                <a:gd name="connsiteY1" fmla="*/ 257442 h 257442"/>
                <a:gd name="connsiteX2" fmla="*/ 0 w 3723393"/>
                <a:gd name="connsiteY2" fmla="*/ 257442 h 257442"/>
                <a:gd name="connsiteX3" fmla="*/ 1 w 372339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271402 w 1271402"/>
                <a:gd name="connsiteY0" fmla="*/ 0 h 257442"/>
                <a:gd name="connsiteX1" fmla="*/ 1056380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0 w 1271402"/>
                <a:gd name="connsiteY1" fmla="*/ 257442 h 257442"/>
                <a:gd name="connsiteX2" fmla="*/ 0 w 1271402"/>
                <a:gd name="connsiteY2" fmla="*/ 257442 h 257442"/>
                <a:gd name="connsiteX3" fmla="*/ 0 w 1271402"/>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524676 w 1524676"/>
                <a:gd name="connsiteY0" fmla="*/ 0 h 257442"/>
                <a:gd name="connsiteX1" fmla="*/ 1216681 w 1524676"/>
                <a:gd name="connsiteY1" fmla="*/ 257442 h 257442"/>
                <a:gd name="connsiteX2" fmla="*/ 0 w 1524676"/>
                <a:gd name="connsiteY2" fmla="*/ 257442 h 257442"/>
                <a:gd name="connsiteX3" fmla="*/ 1 w 1524676"/>
                <a:gd name="connsiteY3" fmla="*/ 0 h 257442"/>
                <a:gd name="connsiteX0" fmla="*/ 1524676 w 1524676"/>
                <a:gd name="connsiteY0" fmla="*/ 0 h 257442"/>
                <a:gd name="connsiteX1" fmla="*/ 1469954 w 1524676"/>
                <a:gd name="connsiteY1" fmla="*/ 257442 h 257442"/>
                <a:gd name="connsiteX2" fmla="*/ 0 w 1524676"/>
                <a:gd name="connsiteY2" fmla="*/ 257442 h 257442"/>
                <a:gd name="connsiteX3" fmla="*/ 1 w 1524676"/>
                <a:gd name="connsiteY3" fmla="*/ 0 h 257442"/>
                <a:gd name="connsiteX0" fmla="*/ 1524677 w 1524677"/>
                <a:gd name="connsiteY0" fmla="*/ 0 h 257442"/>
                <a:gd name="connsiteX1" fmla="*/ 1469955 w 1524677"/>
                <a:gd name="connsiteY1" fmla="*/ 257442 h 257442"/>
                <a:gd name="connsiteX2" fmla="*/ 0 w 1524677"/>
                <a:gd name="connsiteY2" fmla="*/ 257442 h 257442"/>
                <a:gd name="connsiteX3" fmla="*/ 2 w 1524677"/>
                <a:gd name="connsiteY3" fmla="*/ 0 h 257442"/>
                <a:gd name="connsiteX0" fmla="*/ 1524677 w 1524677"/>
                <a:gd name="connsiteY0" fmla="*/ 0 h 257442"/>
                <a:gd name="connsiteX1" fmla="*/ 1469955 w 1524677"/>
                <a:gd name="connsiteY1" fmla="*/ 257442 h 257442"/>
                <a:gd name="connsiteX2" fmla="*/ 0 w 1524677"/>
                <a:gd name="connsiteY2" fmla="*/ 257442 h 257442"/>
                <a:gd name="connsiteX3" fmla="*/ 1 w 1524677"/>
                <a:gd name="connsiteY3" fmla="*/ 0 h 257442"/>
                <a:gd name="connsiteX0" fmla="*/ 1692991 w 1692991"/>
                <a:gd name="connsiteY0" fmla="*/ 0 h 257442"/>
                <a:gd name="connsiteX1" fmla="*/ 1469955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1 w 1692991"/>
                <a:gd name="connsiteY3" fmla="*/ 0 h 257442"/>
                <a:gd name="connsiteX0" fmla="*/ 1692991 w 1692991"/>
                <a:gd name="connsiteY0" fmla="*/ 0 h 257442"/>
                <a:gd name="connsiteX1" fmla="*/ 1638270 w 1692991"/>
                <a:gd name="connsiteY1" fmla="*/ 257442 h 257442"/>
                <a:gd name="connsiteX2" fmla="*/ 0 w 1692991"/>
                <a:gd name="connsiteY2" fmla="*/ 257442 h 257442"/>
                <a:gd name="connsiteX3" fmla="*/ 0 w 1692991"/>
                <a:gd name="connsiteY3" fmla="*/ 0 h 257442"/>
                <a:gd name="connsiteX0" fmla="*/ 1861307 w 1861307"/>
                <a:gd name="connsiteY0" fmla="*/ 0 h 257442"/>
                <a:gd name="connsiteX1" fmla="*/ 1638270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1861307 w 1861307"/>
                <a:gd name="connsiteY0" fmla="*/ 0 h 257442"/>
                <a:gd name="connsiteX1" fmla="*/ 1806586 w 1861307"/>
                <a:gd name="connsiteY1" fmla="*/ 257442 h 257442"/>
                <a:gd name="connsiteX2" fmla="*/ 0 w 1861307"/>
                <a:gd name="connsiteY2" fmla="*/ 257442 h 257442"/>
                <a:gd name="connsiteX3" fmla="*/ 0 w 1861307"/>
                <a:gd name="connsiteY3" fmla="*/ 0 h 257442"/>
                <a:gd name="connsiteX0" fmla="*/ 2103168 w 2103168"/>
                <a:gd name="connsiteY0" fmla="*/ 0 h 257442"/>
                <a:gd name="connsiteX1" fmla="*/ 1806586 w 2103168"/>
                <a:gd name="connsiteY1" fmla="*/ 257442 h 257442"/>
                <a:gd name="connsiteX2" fmla="*/ 0 w 2103168"/>
                <a:gd name="connsiteY2" fmla="*/ 257442 h 257442"/>
                <a:gd name="connsiteX3" fmla="*/ 0 w 2103168"/>
                <a:gd name="connsiteY3" fmla="*/ 0 h 257442"/>
                <a:gd name="connsiteX0" fmla="*/ 2103168 w 2103168"/>
                <a:gd name="connsiteY0" fmla="*/ 0 h 257442"/>
                <a:gd name="connsiteX1" fmla="*/ 2048446 w 2103168"/>
                <a:gd name="connsiteY1" fmla="*/ 257442 h 257442"/>
                <a:gd name="connsiteX2" fmla="*/ 0 w 2103168"/>
                <a:gd name="connsiteY2" fmla="*/ 257442 h 257442"/>
                <a:gd name="connsiteX3" fmla="*/ 0 w 2103168"/>
                <a:gd name="connsiteY3" fmla="*/ 0 h 257442"/>
                <a:gd name="connsiteX0" fmla="*/ 2103169 w 2103169"/>
                <a:gd name="connsiteY0" fmla="*/ 0 h 257442"/>
                <a:gd name="connsiteX1" fmla="*/ 2048447 w 2103169"/>
                <a:gd name="connsiteY1" fmla="*/ 257442 h 257442"/>
                <a:gd name="connsiteX2" fmla="*/ 0 w 2103169"/>
                <a:gd name="connsiteY2" fmla="*/ 257442 h 257442"/>
                <a:gd name="connsiteX3" fmla="*/ 1 w 2103169"/>
                <a:gd name="connsiteY3" fmla="*/ 0 h 257442"/>
                <a:gd name="connsiteX0" fmla="*/ 2103169 w 2103169"/>
                <a:gd name="connsiteY0" fmla="*/ 0 h 257442"/>
                <a:gd name="connsiteX1" fmla="*/ 2048447 w 2103169"/>
                <a:gd name="connsiteY1" fmla="*/ 257442 h 257442"/>
                <a:gd name="connsiteX2" fmla="*/ 0 w 2103169"/>
                <a:gd name="connsiteY2" fmla="*/ 257442 h 257442"/>
                <a:gd name="connsiteX3" fmla="*/ 1 w 2103169"/>
                <a:gd name="connsiteY3" fmla="*/ 0 h 257442"/>
                <a:gd name="connsiteX0" fmla="*/ 2281101 w 2281101"/>
                <a:gd name="connsiteY0" fmla="*/ 0 h 257442"/>
                <a:gd name="connsiteX1" fmla="*/ 2048447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1 w 2281101"/>
                <a:gd name="connsiteY3" fmla="*/ 0 h 257442"/>
                <a:gd name="connsiteX0" fmla="*/ 2281101 w 2281101"/>
                <a:gd name="connsiteY0" fmla="*/ 0 h 257442"/>
                <a:gd name="connsiteX1" fmla="*/ 2226380 w 2281101"/>
                <a:gd name="connsiteY1" fmla="*/ 257442 h 257442"/>
                <a:gd name="connsiteX2" fmla="*/ 0 w 2281101"/>
                <a:gd name="connsiteY2" fmla="*/ 257442 h 257442"/>
                <a:gd name="connsiteX3" fmla="*/ 0 w 2281101"/>
                <a:gd name="connsiteY3" fmla="*/ 0 h 257442"/>
                <a:gd name="connsiteX0" fmla="*/ 2449417 w 2449417"/>
                <a:gd name="connsiteY0" fmla="*/ 0 h 257442"/>
                <a:gd name="connsiteX1" fmla="*/ 2226380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449417 w 2449417"/>
                <a:gd name="connsiteY0" fmla="*/ 0 h 257442"/>
                <a:gd name="connsiteX1" fmla="*/ 2394696 w 2449417"/>
                <a:gd name="connsiteY1" fmla="*/ 257442 h 257442"/>
                <a:gd name="connsiteX2" fmla="*/ 0 w 2449417"/>
                <a:gd name="connsiteY2" fmla="*/ 257442 h 257442"/>
                <a:gd name="connsiteX3" fmla="*/ 0 w 2449417"/>
                <a:gd name="connsiteY3" fmla="*/ 0 h 257442"/>
                <a:gd name="connsiteX0" fmla="*/ 2710706 w 2710706"/>
                <a:gd name="connsiteY0" fmla="*/ 0 h 257442"/>
                <a:gd name="connsiteX1" fmla="*/ 2394696 w 2710706"/>
                <a:gd name="connsiteY1" fmla="*/ 257442 h 257442"/>
                <a:gd name="connsiteX2" fmla="*/ 0 w 2710706"/>
                <a:gd name="connsiteY2" fmla="*/ 257442 h 257442"/>
                <a:gd name="connsiteX3" fmla="*/ 0 w 2710706"/>
                <a:gd name="connsiteY3" fmla="*/ 0 h 257442"/>
                <a:gd name="connsiteX0" fmla="*/ 2710706 w 2710706"/>
                <a:gd name="connsiteY0" fmla="*/ 0 h 257442"/>
                <a:gd name="connsiteX1" fmla="*/ 2655984 w 2710706"/>
                <a:gd name="connsiteY1" fmla="*/ 257442 h 257442"/>
                <a:gd name="connsiteX2" fmla="*/ 0 w 2710706"/>
                <a:gd name="connsiteY2" fmla="*/ 257442 h 257442"/>
                <a:gd name="connsiteX3" fmla="*/ 0 w 2710706"/>
                <a:gd name="connsiteY3" fmla="*/ 0 h 257442"/>
                <a:gd name="connsiteX0" fmla="*/ 2710707 w 2710707"/>
                <a:gd name="connsiteY0" fmla="*/ 0 h 257442"/>
                <a:gd name="connsiteX1" fmla="*/ 2655985 w 2710707"/>
                <a:gd name="connsiteY1" fmla="*/ 257442 h 257442"/>
                <a:gd name="connsiteX2" fmla="*/ 0 w 2710707"/>
                <a:gd name="connsiteY2" fmla="*/ 257442 h 257442"/>
                <a:gd name="connsiteX3" fmla="*/ 1 w 2710707"/>
                <a:gd name="connsiteY3" fmla="*/ 0 h 257442"/>
                <a:gd name="connsiteX0" fmla="*/ 2710707 w 2710707"/>
                <a:gd name="connsiteY0" fmla="*/ 0 h 257442"/>
                <a:gd name="connsiteX1" fmla="*/ 2655985 w 2710707"/>
                <a:gd name="connsiteY1" fmla="*/ 257442 h 257442"/>
                <a:gd name="connsiteX2" fmla="*/ 0 w 2710707"/>
                <a:gd name="connsiteY2" fmla="*/ 257442 h 257442"/>
                <a:gd name="connsiteX3" fmla="*/ 1 w 2710707"/>
                <a:gd name="connsiteY3" fmla="*/ 0 h 257442"/>
                <a:gd name="connsiteX0" fmla="*/ 2879021 w 2879021"/>
                <a:gd name="connsiteY0" fmla="*/ 0 h 257442"/>
                <a:gd name="connsiteX1" fmla="*/ 2655985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1 w 2879021"/>
                <a:gd name="connsiteY3" fmla="*/ 0 h 257442"/>
                <a:gd name="connsiteX0" fmla="*/ 2879021 w 2879021"/>
                <a:gd name="connsiteY0" fmla="*/ 0 h 257442"/>
                <a:gd name="connsiteX1" fmla="*/ 2824300 w 2879021"/>
                <a:gd name="connsiteY1" fmla="*/ 257442 h 257442"/>
                <a:gd name="connsiteX2" fmla="*/ 0 w 2879021"/>
                <a:gd name="connsiteY2" fmla="*/ 257442 h 257442"/>
                <a:gd name="connsiteX3" fmla="*/ 0 w 2879021"/>
                <a:gd name="connsiteY3" fmla="*/ 0 h 257442"/>
                <a:gd name="connsiteX0" fmla="*/ 3039322 w 3039322"/>
                <a:gd name="connsiteY0" fmla="*/ 0 h 257442"/>
                <a:gd name="connsiteX1" fmla="*/ 2824300 w 3039322"/>
                <a:gd name="connsiteY1" fmla="*/ 257442 h 257442"/>
                <a:gd name="connsiteX2" fmla="*/ 0 w 3039322"/>
                <a:gd name="connsiteY2" fmla="*/ 257442 h 257442"/>
                <a:gd name="connsiteX3" fmla="*/ 0 w 3039322"/>
                <a:gd name="connsiteY3" fmla="*/ 0 h 257442"/>
                <a:gd name="connsiteX0" fmla="*/ 3039322 w 3039322"/>
                <a:gd name="connsiteY0" fmla="*/ 0 h 257442"/>
                <a:gd name="connsiteX1" fmla="*/ 2984600 w 3039322"/>
                <a:gd name="connsiteY1" fmla="*/ 257442 h 257442"/>
                <a:gd name="connsiteX2" fmla="*/ 0 w 3039322"/>
                <a:gd name="connsiteY2" fmla="*/ 257442 h 257442"/>
                <a:gd name="connsiteX3" fmla="*/ 0 w 3039322"/>
                <a:gd name="connsiteY3" fmla="*/ 0 h 257442"/>
                <a:gd name="connsiteX0" fmla="*/ 3039323 w 3039323"/>
                <a:gd name="connsiteY0" fmla="*/ 0 h 257442"/>
                <a:gd name="connsiteX1" fmla="*/ 2984601 w 3039323"/>
                <a:gd name="connsiteY1" fmla="*/ 257442 h 257442"/>
                <a:gd name="connsiteX2" fmla="*/ 0 w 3039323"/>
                <a:gd name="connsiteY2" fmla="*/ 257442 h 257442"/>
                <a:gd name="connsiteX3" fmla="*/ 1 w 3039323"/>
                <a:gd name="connsiteY3" fmla="*/ 0 h 257442"/>
                <a:gd name="connsiteX0" fmla="*/ 3039323 w 3039323"/>
                <a:gd name="connsiteY0" fmla="*/ 0 h 257442"/>
                <a:gd name="connsiteX1" fmla="*/ 2984601 w 3039323"/>
                <a:gd name="connsiteY1" fmla="*/ 257442 h 257442"/>
                <a:gd name="connsiteX2" fmla="*/ 0 w 3039323"/>
                <a:gd name="connsiteY2" fmla="*/ 257442 h 257442"/>
                <a:gd name="connsiteX3" fmla="*/ 1 w 3039323"/>
                <a:gd name="connsiteY3" fmla="*/ 0 h 257442"/>
                <a:gd name="connsiteX0" fmla="*/ 3199622 w 3199622"/>
                <a:gd name="connsiteY0" fmla="*/ 0 h 257442"/>
                <a:gd name="connsiteX1" fmla="*/ 2984601 w 3199622"/>
                <a:gd name="connsiteY1" fmla="*/ 257442 h 257442"/>
                <a:gd name="connsiteX2" fmla="*/ 0 w 3199622"/>
                <a:gd name="connsiteY2" fmla="*/ 257442 h 257442"/>
                <a:gd name="connsiteX3" fmla="*/ 1 w 3199622"/>
                <a:gd name="connsiteY3" fmla="*/ 0 h 257442"/>
                <a:gd name="connsiteX0" fmla="*/ 3199622 w 3199622"/>
                <a:gd name="connsiteY0" fmla="*/ 0 h 257442"/>
                <a:gd name="connsiteX1" fmla="*/ 3144900 w 3199622"/>
                <a:gd name="connsiteY1" fmla="*/ 257442 h 257442"/>
                <a:gd name="connsiteX2" fmla="*/ 0 w 3199622"/>
                <a:gd name="connsiteY2" fmla="*/ 257442 h 257442"/>
                <a:gd name="connsiteX3" fmla="*/ 1 w 3199622"/>
                <a:gd name="connsiteY3" fmla="*/ 0 h 257442"/>
                <a:gd name="connsiteX0" fmla="*/ 3199623 w 3199623"/>
                <a:gd name="connsiteY0" fmla="*/ 0 h 257442"/>
                <a:gd name="connsiteX1" fmla="*/ 3144901 w 3199623"/>
                <a:gd name="connsiteY1" fmla="*/ 257442 h 257442"/>
                <a:gd name="connsiteX2" fmla="*/ 0 w 3199623"/>
                <a:gd name="connsiteY2" fmla="*/ 257442 h 257442"/>
                <a:gd name="connsiteX3" fmla="*/ 2 w 3199623"/>
                <a:gd name="connsiteY3" fmla="*/ 0 h 257442"/>
                <a:gd name="connsiteX0" fmla="*/ 3199623 w 3199623"/>
                <a:gd name="connsiteY0" fmla="*/ 0 h 257442"/>
                <a:gd name="connsiteX1" fmla="*/ 3144901 w 3199623"/>
                <a:gd name="connsiteY1" fmla="*/ 257442 h 257442"/>
                <a:gd name="connsiteX2" fmla="*/ 0 w 3199623"/>
                <a:gd name="connsiteY2" fmla="*/ 257442 h 257442"/>
                <a:gd name="connsiteX3" fmla="*/ 1 w 3199623"/>
                <a:gd name="connsiteY3" fmla="*/ 0 h 257442"/>
                <a:gd name="connsiteX0" fmla="*/ 3524839 w 3524839"/>
                <a:gd name="connsiteY0" fmla="*/ 0 h 257442"/>
                <a:gd name="connsiteX1" fmla="*/ 3144901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1 w 3524839"/>
                <a:gd name="connsiteY3" fmla="*/ 0 h 257442"/>
                <a:gd name="connsiteX0" fmla="*/ 3524839 w 3524839"/>
                <a:gd name="connsiteY0" fmla="*/ 0 h 257442"/>
                <a:gd name="connsiteX1" fmla="*/ 3470118 w 3524839"/>
                <a:gd name="connsiteY1" fmla="*/ 257442 h 257442"/>
                <a:gd name="connsiteX2" fmla="*/ 0 w 3524839"/>
                <a:gd name="connsiteY2" fmla="*/ 257442 h 257442"/>
                <a:gd name="connsiteX3" fmla="*/ 0 w 3524839"/>
                <a:gd name="connsiteY3" fmla="*/ 0 h 257442"/>
                <a:gd name="connsiteX0" fmla="*/ 3693154 w 3693154"/>
                <a:gd name="connsiteY0" fmla="*/ 0 h 257442"/>
                <a:gd name="connsiteX1" fmla="*/ 3470118 w 3693154"/>
                <a:gd name="connsiteY1" fmla="*/ 257442 h 257442"/>
                <a:gd name="connsiteX2" fmla="*/ 0 w 3693154"/>
                <a:gd name="connsiteY2" fmla="*/ 257442 h 257442"/>
                <a:gd name="connsiteX3" fmla="*/ 0 w 3693154"/>
                <a:gd name="connsiteY3" fmla="*/ 0 h 257442"/>
                <a:gd name="connsiteX0" fmla="*/ 3693154 w 3693154"/>
                <a:gd name="connsiteY0" fmla="*/ 0 h 257442"/>
                <a:gd name="connsiteX1" fmla="*/ 3638432 w 3693154"/>
                <a:gd name="connsiteY1" fmla="*/ 257442 h 257442"/>
                <a:gd name="connsiteX2" fmla="*/ 0 w 3693154"/>
                <a:gd name="connsiteY2" fmla="*/ 257442 h 257442"/>
                <a:gd name="connsiteX3" fmla="*/ 0 w 3693154"/>
                <a:gd name="connsiteY3" fmla="*/ 0 h 257442"/>
                <a:gd name="connsiteX0" fmla="*/ 3693155 w 3693155"/>
                <a:gd name="connsiteY0" fmla="*/ 0 h 257442"/>
                <a:gd name="connsiteX1" fmla="*/ 3638433 w 3693155"/>
                <a:gd name="connsiteY1" fmla="*/ 257442 h 257442"/>
                <a:gd name="connsiteX2" fmla="*/ 0 w 3693155"/>
                <a:gd name="connsiteY2" fmla="*/ 257442 h 257442"/>
                <a:gd name="connsiteX3" fmla="*/ 1 w 3693155"/>
                <a:gd name="connsiteY3" fmla="*/ 0 h 257442"/>
                <a:gd name="connsiteX0" fmla="*/ 3693155 w 3693155"/>
                <a:gd name="connsiteY0" fmla="*/ 0 h 257442"/>
                <a:gd name="connsiteX1" fmla="*/ 3638433 w 3693155"/>
                <a:gd name="connsiteY1" fmla="*/ 257442 h 257442"/>
                <a:gd name="connsiteX2" fmla="*/ 0 w 3693155"/>
                <a:gd name="connsiteY2" fmla="*/ 257442 h 257442"/>
                <a:gd name="connsiteX3" fmla="*/ 1 w 3693155"/>
                <a:gd name="connsiteY3" fmla="*/ 0 h 257442"/>
                <a:gd name="connsiteX0" fmla="*/ 3972076 w 3972076"/>
                <a:gd name="connsiteY0" fmla="*/ 0 h 257442"/>
                <a:gd name="connsiteX1" fmla="*/ 3638433 w 3972076"/>
                <a:gd name="connsiteY1" fmla="*/ 257442 h 257442"/>
                <a:gd name="connsiteX2" fmla="*/ 0 w 3972076"/>
                <a:gd name="connsiteY2" fmla="*/ 257442 h 257442"/>
                <a:gd name="connsiteX3" fmla="*/ 1 w 3972076"/>
                <a:gd name="connsiteY3" fmla="*/ 0 h 257442"/>
                <a:gd name="connsiteX0" fmla="*/ 3972076 w 3972076"/>
                <a:gd name="connsiteY0" fmla="*/ 0 h 257442"/>
                <a:gd name="connsiteX1" fmla="*/ 3917354 w 3972076"/>
                <a:gd name="connsiteY1" fmla="*/ 257442 h 257442"/>
                <a:gd name="connsiteX2" fmla="*/ 0 w 3972076"/>
                <a:gd name="connsiteY2" fmla="*/ 257442 h 257442"/>
                <a:gd name="connsiteX3" fmla="*/ 1 w 3972076"/>
                <a:gd name="connsiteY3" fmla="*/ 0 h 257442"/>
                <a:gd name="connsiteX0" fmla="*/ 3972077 w 3972077"/>
                <a:gd name="connsiteY0" fmla="*/ 0 h 257442"/>
                <a:gd name="connsiteX1" fmla="*/ 3917355 w 3972077"/>
                <a:gd name="connsiteY1" fmla="*/ 257442 h 257442"/>
                <a:gd name="connsiteX2" fmla="*/ 0 w 3972077"/>
                <a:gd name="connsiteY2" fmla="*/ 257442 h 257442"/>
                <a:gd name="connsiteX3" fmla="*/ 2 w 3972077"/>
                <a:gd name="connsiteY3" fmla="*/ 0 h 257442"/>
                <a:gd name="connsiteX0" fmla="*/ 3972077 w 3972077"/>
                <a:gd name="connsiteY0" fmla="*/ 0 h 257442"/>
                <a:gd name="connsiteX1" fmla="*/ 3917355 w 3972077"/>
                <a:gd name="connsiteY1" fmla="*/ 257442 h 257442"/>
                <a:gd name="connsiteX2" fmla="*/ 0 w 3972077"/>
                <a:gd name="connsiteY2" fmla="*/ 257442 h 257442"/>
                <a:gd name="connsiteX3" fmla="*/ 1 w 3972077"/>
                <a:gd name="connsiteY3" fmla="*/ 0 h 257442"/>
                <a:gd name="connsiteX0" fmla="*/ 4140392 w 4140392"/>
                <a:gd name="connsiteY0" fmla="*/ 0 h 257442"/>
                <a:gd name="connsiteX1" fmla="*/ 3917355 w 4140392"/>
                <a:gd name="connsiteY1" fmla="*/ 257442 h 257442"/>
                <a:gd name="connsiteX2" fmla="*/ 0 w 4140392"/>
                <a:gd name="connsiteY2" fmla="*/ 257442 h 257442"/>
                <a:gd name="connsiteX3" fmla="*/ 1 w 4140392"/>
                <a:gd name="connsiteY3" fmla="*/ 0 h 257442"/>
                <a:gd name="connsiteX0" fmla="*/ 4140392 w 4140392"/>
                <a:gd name="connsiteY0" fmla="*/ 0 h 257442"/>
                <a:gd name="connsiteX1" fmla="*/ 4085670 w 4140392"/>
                <a:gd name="connsiteY1" fmla="*/ 257442 h 257442"/>
                <a:gd name="connsiteX2" fmla="*/ 0 w 4140392"/>
                <a:gd name="connsiteY2" fmla="*/ 257442 h 257442"/>
                <a:gd name="connsiteX3" fmla="*/ 1 w 4140392"/>
                <a:gd name="connsiteY3" fmla="*/ 0 h 257442"/>
                <a:gd name="connsiteX0" fmla="*/ 4140393 w 4140393"/>
                <a:gd name="connsiteY0" fmla="*/ 0 h 257442"/>
                <a:gd name="connsiteX1" fmla="*/ 4085671 w 4140393"/>
                <a:gd name="connsiteY1" fmla="*/ 257442 h 257442"/>
                <a:gd name="connsiteX2" fmla="*/ 0 w 4140393"/>
                <a:gd name="connsiteY2" fmla="*/ 257442 h 257442"/>
                <a:gd name="connsiteX3" fmla="*/ 2 w 4140393"/>
                <a:gd name="connsiteY3" fmla="*/ 0 h 257442"/>
                <a:gd name="connsiteX0" fmla="*/ 4140393 w 4140393"/>
                <a:gd name="connsiteY0" fmla="*/ 0 h 257442"/>
                <a:gd name="connsiteX1" fmla="*/ 4085671 w 4140393"/>
                <a:gd name="connsiteY1" fmla="*/ 257442 h 257442"/>
                <a:gd name="connsiteX2" fmla="*/ 0 w 4140393"/>
                <a:gd name="connsiteY2" fmla="*/ 257442 h 257442"/>
                <a:gd name="connsiteX3" fmla="*/ 1 w 4140393"/>
                <a:gd name="connsiteY3" fmla="*/ 0 h 257442"/>
                <a:gd name="connsiteX0" fmla="*/ 4382253 w 4382253"/>
                <a:gd name="connsiteY0" fmla="*/ 0 h 257442"/>
                <a:gd name="connsiteX1" fmla="*/ 4085671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1 w 4382253"/>
                <a:gd name="connsiteY3" fmla="*/ 0 h 257442"/>
                <a:gd name="connsiteX0" fmla="*/ 4382253 w 4382253"/>
                <a:gd name="connsiteY0" fmla="*/ 0 h 257442"/>
                <a:gd name="connsiteX1" fmla="*/ 4327532 w 4382253"/>
                <a:gd name="connsiteY1" fmla="*/ 257442 h 257442"/>
                <a:gd name="connsiteX2" fmla="*/ 0 w 4382253"/>
                <a:gd name="connsiteY2" fmla="*/ 257442 h 257442"/>
                <a:gd name="connsiteX3" fmla="*/ 0 w 4382253"/>
                <a:gd name="connsiteY3" fmla="*/ 0 h 257442"/>
                <a:gd name="connsiteX0" fmla="*/ 4112949 w 4327532"/>
                <a:gd name="connsiteY0" fmla="*/ 0 h 257442"/>
                <a:gd name="connsiteX1" fmla="*/ 4327532 w 4327532"/>
                <a:gd name="connsiteY1" fmla="*/ 257442 h 257442"/>
                <a:gd name="connsiteX2" fmla="*/ 0 w 4327532"/>
                <a:gd name="connsiteY2" fmla="*/ 257442 h 257442"/>
                <a:gd name="connsiteX3" fmla="*/ 0 w 4327532"/>
                <a:gd name="connsiteY3" fmla="*/ 0 h 257442"/>
                <a:gd name="connsiteX0" fmla="*/ 4112949 w 4112949"/>
                <a:gd name="connsiteY0" fmla="*/ 0 h 257442"/>
                <a:gd name="connsiteX1" fmla="*/ 4058228 w 4112949"/>
                <a:gd name="connsiteY1" fmla="*/ 257442 h 257442"/>
                <a:gd name="connsiteX2" fmla="*/ 0 w 4112949"/>
                <a:gd name="connsiteY2" fmla="*/ 257442 h 257442"/>
                <a:gd name="connsiteX3" fmla="*/ 0 w 4112949"/>
                <a:gd name="connsiteY3" fmla="*/ 0 h 257442"/>
                <a:gd name="connsiteX0" fmla="*/ 4112949 w 4112949"/>
                <a:gd name="connsiteY0" fmla="*/ 0 h 257442"/>
                <a:gd name="connsiteX1" fmla="*/ 4058228 w 4112949"/>
                <a:gd name="connsiteY1" fmla="*/ 257442 h 257442"/>
                <a:gd name="connsiteX2" fmla="*/ 1 w 4112949"/>
                <a:gd name="connsiteY2" fmla="*/ 257442 h 257442"/>
                <a:gd name="connsiteX3" fmla="*/ 0 w 4112949"/>
                <a:gd name="connsiteY3" fmla="*/ 0 h 257442"/>
                <a:gd name="connsiteX0" fmla="*/ 4112948 w 4112948"/>
                <a:gd name="connsiteY0" fmla="*/ 0 h 257442"/>
                <a:gd name="connsiteX1" fmla="*/ 4058227 w 4112948"/>
                <a:gd name="connsiteY1" fmla="*/ 257442 h 257442"/>
                <a:gd name="connsiteX2" fmla="*/ 0 w 4112948"/>
                <a:gd name="connsiteY2" fmla="*/ 257442 h 257442"/>
                <a:gd name="connsiteX3" fmla="*/ 0 w 4112948"/>
                <a:gd name="connsiteY3" fmla="*/ 0 h 257442"/>
                <a:gd name="connsiteX0" fmla="*/ 4281264 w 4281264"/>
                <a:gd name="connsiteY0" fmla="*/ 0 h 257442"/>
                <a:gd name="connsiteX1" fmla="*/ 4058227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 name="connsiteX0" fmla="*/ 4281264 w 4281264"/>
                <a:gd name="connsiteY0" fmla="*/ 0 h 257442"/>
                <a:gd name="connsiteX1" fmla="*/ 4226543 w 4281264"/>
                <a:gd name="connsiteY1" fmla="*/ 257442 h 257442"/>
                <a:gd name="connsiteX2" fmla="*/ 0 w 4281264"/>
                <a:gd name="connsiteY2" fmla="*/ 257442 h 257442"/>
                <a:gd name="connsiteX3" fmla="*/ 0 w 4281264"/>
                <a:gd name="connsiteY3" fmla="*/ 0 h 257442"/>
              </a:gdLst>
              <a:ahLst/>
              <a:cxnLst>
                <a:cxn ang="0">
                  <a:pos x="connsiteX0" y="connsiteY0"/>
                </a:cxn>
                <a:cxn ang="0">
                  <a:pos x="connsiteX1" y="connsiteY1"/>
                </a:cxn>
                <a:cxn ang="0">
                  <a:pos x="connsiteX2" y="connsiteY2"/>
                </a:cxn>
                <a:cxn ang="0">
                  <a:pos x="connsiteX3" y="connsiteY3"/>
                </a:cxn>
              </a:cxnLst>
              <a:rect l="l" t="t" r="r" b="b"/>
              <a:pathLst>
                <a:path w="4281264" h="257442">
                  <a:moveTo>
                    <a:pt x="4281264" y="0"/>
                  </a:moveTo>
                  <a:lnTo>
                    <a:pt x="4226543"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33" name="btfpRunningAgenda1LevelTextLeft604385"/>
            <p:cNvSpPr txBox="1"/>
            <p:nvPr/>
          </p:nvSpPr>
          <p:spPr bwMode="gray">
            <a:xfrm>
              <a:off x="-35" y="944429"/>
              <a:ext cx="4226543"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Application preparation</a:t>
              </a:r>
            </a:p>
          </p:txBody>
        </p:sp>
      </p:grpSp>
    </p:spTree>
    <p:extLst>
      <p:ext uri="{BB962C8B-B14F-4D97-AF65-F5344CB8AC3E}">
        <p14:creationId xmlns:p14="http://schemas.microsoft.com/office/powerpoint/2010/main" val="34213491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tfpLayoutConfig" hidden="1"/>
          <p:cNvSpPr txBox="1"/>
          <p:nvPr/>
        </p:nvSpPr>
        <p:spPr bwMode="gray">
          <a:xfrm>
            <a:off x="12700" y="12700"/>
            <a:ext cx="431776"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overall_1_132337736098351714 columns_1_132337736098351714 </a:t>
            </a:r>
            <a:endParaRPr lang="en-US" sz="100" dirty="0" err="1" smtClean="0">
              <a:solidFill>
                <a:srgbClr val="FFFFFF">
                  <a:alpha val="0"/>
                </a:srgbClr>
              </a:solidFill>
            </a:endParaRPr>
          </a:p>
        </p:txBody>
      </p:sp>
      <p:sp>
        <p:nvSpPr>
          <p:cNvPr id="3" name="AgendaTitle"/>
          <p:cNvSpPr txBox="1"/>
          <p:nvPr/>
        </p:nvSpPr>
        <p:spPr bwMode="gray">
          <a:xfrm>
            <a:off x="634999" y="4560278"/>
            <a:ext cx="1102585" cy="235611"/>
          </a:xfrm>
          <a:prstGeom prst="rect">
            <a:avLst/>
          </a:prstGeom>
          <a:noFill/>
        </p:spPr>
        <p:txBody>
          <a:bodyPr vert="horz" wrap="none" lIns="18136" tIns="25226" rIns="72073" bIns="25226" rtlCol="0">
            <a:spAutoFit/>
          </a:bodyPr>
          <a:lstStyle/>
          <a:p>
            <a:pPr marL="0" indent="0">
              <a:buNone/>
            </a:pPr>
            <a:r>
              <a:rPr lang="en-US" sz="1200" b="1" cap="all" spc="450" dirty="0"/>
              <a:t>Agenda</a:t>
            </a:r>
          </a:p>
        </p:txBody>
      </p:sp>
      <p:cxnSp>
        <p:nvCxnSpPr>
          <p:cNvPr id="4" name="AgendaLine"/>
          <p:cNvCxnSpPr/>
          <p:nvPr/>
        </p:nvCxnSpPr>
        <p:spPr bwMode="gray">
          <a:xfrm>
            <a:off x="334963" y="4447931"/>
            <a:ext cx="11522075" cy="0"/>
          </a:xfrm>
          <a:prstGeom prst="line">
            <a:avLst/>
          </a:prstGeom>
          <a:ln w="19050" cap="flat" cmpd="sng">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bwMode="gray">
          <a:xfrm>
            <a:off x="634997" y="3763108"/>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Overview</a:t>
            </a:r>
            <a:r>
              <a:rPr lang="en-US" sz="1400">
                <a:solidFill>
                  <a:schemeClr val="tx1"/>
                </a:solidFill>
              </a:rPr>
              <a:t> </a:t>
            </a:r>
            <a:r>
              <a:rPr lang="en-US" sz="1400" dirty="0">
                <a:solidFill>
                  <a:schemeClr val="tx1"/>
                </a:solidFill>
              </a:rPr>
              <a:t>of </a:t>
            </a:r>
            <a:r>
              <a:rPr lang="en-US" sz="1400">
                <a:solidFill>
                  <a:schemeClr val="tx1"/>
                </a:solidFill>
              </a:rPr>
              <a:t>currently-hiring recovery-related roles</a:t>
            </a:r>
            <a:endParaRPr lang="en-US" sz="1400" dirty="0">
              <a:solidFill>
                <a:schemeClr val="tx1"/>
              </a:solidFill>
            </a:endParaRPr>
          </a:p>
        </p:txBody>
      </p:sp>
      <p:sp>
        <p:nvSpPr>
          <p:cNvPr id="6" name="Rectangle 5"/>
          <p:cNvSpPr/>
          <p:nvPr/>
        </p:nvSpPr>
        <p:spPr bwMode="gray">
          <a:xfrm>
            <a:off x="2565520" y="3763108"/>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What is </a:t>
            </a:r>
            <a:r>
              <a:rPr lang="en-US" sz="1400" dirty="0" smtClean="0">
                <a:solidFill>
                  <a:schemeClr val="tx1"/>
                </a:solidFill>
              </a:rPr>
              <a:t>NY </a:t>
            </a:r>
            <a:r>
              <a:rPr lang="en-US" sz="1400" dirty="0">
                <a:solidFill>
                  <a:schemeClr val="tx1"/>
                </a:solidFill>
              </a:rPr>
              <a:t>doing </a:t>
            </a:r>
            <a:r>
              <a:rPr lang="en-US" sz="1400" dirty="0" smtClean="0">
                <a:solidFill>
                  <a:schemeClr val="tx1"/>
                </a:solidFill>
              </a:rPr>
              <a:t>to develop these roles, given COVID-19?</a:t>
            </a:r>
            <a:endParaRPr lang="en-US" sz="1400" dirty="0">
              <a:solidFill>
                <a:schemeClr val="tx1"/>
              </a:solidFill>
            </a:endParaRPr>
          </a:p>
        </p:txBody>
      </p:sp>
      <p:sp>
        <p:nvSpPr>
          <p:cNvPr id="7" name="Rectangle 6"/>
          <p:cNvSpPr/>
          <p:nvPr/>
        </p:nvSpPr>
        <p:spPr bwMode="gray">
          <a:xfrm>
            <a:off x="4496043"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What skills </a:t>
            </a:r>
            <a:r>
              <a:rPr lang="en-US" sz="1400" dirty="0" smtClean="0">
                <a:solidFill>
                  <a:schemeClr val="tx1"/>
                </a:solidFill>
              </a:rPr>
              <a:t>and experience do these roles build</a:t>
            </a:r>
            <a:r>
              <a:rPr lang="en-US" sz="1400" dirty="0">
                <a:solidFill>
                  <a:schemeClr val="tx1"/>
                </a:solidFill>
              </a:rPr>
              <a:t>?</a:t>
            </a:r>
          </a:p>
        </p:txBody>
      </p:sp>
      <p:cxnSp>
        <p:nvCxnSpPr>
          <p:cNvPr id="8" name="Straight Connector 7"/>
          <p:cNvCxnSpPr/>
          <p:nvPr/>
        </p:nvCxnSpPr>
        <p:spPr bwMode="gray">
          <a:xfrm>
            <a:off x="2384972"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gray">
          <a:xfrm>
            <a:off x="4315495"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bwMode="gray">
          <a:xfrm>
            <a:off x="10287613"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smtClean="0">
                <a:solidFill>
                  <a:schemeClr val="tx1"/>
                </a:solidFill>
              </a:rPr>
              <a:t>Questions</a:t>
            </a:r>
            <a:endParaRPr lang="en-US" sz="1400" dirty="0">
              <a:solidFill>
                <a:schemeClr val="tx1"/>
              </a:solidFill>
            </a:endParaRPr>
          </a:p>
        </p:txBody>
      </p:sp>
      <p:cxnSp>
        <p:nvCxnSpPr>
          <p:cNvPr id="11" name="Straight Connector 10"/>
          <p:cNvCxnSpPr/>
          <p:nvPr/>
        </p:nvCxnSpPr>
        <p:spPr bwMode="gray">
          <a:xfrm>
            <a:off x="10107064"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bwMode="gray">
          <a:xfrm>
            <a:off x="8357089"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b="1" dirty="0" smtClean="0">
                <a:solidFill>
                  <a:srgbClr val="46647B"/>
                </a:solidFill>
              </a:rPr>
              <a:t>Where can you go to learn more?</a:t>
            </a:r>
            <a:endParaRPr lang="en-US" sz="1400" b="1" dirty="0">
              <a:solidFill>
                <a:srgbClr val="46647B"/>
              </a:solidFill>
            </a:endParaRPr>
          </a:p>
        </p:txBody>
      </p:sp>
      <p:cxnSp>
        <p:nvCxnSpPr>
          <p:cNvPr id="14" name="Straight Connector 13"/>
          <p:cNvCxnSpPr/>
          <p:nvPr/>
        </p:nvCxnSpPr>
        <p:spPr bwMode="gray">
          <a:xfrm>
            <a:off x="8176541"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bwMode="gray">
          <a:xfrm>
            <a:off x="6426566"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How can you prepare your best application for these roles?</a:t>
            </a:r>
          </a:p>
        </p:txBody>
      </p:sp>
      <p:cxnSp>
        <p:nvCxnSpPr>
          <p:cNvPr id="16" name="Straight Connector 15"/>
          <p:cNvCxnSpPr/>
          <p:nvPr/>
        </p:nvCxnSpPr>
        <p:spPr bwMode="gray">
          <a:xfrm>
            <a:off x="6246018"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gray">
          <a:xfrm>
            <a:off x="4315495"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gray">
          <a:xfrm>
            <a:off x="6246018"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gray">
          <a:xfrm>
            <a:off x="8176541"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gray">
          <a:xfrm>
            <a:off x="10107064"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21" name="AgendaEmphasisBar"/>
          <p:cNvSpPr/>
          <p:nvPr/>
        </p:nvSpPr>
        <p:spPr bwMode="gray">
          <a:xfrm rot="16200000">
            <a:off x="9094093" y="3598581"/>
            <a:ext cx="95417" cy="1569425"/>
          </a:xfrm>
          <a:prstGeom prst="rect">
            <a:avLst/>
          </a:prstGeom>
          <a:solidFill>
            <a:srgbClr val="46647B"/>
          </a:solidFill>
          <a:ln w="19050">
            <a:solidFill>
              <a:srgbClr val="46647B"/>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a:solidFill>
                <a:schemeClr val="tx1"/>
              </a:solidFill>
            </a:endParaRPr>
          </a:p>
        </p:txBody>
      </p:sp>
    </p:spTree>
    <p:extLst>
      <p:ext uri="{BB962C8B-B14F-4D97-AF65-F5344CB8AC3E}">
        <p14:creationId xmlns:p14="http://schemas.microsoft.com/office/powerpoint/2010/main" val="13248529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gray">
          <a:xfrm>
            <a:off x="330200" y="5863976"/>
            <a:ext cx="11526838" cy="505165"/>
          </a:xfrm>
          <a:prstGeom prst="rect">
            <a:avLst/>
          </a:prstGeom>
          <a:solidFill>
            <a:srgbClr val="D6D6D6"/>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b="1" i="1" dirty="0" smtClean="0">
                <a:solidFill>
                  <a:schemeClr val="tx1"/>
                </a:solidFill>
              </a:rPr>
              <a:t>Information </a:t>
            </a:r>
            <a:r>
              <a:rPr lang="en-US" b="1" i="1" dirty="0">
                <a:solidFill>
                  <a:schemeClr val="tx1"/>
                </a:solidFill>
              </a:rPr>
              <a:t>on New York City COVID-19 resource navigation efforts to come </a:t>
            </a:r>
            <a:r>
              <a:rPr lang="en-US" b="1" i="1" dirty="0" smtClean="0">
                <a:solidFill>
                  <a:schemeClr val="tx1"/>
                </a:solidFill>
              </a:rPr>
              <a:t>soon</a:t>
            </a:r>
            <a:endParaRPr lang="en-US" b="1" i="1" dirty="0"/>
          </a:p>
        </p:txBody>
      </p:sp>
      <p:sp>
        <p:nvSpPr>
          <p:cNvPr id="2" name="Title 1"/>
          <p:cNvSpPr>
            <a:spLocks noGrp="1"/>
          </p:cNvSpPr>
          <p:nvPr>
            <p:ph type="title"/>
          </p:nvPr>
        </p:nvSpPr>
        <p:spPr/>
        <p:txBody>
          <a:bodyPr/>
          <a:lstStyle/>
          <a:p>
            <a:r>
              <a:rPr lang="en-US" dirty="0" smtClean="0"/>
              <a:t>Recovery-related resources </a:t>
            </a:r>
            <a:r>
              <a:rPr lang="en-US" dirty="0"/>
              <a:t>to reference </a:t>
            </a:r>
            <a:r>
              <a:rPr lang="en-US" i="1" dirty="0"/>
              <a:t>[hyperlinks]</a:t>
            </a:r>
            <a:r>
              <a:rPr lang="en-US" dirty="0"/>
              <a:t> </a:t>
            </a:r>
          </a:p>
        </p:txBody>
      </p:sp>
      <p:sp>
        <p:nvSpPr>
          <p:cNvPr id="3" name="btfpLayoutConfig" hidden="1"/>
          <p:cNvSpPr txBox="1"/>
          <p:nvPr/>
        </p:nvSpPr>
        <p:spPr bwMode="gray">
          <a:xfrm>
            <a:off x="12700" y="12700"/>
            <a:ext cx="1165951"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overall_0_132339829497488291 columns_2_132337913502404016 4_0_132339693652473566 8_1_132332380969419130 9_1_132337913712483658 13_1_132337914179774741 16_1_132337914180156574 </a:t>
            </a:r>
            <a:endParaRPr lang="en-US" sz="100" dirty="0" err="1">
              <a:solidFill>
                <a:srgbClr val="FFFFFF">
                  <a:alpha val="0"/>
                </a:srgbClr>
              </a:solidFill>
            </a:endParaRPr>
          </a:p>
        </p:txBody>
      </p:sp>
      <p:sp>
        <p:nvSpPr>
          <p:cNvPr id="4" name="btfpBulletedList161200"/>
          <p:cNvSpPr txBox="1"/>
          <p:nvPr>
            <p:custDataLst>
              <p:tags r:id="rId1"/>
            </p:custDataLst>
          </p:nvPr>
        </p:nvSpPr>
        <p:spPr bwMode="gray">
          <a:xfrm>
            <a:off x="330200" y="1712913"/>
            <a:ext cx="5494338" cy="3458245"/>
          </a:xfrm>
          <a:prstGeom prst="rect">
            <a:avLst/>
          </a:prstGeom>
          <a:noFill/>
        </p:spPr>
        <p:txBody>
          <a:bodyPr vert="horz" wrap="square" lIns="36000" tIns="36000" rIns="36000" bIns="36000" rtlCol="0">
            <a:spAutoFit/>
          </a:bodyPr>
          <a:lstStyle/>
          <a:p>
            <a:pPr marL="0" indent="0">
              <a:buNone/>
            </a:pPr>
            <a:r>
              <a:rPr lang="en-US" b="1" dirty="0"/>
              <a:t>Contact tracing at CUNY</a:t>
            </a:r>
          </a:p>
          <a:p>
            <a:r>
              <a:rPr lang="en-US" dirty="0">
                <a:hlinkClick r:id="rId7"/>
              </a:rPr>
              <a:t>https://sph.cuny.edu/covid19/covid19-updates/contact-tracing-job-opportunities/</a:t>
            </a:r>
            <a:endParaRPr lang="en-US" b="1" dirty="0"/>
          </a:p>
          <a:p>
            <a:pPr marL="0" indent="0">
              <a:buNone/>
            </a:pPr>
            <a:r>
              <a:rPr lang="en-US" b="1" smtClean="0"/>
              <a:t>Free </a:t>
            </a:r>
            <a:r>
              <a:rPr lang="en-US" b="1" dirty="0"/>
              <a:t>official online </a:t>
            </a:r>
            <a:r>
              <a:rPr lang="en-US" b="1" dirty="0" smtClean="0"/>
              <a:t>contact tracing course</a:t>
            </a:r>
            <a:endParaRPr lang="en-US" dirty="0"/>
          </a:p>
          <a:p>
            <a:r>
              <a:rPr lang="en-US" dirty="0">
                <a:hlinkClick r:id="rId8"/>
              </a:rPr>
              <a:t>John’s Hopkins University COVID-19 Contact Tracing course (passing required for State app)</a:t>
            </a:r>
            <a:endParaRPr lang="en-US" dirty="0"/>
          </a:p>
          <a:p>
            <a:pPr marL="0" indent="0">
              <a:buNone/>
            </a:pPr>
            <a:r>
              <a:rPr lang="en-US" b="1" smtClean="0"/>
              <a:t>Information </a:t>
            </a:r>
            <a:r>
              <a:rPr lang="en-US" b="1" dirty="0"/>
              <a:t>on New York COVID-19 contact tracing efforts</a:t>
            </a:r>
          </a:p>
          <a:p>
            <a:r>
              <a:rPr lang="en-US" dirty="0">
                <a:hlinkClick r:id="rId9"/>
              </a:rPr>
              <a:t>New York State contact tracing effort </a:t>
            </a:r>
            <a:endParaRPr lang="en-US" dirty="0"/>
          </a:p>
          <a:p>
            <a:r>
              <a:rPr lang="en-US" dirty="0">
                <a:hlinkClick r:id="rId10"/>
              </a:rPr>
              <a:t>New York City contact </a:t>
            </a:r>
            <a:r>
              <a:rPr lang="en-US">
                <a:hlinkClick r:id="rId10"/>
              </a:rPr>
              <a:t>tracing </a:t>
            </a:r>
            <a:r>
              <a:rPr lang="en-US" smtClean="0">
                <a:hlinkClick r:id="rId10"/>
              </a:rPr>
              <a:t>effort</a:t>
            </a:r>
            <a:endParaRPr lang="en-US" dirty="0"/>
          </a:p>
        </p:txBody>
      </p:sp>
      <p:grpSp>
        <p:nvGrpSpPr>
          <p:cNvPr id="8" name="btfpStatusSticker970656"/>
          <p:cNvGrpSpPr/>
          <p:nvPr>
            <p:custDataLst>
              <p:tags r:id="rId2"/>
            </p:custDataLst>
          </p:nvPr>
        </p:nvGrpSpPr>
        <p:grpSpPr>
          <a:xfrm>
            <a:off x="9605733" y="955344"/>
            <a:ext cx="2256067" cy="235611"/>
            <a:chOff x="9605733" y="955344"/>
            <a:chExt cx="2256067" cy="235611"/>
          </a:xfrm>
        </p:grpSpPr>
        <p:sp>
          <p:nvSpPr>
            <p:cNvPr id="6" name="btfpStatusStickerText970656"/>
            <p:cNvSpPr txBox="1"/>
            <p:nvPr/>
          </p:nvSpPr>
          <p:spPr bwMode="gray">
            <a:xfrm>
              <a:off x="9605733" y="955344"/>
              <a:ext cx="2256067"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Non-Exhaustive</a:t>
              </a:r>
            </a:p>
          </p:txBody>
        </p:sp>
        <p:cxnSp>
          <p:nvCxnSpPr>
            <p:cNvPr id="7" name="btfpStatusStickerLine970656"/>
            <p:cNvCxnSpPr/>
            <p:nvPr/>
          </p:nvCxnSpPr>
          <p:spPr bwMode="gray">
            <a:xfrm rot="720000">
              <a:off x="9605733"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sp>
        <p:nvSpPr>
          <p:cNvPr id="9" name="btfpBulletedList362285"/>
          <p:cNvSpPr txBox="1"/>
          <p:nvPr>
            <p:custDataLst>
              <p:tags r:id="rId3"/>
            </p:custDataLst>
          </p:nvPr>
        </p:nvSpPr>
        <p:spPr bwMode="gray">
          <a:xfrm>
            <a:off x="6366272" y="1712913"/>
            <a:ext cx="5495528" cy="3704467"/>
          </a:xfrm>
          <a:prstGeom prst="rect">
            <a:avLst/>
          </a:prstGeom>
          <a:noFill/>
        </p:spPr>
        <p:txBody>
          <a:bodyPr vert="horz" wrap="square" lIns="36000" tIns="36000" rIns="36000" bIns="36000" rtlCol="0">
            <a:spAutoFit/>
          </a:bodyPr>
          <a:lstStyle/>
          <a:p>
            <a:pPr marL="0" indent="0">
              <a:buNone/>
            </a:pPr>
            <a:r>
              <a:rPr lang="en-US" b="1" dirty="0"/>
              <a:t>Contact tracing general information</a:t>
            </a:r>
            <a:endParaRPr lang="en-US" b="1" dirty="0">
              <a:hlinkClick r:id="rId11"/>
            </a:endParaRPr>
          </a:p>
          <a:p>
            <a:r>
              <a:rPr lang="en-US" dirty="0">
                <a:hlinkClick r:id="rId11"/>
              </a:rPr>
              <a:t>Centers for Disease Control and Prevention (CDC) Contact Tracing webpage</a:t>
            </a:r>
            <a:endParaRPr lang="en-US" dirty="0"/>
          </a:p>
          <a:p>
            <a:r>
              <a:rPr lang="en-US" dirty="0">
                <a:hlinkClick r:id="rId12"/>
              </a:rPr>
              <a:t>World Health Organization (WHO) contact tracing webpage</a:t>
            </a:r>
            <a:endParaRPr lang="en-US" dirty="0"/>
          </a:p>
          <a:p>
            <a:r>
              <a:rPr lang="en-US" dirty="0">
                <a:hlinkClick r:id="rId13"/>
              </a:rPr>
              <a:t>Partners in Health Testing, Contact Tracing and Community Management of COVID-19 guide </a:t>
            </a:r>
            <a:endParaRPr lang="en-US" dirty="0" smtClean="0"/>
          </a:p>
          <a:p>
            <a:pPr marL="0" indent="0">
              <a:buNone/>
            </a:pPr>
            <a:r>
              <a:rPr lang="en-US" b="1" smtClean="0"/>
              <a:t>Contact </a:t>
            </a:r>
            <a:r>
              <a:rPr lang="en-US" b="1" dirty="0"/>
              <a:t>tracing public trainings</a:t>
            </a:r>
            <a:endParaRPr lang="en-US" dirty="0">
              <a:hlinkClick r:id="rId14"/>
            </a:endParaRPr>
          </a:p>
          <a:p>
            <a:r>
              <a:rPr lang="en-US" dirty="0">
                <a:hlinkClick r:id="rId14"/>
              </a:rPr>
              <a:t>Association of State and Territorial Health Officials (ASTHO) COVID-19 contact tracers training</a:t>
            </a:r>
            <a:endParaRPr lang="en-US" dirty="0"/>
          </a:p>
          <a:p>
            <a:r>
              <a:rPr lang="en-US" dirty="0">
                <a:hlinkClick r:id="rId15"/>
              </a:rPr>
              <a:t>Community College of Baltimore contact tracer </a:t>
            </a:r>
            <a:r>
              <a:rPr lang="en-US" dirty="0" smtClean="0">
                <a:hlinkClick r:id="rId15"/>
              </a:rPr>
              <a:t>training</a:t>
            </a:r>
            <a:endParaRPr lang="en-US" dirty="0"/>
          </a:p>
        </p:txBody>
      </p:sp>
      <p:grpSp>
        <p:nvGrpSpPr>
          <p:cNvPr id="13" name="btfpColumnHeaderBox989238"/>
          <p:cNvGrpSpPr/>
          <p:nvPr>
            <p:custDataLst>
              <p:tags r:id="rId4"/>
            </p:custDataLst>
          </p:nvPr>
        </p:nvGrpSpPr>
        <p:grpSpPr>
          <a:xfrm>
            <a:off x="330200" y="1270000"/>
            <a:ext cx="5495528" cy="315913"/>
            <a:chOff x="330200" y="1270000"/>
            <a:chExt cx="5495528" cy="315913"/>
          </a:xfrm>
        </p:grpSpPr>
        <p:sp>
          <p:nvSpPr>
            <p:cNvPr id="11" name="btfpColumnHeaderBoxText989238"/>
            <p:cNvSpPr txBox="1"/>
            <p:nvPr/>
          </p:nvSpPr>
          <p:spPr bwMode="gray">
            <a:xfrm>
              <a:off x="330200" y="1270000"/>
              <a:ext cx="5495528" cy="315913"/>
            </a:xfrm>
            <a:prstGeom prst="rect">
              <a:avLst/>
            </a:prstGeom>
            <a:noFill/>
          </p:spPr>
          <p:txBody>
            <a:bodyPr vert="horz" wrap="square" lIns="36036" tIns="36036" rIns="36036" bIns="36036" rtlCol="0" anchor="b">
              <a:spAutoFit/>
            </a:bodyPr>
            <a:lstStyle/>
            <a:p>
              <a:pPr marL="0" indent="0">
                <a:spcBef>
                  <a:spcPts val="0"/>
                </a:spcBef>
                <a:buNone/>
              </a:pPr>
              <a:r>
                <a:rPr lang="en-US" sz="1600" b="1" dirty="0" smtClean="0">
                  <a:solidFill>
                    <a:srgbClr val="000000"/>
                  </a:solidFill>
                </a:rPr>
                <a:t>Links to help with the application process</a:t>
              </a:r>
            </a:p>
          </p:txBody>
        </p:sp>
        <p:cxnSp>
          <p:nvCxnSpPr>
            <p:cNvPr id="12" name="btfpColumnHeaderBoxLine989238"/>
            <p:cNvCxnSpPr/>
            <p:nvPr/>
          </p:nvCxnSpPr>
          <p:spPr bwMode="gray">
            <a:xfrm>
              <a:off x="330200" y="1585913"/>
              <a:ext cx="5495528"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16" name="btfpColumnHeaderBox909816"/>
          <p:cNvGrpSpPr/>
          <p:nvPr>
            <p:custDataLst>
              <p:tags r:id="rId5"/>
            </p:custDataLst>
          </p:nvPr>
        </p:nvGrpSpPr>
        <p:grpSpPr>
          <a:xfrm>
            <a:off x="6366272" y="1270000"/>
            <a:ext cx="5495528" cy="315913"/>
            <a:chOff x="6366272" y="1270000"/>
            <a:chExt cx="5495528" cy="315913"/>
          </a:xfrm>
        </p:grpSpPr>
        <p:sp>
          <p:nvSpPr>
            <p:cNvPr id="14" name="btfpColumnHeaderBoxText909816"/>
            <p:cNvSpPr txBox="1"/>
            <p:nvPr/>
          </p:nvSpPr>
          <p:spPr bwMode="gray">
            <a:xfrm>
              <a:off x="6366272" y="1270000"/>
              <a:ext cx="5495528" cy="315913"/>
            </a:xfrm>
            <a:prstGeom prst="rect">
              <a:avLst/>
            </a:prstGeom>
            <a:noFill/>
          </p:spPr>
          <p:txBody>
            <a:bodyPr vert="horz" wrap="square" lIns="36036" tIns="36036" rIns="36036" bIns="36036" rtlCol="0" anchor="b">
              <a:spAutoFit/>
            </a:bodyPr>
            <a:lstStyle/>
            <a:p>
              <a:pPr marL="0" indent="0">
                <a:spcBef>
                  <a:spcPts val="0"/>
                </a:spcBef>
                <a:buNone/>
              </a:pPr>
              <a:r>
                <a:rPr lang="en-US" sz="1600" b="1" dirty="0" smtClean="0">
                  <a:solidFill>
                    <a:srgbClr val="000000"/>
                  </a:solidFill>
                </a:rPr>
                <a:t>Links to general information</a:t>
              </a:r>
            </a:p>
          </p:txBody>
        </p:sp>
        <p:cxnSp>
          <p:nvCxnSpPr>
            <p:cNvPr id="15" name="btfpColumnHeaderBoxLine909816"/>
            <p:cNvCxnSpPr/>
            <p:nvPr/>
          </p:nvCxnSpPr>
          <p:spPr bwMode="gray">
            <a:xfrm>
              <a:off x="6366272" y="1585913"/>
              <a:ext cx="5495528"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130476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tfpLayoutConfig" hidden="1"/>
          <p:cNvSpPr txBox="1"/>
          <p:nvPr/>
        </p:nvSpPr>
        <p:spPr bwMode="gray">
          <a:xfrm>
            <a:off x="12700" y="12700"/>
            <a:ext cx="431776"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overall_1_132337179639452676 columns_1_132337179639452676 </a:t>
            </a:r>
            <a:endParaRPr lang="en-US" sz="100" dirty="0" err="1" smtClean="0">
              <a:solidFill>
                <a:srgbClr val="FFFFFF">
                  <a:alpha val="0"/>
                </a:srgbClr>
              </a:solidFill>
            </a:endParaRPr>
          </a:p>
        </p:txBody>
      </p:sp>
      <p:sp>
        <p:nvSpPr>
          <p:cNvPr id="3" name="TextBox 2"/>
          <p:cNvSpPr txBox="1"/>
          <p:nvPr/>
        </p:nvSpPr>
        <p:spPr bwMode="gray">
          <a:xfrm>
            <a:off x="334963" y="4052072"/>
            <a:ext cx="4227687" cy="1180699"/>
          </a:xfrm>
          <a:prstGeom prst="rect">
            <a:avLst/>
          </a:prstGeom>
          <a:noFill/>
        </p:spPr>
        <p:txBody>
          <a:bodyPr wrap="none" lIns="36000" tIns="36000" rIns="36000" bIns="36000" rtlCol="0">
            <a:spAutoFit/>
          </a:bodyPr>
          <a:lstStyle/>
          <a:p>
            <a:pPr marL="0" indent="0">
              <a:buNone/>
            </a:pPr>
            <a:r>
              <a:rPr lang="en-US" sz="7200" dirty="0">
                <a:solidFill>
                  <a:schemeClr val="accent4"/>
                </a:solidFill>
              </a:rPr>
              <a:t>Questions</a:t>
            </a:r>
          </a:p>
        </p:txBody>
      </p:sp>
      <p:grpSp>
        <p:nvGrpSpPr>
          <p:cNvPr id="4" name="Group 3"/>
          <p:cNvGrpSpPr/>
          <p:nvPr/>
        </p:nvGrpSpPr>
        <p:grpSpPr>
          <a:xfrm>
            <a:off x="340468" y="2695260"/>
            <a:ext cx="11517549" cy="3520344"/>
            <a:chOff x="340468" y="2792063"/>
            <a:chExt cx="11517549" cy="3520344"/>
          </a:xfrm>
        </p:grpSpPr>
        <p:sp>
          <p:nvSpPr>
            <p:cNvPr id="5" name="Freeform 4"/>
            <p:cNvSpPr/>
            <p:nvPr/>
          </p:nvSpPr>
          <p:spPr bwMode="gray">
            <a:xfrm>
              <a:off x="340468" y="2792063"/>
              <a:ext cx="11517549" cy="2781884"/>
            </a:xfrm>
            <a:custGeom>
              <a:avLst/>
              <a:gdLst>
                <a:gd name="connsiteX0" fmla="*/ 0 w 11517549"/>
                <a:gd name="connsiteY0" fmla="*/ 1887166 h 1887166"/>
                <a:gd name="connsiteX1" fmla="*/ 8171234 w 11517549"/>
                <a:gd name="connsiteY1" fmla="*/ 1887166 h 1887166"/>
                <a:gd name="connsiteX2" fmla="*/ 9105089 w 11517549"/>
                <a:gd name="connsiteY2" fmla="*/ 58366 h 1887166"/>
                <a:gd name="connsiteX3" fmla="*/ 7704306 w 11517549"/>
                <a:gd name="connsiteY3" fmla="*/ 204281 h 1887166"/>
                <a:gd name="connsiteX4" fmla="*/ 7247106 w 11517549"/>
                <a:gd name="connsiteY4" fmla="*/ 145915 h 1887166"/>
                <a:gd name="connsiteX5" fmla="*/ 9542834 w 11517549"/>
                <a:gd name="connsiteY5" fmla="*/ 0 h 1887166"/>
                <a:gd name="connsiteX6" fmla="*/ 8599251 w 11517549"/>
                <a:gd name="connsiteY6" fmla="*/ 1887166 h 1887166"/>
                <a:gd name="connsiteX7" fmla="*/ 11517549 w 11517549"/>
                <a:gd name="connsiteY7" fmla="*/ 1887166 h 1887166"/>
                <a:gd name="connsiteX0" fmla="*/ 0 w 11517549"/>
                <a:gd name="connsiteY0" fmla="*/ 1887166 h 1887166"/>
                <a:gd name="connsiteX1" fmla="*/ 8171234 w 11517549"/>
                <a:gd name="connsiteY1" fmla="*/ 1887166 h 1887166"/>
                <a:gd name="connsiteX2" fmla="*/ 9105089 w 11517549"/>
                <a:gd name="connsiteY2" fmla="*/ 58366 h 1887166"/>
                <a:gd name="connsiteX3" fmla="*/ 7704306 w 11517549"/>
                <a:gd name="connsiteY3" fmla="*/ 204281 h 1887166"/>
                <a:gd name="connsiteX4" fmla="*/ 7247106 w 11517549"/>
                <a:gd name="connsiteY4" fmla="*/ 145915 h 1887166"/>
                <a:gd name="connsiteX5" fmla="*/ 9542834 w 11517549"/>
                <a:gd name="connsiteY5" fmla="*/ 0 h 1887166"/>
                <a:gd name="connsiteX6" fmla="*/ 8599251 w 11517549"/>
                <a:gd name="connsiteY6" fmla="*/ 1887166 h 1887166"/>
                <a:gd name="connsiteX7" fmla="*/ 11517549 w 11517549"/>
                <a:gd name="connsiteY7" fmla="*/ 1887166 h 1887166"/>
                <a:gd name="connsiteX0" fmla="*/ 0 w 11517549"/>
                <a:gd name="connsiteY0" fmla="*/ 1887166 h 1887166"/>
                <a:gd name="connsiteX1" fmla="*/ 8171234 w 11517549"/>
                <a:gd name="connsiteY1" fmla="*/ 1887166 h 1887166"/>
                <a:gd name="connsiteX2" fmla="*/ 9105089 w 11517549"/>
                <a:gd name="connsiteY2" fmla="*/ 58366 h 1887166"/>
                <a:gd name="connsiteX3" fmla="*/ 7704306 w 11517549"/>
                <a:gd name="connsiteY3" fmla="*/ 204281 h 1887166"/>
                <a:gd name="connsiteX4" fmla="*/ 7247106 w 11517549"/>
                <a:gd name="connsiteY4" fmla="*/ 145915 h 1887166"/>
                <a:gd name="connsiteX5" fmla="*/ 9542834 w 11517549"/>
                <a:gd name="connsiteY5" fmla="*/ 0 h 1887166"/>
                <a:gd name="connsiteX6" fmla="*/ 8599251 w 11517549"/>
                <a:gd name="connsiteY6" fmla="*/ 1887166 h 1887166"/>
                <a:gd name="connsiteX7" fmla="*/ 11517549 w 11517549"/>
                <a:gd name="connsiteY7" fmla="*/ 1887166 h 1887166"/>
                <a:gd name="connsiteX0" fmla="*/ 0 w 11517549"/>
                <a:gd name="connsiteY0" fmla="*/ 1829905 h 1829905"/>
                <a:gd name="connsiteX1" fmla="*/ 8171234 w 11517549"/>
                <a:gd name="connsiteY1" fmla="*/ 1829905 h 1829905"/>
                <a:gd name="connsiteX2" fmla="*/ 9105089 w 11517549"/>
                <a:gd name="connsiteY2" fmla="*/ 1105 h 1829905"/>
                <a:gd name="connsiteX3" fmla="*/ 7704306 w 11517549"/>
                <a:gd name="connsiteY3" fmla="*/ 147020 h 1829905"/>
                <a:gd name="connsiteX4" fmla="*/ 7247106 w 11517549"/>
                <a:gd name="connsiteY4" fmla="*/ 88654 h 1829905"/>
                <a:gd name="connsiteX5" fmla="*/ 9244255 w 11517549"/>
                <a:gd name="connsiteY5" fmla="*/ 73368 h 1829905"/>
                <a:gd name="connsiteX6" fmla="*/ 8599251 w 11517549"/>
                <a:gd name="connsiteY6" fmla="*/ 1829905 h 1829905"/>
                <a:gd name="connsiteX7" fmla="*/ 11517549 w 11517549"/>
                <a:gd name="connsiteY7" fmla="*/ 1829905 h 1829905"/>
                <a:gd name="connsiteX0" fmla="*/ 0 w 11517549"/>
                <a:gd name="connsiteY0" fmla="*/ 2066494 h 2066494"/>
                <a:gd name="connsiteX1" fmla="*/ 8171234 w 11517549"/>
                <a:gd name="connsiteY1" fmla="*/ 2066494 h 2066494"/>
                <a:gd name="connsiteX2" fmla="*/ 9105089 w 11517549"/>
                <a:gd name="connsiteY2" fmla="*/ 237694 h 2066494"/>
                <a:gd name="connsiteX3" fmla="*/ 7704306 w 11517549"/>
                <a:gd name="connsiteY3" fmla="*/ 383609 h 2066494"/>
                <a:gd name="connsiteX4" fmla="*/ 7247106 w 11517549"/>
                <a:gd name="connsiteY4" fmla="*/ 325243 h 2066494"/>
                <a:gd name="connsiteX5" fmla="*/ 9244255 w 11517549"/>
                <a:gd name="connsiteY5" fmla="*/ 309957 h 2066494"/>
                <a:gd name="connsiteX6" fmla="*/ 8599251 w 11517549"/>
                <a:gd name="connsiteY6" fmla="*/ 2066494 h 2066494"/>
                <a:gd name="connsiteX7" fmla="*/ 11517549 w 11517549"/>
                <a:gd name="connsiteY7" fmla="*/ 2066494 h 2066494"/>
                <a:gd name="connsiteX0" fmla="*/ 0 w 11517549"/>
                <a:gd name="connsiteY0" fmla="*/ 2066494 h 2066494"/>
                <a:gd name="connsiteX1" fmla="*/ 8171234 w 11517549"/>
                <a:gd name="connsiteY1" fmla="*/ 2066494 h 2066494"/>
                <a:gd name="connsiteX2" fmla="*/ 9105089 w 11517549"/>
                <a:gd name="connsiteY2" fmla="*/ 237694 h 2066494"/>
                <a:gd name="connsiteX3" fmla="*/ 7704306 w 11517549"/>
                <a:gd name="connsiteY3" fmla="*/ 383609 h 2066494"/>
                <a:gd name="connsiteX4" fmla="*/ 7247106 w 11517549"/>
                <a:gd name="connsiteY4" fmla="*/ 325243 h 2066494"/>
                <a:gd name="connsiteX5" fmla="*/ 9244255 w 11517549"/>
                <a:gd name="connsiteY5" fmla="*/ 309957 h 2066494"/>
                <a:gd name="connsiteX6" fmla="*/ 8599251 w 11517549"/>
                <a:gd name="connsiteY6" fmla="*/ 2066494 h 2066494"/>
                <a:gd name="connsiteX7" fmla="*/ 11517549 w 11517549"/>
                <a:gd name="connsiteY7" fmla="*/ 2066494 h 2066494"/>
                <a:gd name="connsiteX0" fmla="*/ 0 w 11517549"/>
                <a:gd name="connsiteY0" fmla="*/ 2066494 h 2066494"/>
                <a:gd name="connsiteX1" fmla="*/ 8171234 w 11517549"/>
                <a:gd name="connsiteY1" fmla="*/ 2066494 h 2066494"/>
                <a:gd name="connsiteX2" fmla="*/ 9105089 w 11517549"/>
                <a:gd name="connsiteY2" fmla="*/ 237694 h 2066494"/>
                <a:gd name="connsiteX3" fmla="*/ 7704306 w 11517549"/>
                <a:gd name="connsiteY3" fmla="*/ 383609 h 2066494"/>
                <a:gd name="connsiteX4" fmla="*/ 7247106 w 11517549"/>
                <a:gd name="connsiteY4" fmla="*/ 325243 h 2066494"/>
                <a:gd name="connsiteX5" fmla="*/ 9244255 w 11517549"/>
                <a:gd name="connsiteY5" fmla="*/ 309957 h 2066494"/>
                <a:gd name="connsiteX6" fmla="*/ 8599251 w 11517549"/>
                <a:gd name="connsiteY6" fmla="*/ 2066494 h 2066494"/>
                <a:gd name="connsiteX7" fmla="*/ 11517549 w 11517549"/>
                <a:gd name="connsiteY7" fmla="*/ 2066494 h 2066494"/>
                <a:gd name="connsiteX0" fmla="*/ 0 w 11517549"/>
                <a:gd name="connsiteY0" fmla="*/ 2066494 h 2066494"/>
                <a:gd name="connsiteX1" fmla="*/ 8171234 w 11517549"/>
                <a:gd name="connsiteY1" fmla="*/ 2066494 h 2066494"/>
                <a:gd name="connsiteX2" fmla="*/ 9105089 w 11517549"/>
                <a:gd name="connsiteY2" fmla="*/ 237694 h 2066494"/>
                <a:gd name="connsiteX3" fmla="*/ 7704306 w 11517549"/>
                <a:gd name="connsiteY3" fmla="*/ 383609 h 2066494"/>
                <a:gd name="connsiteX4" fmla="*/ 7247106 w 11517549"/>
                <a:gd name="connsiteY4" fmla="*/ 325243 h 2066494"/>
                <a:gd name="connsiteX5" fmla="*/ 9527905 w 11517549"/>
                <a:gd name="connsiteY5" fmla="*/ 119613 h 2066494"/>
                <a:gd name="connsiteX6" fmla="*/ 8599251 w 11517549"/>
                <a:gd name="connsiteY6" fmla="*/ 2066494 h 2066494"/>
                <a:gd name="connsiteX7" fmla="*/ 11517549 w 11517549"/>
                <a:gd name="connsiteY7" fmla="*/ 2066494 h 2066494"/>
                <a:gd name="connsiteX0" fmla="*/ 0 w 11517549"/>
                <a:gd name="connsiteY0" fmla="*/ 2066494 h 2066494"/>
                <a:gd name="connsiteX1" fmla="*/ 8171234 w 11517549"/>
                <a:gd name="connsiteY1" fmla="*/ 2066494 h 2066494"/>
                <a:gd name="connsiteX2" fmla="*/ 9105089 w 11517549"/>
                <a:gd name="connsiteY2" fmla="*/ 237694 h 2066494"/>
                <a:gd name="connsiteX3" fmla="*/ 7704306 w 11517549"/>
                <a:gd name="connsiteY3" fmla="*/ 383609 h 2066494"/>
                <a:gd name="connsiteX4" fmla="*/ 7247106 w 11517549"/>
                <a:gd name="connsiteY4" fmla="*/ 325243 h 2066494"/>
                <a:gd name="connsiteX5" fmla="*/ 9527905 w 11517549"/>
                <a:gd name="connsiteY5" fmla="*/ 119613 h 2066494"/>
                <a:gd name="connsiteX6" fmla="*/ 8599251 w 11517549"/>
                <a:gd name="connsiteY6" fmla="*/ 2066494 h 2066494"/>
                <a:gd name="connsiteX7" fmla="*/ 11517549 w 11517549"/>
                <a:gd name="connsiteY7" fmla="*/ 2066494 h 2066494"/>
                <a:gd name="connsiteX0" fmla="*/ 0 w 11517549"/>
                <a:gd name="connsiteY0" fmla="*/ 2065705 h 2065705"/>
                <a:gd name="connsiteX1" fmla="*/ 8171234 w 11517549"/>
                <a:gd name="connsiteY1" fmla="*/ 2065705 h 2065705"/>
                <a:gd name="connsiteX2" fmla="*/ 9105089 w 11517549"/>
                <a:gd name="connsiteY2" fmla="*/ 236905 h 2065705"/>
                <a:gd name="connsiteX3" fmla="*/ 7704306 w 11517549"/>
                <a:gd name="connsiteY3" fmla="*/ 382820 h 2065705"/>
                <a:gd name="connsiteX4" fmla="*/ 7247106 w 11517549"/>
                <a:gd name="connsiteY4" fmla="*/ 324454 h 2065705"/>
                <a:gd name="connsiteX5" fmla="*/ 9527905 w 11517549"/>
                <a:gd name="connsiteY5" fmla="*/ 118824 h 2065705"/>
                <a:gd name="connsiteX6" fmla="*/ 8599251 w 11517549"/>
                <a:gd name="connsiteY6" fmla="*/ 2065705 h 2065705"/>
                <a:gd name="connsiteX7" fmla="*/ 11517549 w 11517549"/>
                <a:gd name="connsiteY7" fmla="*/ 2065705 h 2065705"/>
                <a:gd name="connsiteX0" fmla="*/ 0 w 11517549"/>
                <a:gd name="connsiteY0" fmla="*/ 2065705 h 2065705"/>
                <a:gd name="connsiteX1" fmla="*/ 8171234 w 11517549"/>
                <a:gd name="connsiteY1" fmla="*/ 2065705 h 2065705"/>
                <a:gd name="connsiteX2" fmla="*/ 9105089 w 11517549"/>
                <a:gd name="connsiteY2" fmla="*/ 236905 h 2065705"/>
                <a:gd name="connsiteX3" fmla="*/ 7704306 w 11517549"/>
                <a:gd name="connsiteY3" fmla="*/ 382820 h 2065705"/>
                <a:gd name="connsiteX4" fmla="*/ 7247106 w 11517549"/>
                <a:gd name="connsiteY4" fmla="*/ 324454 h 2065705"/>
                <a:gd name="connsiteX5" fmla="*/ 9527905 w 11517549"/>
                <a:gd name="connsiteY5" fmla="*/ 118824 h 2065705"/>
                <a:gd name="connsiteX6" fmla="*/ 8599251 w 11517549"/>
                <a:gd name="connsiteY6" fmla="*/ 2065705 h 2065705"/>
                <a:gd name="connsiteX7" fmla="*/ 11517549 w 11517549"/>
                <a:gd name="connsiteY7" fmla="*/ 2065705 h 2065705"/>
                <a:gd name="connsiteX0" fmla="*/ 0 w 11517549"/>
                <a:gd name="connsiteY0" fmla="*/ 2283074 h 2283074"/>
                <a:gd name="connsiteX1" fmla="*/ 8171234 w 11517549"/>
                <a:gd name="connsiteY1" fmla="*/ 2283074 h 2283074"/>
                <a:gd name="connsiteX2" fmla="*/ 9105089 w 11517549"/>
                <a:gd name="connsiteY2" fmla="*/ 454274 h 2283074"/>
                <a:gd name="connsiteX3" fmla="*/ 7704306 w 11517549"/>
                <a:gd name="connsiteY3" fmla="*/ 600189 h 2283074"/>
                <a:gd name="connsiteX4" fmla="*/ 7247106 w 11517549"/>
                <a:gd name="connsiteY4" fmla="*/ 541823 h 2283074"/>
                <a:gd name="connsiteX5" fmla="*/ 9527905 w 11517549"/>
                <a:gd name="connsiteY5" fmla="*/ 336193 h 2283074"/>
                <a:gd name="connsiteX6" fmla="*/ 8599251 w 11517549"/>
                <a:gd name="connsiteY6" fmla="*/ 2283074 h 2283074"/>
                <a:gd name="connsiteX7" fmla="*/ 11517549 w 11517549"/>
                <a:gd name="connsiteY7" fmla="*/ 2283074 h 2283074"/>
                <a:gd name="connsiteX0" fmla="*/ 0 w 11517549"/>
                <a:gd name="connsiteY0" fmla="*/ 2343828 h 2343828"/>
                <a:gd name="connsiteX1" fmla="*/ 8171234 w 11517549"/>
                <a:gd name="connsiteY1" fmla="*/ 2343828 h 2343828"/>
                <a:gd name="connsiteX2" fmla="*/ 9105089 w 11517549"/>
                <a:gd name="connsiteY2" fmla="*/ 515028 h 2343828"/>
                <a:gd name="connsiteX3" fmla="*/ 7704306 w 11517549"/>
                <a:gd name="connsiteY3" fmla="*/ 660943 h 2343828"/>
                <a:gd name="connsiteX4" fmla="*/ 7247106 w 11517549"/>
                <a:gd name="connsiteY4" fmla="*/ 602577 h 2343828"/>
                <a:gd name="connsiteX5" fmla="*/ 9527905 w 11517549"/>
                <a:gd name="connsiteY5" fmla="*/ 396947 h 2343828"/>
                <a:gd name="connsiteX6" fmla="*/ 8599251 w 11517549"/>
                <a:gd name="connsiteY6" fmla="*/ 2343828 h 2343828"/>
                <a:gd name="connsiteX7" fmla="*/ 11517549 w 11517549"/>
                <a:gd name="connsiteY7" fmla="*/ 2343828 h 2343828"/>
                <a:gd name="connsiteX0" fmla="*/ 0 w 11517549"/>
                <a:gd name="connsiteY0" fmla="*/ 2368625 h 2368625"/>
                <a:gd name="connsiteX1" fmla="*/ 8171234 w 11517549"/>
                <a:gd name="connsiteY1" fmla="*/ 2368625 h 2368625"/>
                <a:gd name="connsiteX2" fmla="*/ 9105089 w 11517549"/>
                <a:gd name="connsiteY2" fmla="*/ 539825 h 2368625"/>
                <a:gd name="connsiteX3" fmla="*/ 7704306 w 11517549"/>
                <a:gd name="connsiteY3" fmla="*/ 685740 h 2368625"/>
                <a:gd name="connsiteX4" fmla="*/ 7247106 w 11517549"/>
                <a:gd name="connsiteY4" fmla="*/ 627374 h 2368625"/>
                <a:gd name="connsiteX5" fmla="*/ 9527905 w 11517549"/>
                <a:gd name="connsiteY5" fmla="*/ 421744 h 2368625"/>
                <a:gd name="connsiteX6" fmla="*/ 8599251 w 11517549"/>
                <a:gd name="connsiteY6" fmla="*/ 2368625 h 2368625"/>
                <a:gd name="connsiteX7" fmla="*/ 11517549 w 11517549"/>
                <a:gd name="connsiteY7" fmla="*/ 2368625 h 2368625"/>
                <a:gd name="connsiteX0" fmla="*/ 0 w 11517549"/>
                <a:gd name="connsiteY0" fmla="*/ 2368625 h 2368625"/>
                <a:gd name="connsiteX1" fmla="*/ 8171234 w 11517549"/>
                <a:gd name="connsiteY1" fmla="*/ 2368625 h 2368625"/>
                <a:gd name="connsiteX2" fmla="*/ 9105089 w 11517549"/>
                <a:gd name="connsiteY2" fmla="*/ 539825 h 2368625"/>
                <a:gd name="connsiteX3" fmla="*/ 7704306 w 11517549"/>
                <a:gd name="connsiteY3" fmla="*/ 685740 h 2368625"/>
                <a:gd name="connsiteX4" fmla="*/ 7247106 w 11517549"/>
                <a:gd name="connsiteY4" fmla="*/ 627374 h 2368625"/>
                <a:gd name="connsiteX5" fmla="*/ 9527905 w 11517549"/>
                <a:gd name="connsiteY5" fmla="*/ 421744 h 2368625"/>
                <a:gd name="connsiteX6" fmla="*/ 8599251 w 11517549"/>
                <a:gd name="connsiteY6" fmla="*/ 2368625 h 2368625"/>
                <a:gd name="connsiteX7" fmla="*/ 11517549 w 11517549"/>
                <a:gd name="connsiteY7" fmla="*/ 2368625 h 2368625"/>
                <a:gd name="connsiteX0" fmla="*/ 0 w 11517549"/>
                <a:gd name="connsiteY0" fmla="*/ 2704862 h 2704862"/>
                <a:gd name="connsiteX1" fmla="*/ 8171234 w 11517549"/>
                <a:gd name="connsiteY1" fmla="*/ 2704862 h 2704862"/>
                <a:gd name="connsiteX2" fmla="*/ 9105089 w 11517549"/>
                <a:gd name="connsiteY2" fmla="*/ 876062 h 2704862"/>
                <a:gd name="connsiteX3" fmla="*/ 7704306 w 11517549"/>
                <a:gd name="connsiteY3" fmla="*/ 1021977 h 2704862"/>
                <a:gd name="connsiteX4" fmla="*/ 7247106 w 11517549"/>
                <a:gd name="connsiteY4" fmla="*/ 963611 h 2704862"/>
                <a:gd name="connsiteX5" fmla="*/ 9527905 w 11517549"/>
                <a:gd name="connsiteY5" fmla="*/ 757981 h 2704862"/>
                <a:gd name="connsiteX6" fmla="*/ 8599251 w 11517549"/>
                <a:gd name="connsiteY6" fmla="*/ 2704862 h 2704862"/>
                <a:gd name="connsiteX7" fmla="*/ 11517549 w 11517549"/>
                <a:gd name="connsiteY7" fmla="*/ 2704862 h 2704862"/>
                <a:gd name="connsiteX0" fmla="*/ 0 w 11517549"/>
                <a:gd name="connsiteY0" fmla="*/ 2699702 h 2699702"/>
                <a:gd name="connsiteX1" fmla="*/ 8171234 w 11517549"/>
                <a:gd name="connsiteY1" fmla="*/ 2699702 h 2699702"/>
                <a:gd name="connsiteX2" fmla="*/ 9105089 w 11517549"/>
                <a:gd name="connsiteY2" fmla="*/ 870902 h 2699702"/>
                <a:gd name="connsiteX3" fmla="*/ 7704306 w 11517549"/>
                <a:gd name="connsiteY3" fmla="*/ 1016817 h 2699702"/>
                <a:gd name="connsiteX4" fmla="*/ 7247106 w 11517549"/>
                <a:gd name="connsiteY4" fmla="*/ 958451 h 2699702"/>
                <a:gd name="connsiteX5" fmla="*/ 9527905 w 11517549"/>
                <a:gd name="connsiteY5" fmla="*/ 752821 h 2699702"/>
                <a:gd name="connsiteX6" fmla="*/ 8599251 w 11517549"/>
                <a:gd name="connsiteY6" fmla="*/ 2699702 h 2699702"/>
                <a:gd name="connsiteX7" fmla="*/ 11517549 w 11517549"/>
                <a:gd name="connsiteY7" fmla="*/ 2699702 h 2699702"/>
                <a:gd name="connsiteX0" fmla="*/ 0 w 11517549"/>
                <a:gd name="connsiteY0" fmla="*/ 2699702 h 2699702"/>
                <a:gd name="connsiteX1" fmla="*/ 8171234 w 11517549"/>
                <a:gd name="connsiteY1" fmla="*/ 2699702 h 2699702"/>
                <a:gd name="connsiteX2" fmla="*/ 9105089 w 11517549"/>
                <a:gd name="connsiteY2" fmla="*/ 870902 h 2699702"/>
                <a:gd name="connsiteX3" fmla="*/ 7704306 w 11517549"/>
                <a:gd name="connsiteY3" fmla="*/ 1016817 h 2699702"/>
                <a:gd name="connsiteX4" fmla="*/ 7247106 w 11517549"/>
                <a:gd name="connsiteY4" fmla="*/ 958451 h 2699702"/>
                <a:gd name="connsiteX5" fmla="*/ 9527905 w 11517549"/>
                <a:gd name="connsiteY5" fmla="*/ 752821 h 2699702"/>
                <a:gd name="connsiteX6" fmla="*/ 8599251 w 11517549"/>
                <a:gd name="connsiteY6" fmla="*/ 2699702 h 2699702"/>
                <a:gd name="connsiteX7" fmla="*/ 11517549 w 11517549"/>
                <a:gd name="connsiteY7" fmla="*/ 2699702 h 2699702"/>
                <a:gd name="connsiteX0" fmla="*/ 0 w 11517549"/>
                <a:gd name="connsiteY0" fmla="*/ 2771589 h 2771589"/>
                <a:gd name="connsiteX1" fmla="*/ 8171234 w 11517549"/>
                <a:gd name="connsiteY1" fmla="*/ 2771589 h 2771589"/>
                <a:gd name="connsiteX2" fmla="*/ 9105089 w 11517549"/>
                <a:gd name="connsiteY2" fmla="*/ 942789 h 2771589"/>
                <a:gd name="connsiteX3" fmla="*/ 7704306 w 11517549"/>
                <a:gd name="connsiteY3" fmla="*/ 1088704 h 2771589"/>
                <a:gd name="connsiteX4" fmla="*/ 7247106 w 11517549"/>
                <a:gd name="connsiteY4" fmla="*/ 1030338 h 2771589"/>
                <a:gd name="connsiteX5" fmla="*/ 9527905 w 11517549"/>
                <a:gd name="connsiteY5" fmla="*/ 824708 h 2771589"/>
                <a:gd name="connsiteX6" fmla="*/ 8599251 w 11517549"/>
                <a:gd name="connsiteY6" fmla="*/ 2771589 h 2771589"/>
                <a:gd name="connsiteX7" fmla="*/ 11517549 w 11517549"/>
                <a:gd name="connsiteY7" fmla="*/ 2771589 h 2771589"/>
                <a:gd name="connsiteX0" fmla="*/ 0 w 11517549"/>
                <a:gd name="connsiteY0" fmla="*/ 2771589 h 2771589"/>
                <a:gd name="connsiteX1" fmla="*/ 8171234 w 11517549"/>
                <a:gd name="connsiteY1" fmla="*/ 2771589 h 2771589"/>
                <a:gd name="connsiteX2" fmla="*/ 9105089 w 11517549"/>
                <a:gd name="connsiteY2" fmla="*/ 942789 h 2771589"/>
                <a:gd name="connsiteX3" fmla="*/ 7704306 w 11517549"/>
                <a:gd name="connsiteY3" fmla="*/ 1088704 h 2771589"/>
                <a:gd name="connsiteX4" fmla="*/ 7247106 w 11517549"/>
                <a:gd name="connsiteY4" fmla="*/ 1030338 h 2771589"/>
                <a:gd name="connsiteX5" fmla="*/ 9527905 w 11517549"/>
                <a:gd name="connsiteY5" fmla="*/ 824708 h 2771589"/>
                <a:gd name="connsiteX6" fmla="*/ 8599251 w 11517549"/>
                <a:gd name="connsiteY6" fmla="*/ 2771589 h 2771589"/>
                <a:gd name="connsiteX7" fmla="*/ 11517549 w 11517549"/>
                <a:gd name="connsiteY7" fmla="*/ 2771589 h 2771589"/>
                <a:gd name="connsiteX0" fmla="*/ 0 w 11517549"/>
                <a:gd name="connsiteY0" fmla="*/ 2771589 h 2771589"/>
                <a:gd name="connsiteX1" fmla="*/ 8171234 w 11517549"/>
                <a:gd name="connsiteY1" fmla="*/ 2771589 h 2771589"/>
                <a:gd name="connsiteX2" fmla="*/ 9105089 w 11517549"/>
                <a:gd name="connsiteY2" fmla="*/ 942789 h 2771589"/>
                <a:gd name="connsiteX3" fmla="*/ 7704306 w 11517549"/>
                <a:gd name="connsiteY3" fmla="*/ 1088704 h 2771589"/>
                <a:gd name="connsiteX4" fmla="*/ 7247106 w 11517549"/>
                <a:gd name="connsiteY4" fmla="*/ 1030338 h 2771589"/>
                <a:gd name="connsiteX5" fmla="*/ 9527905 w 11517549"/>
                <a:gd name="connsiteY5" fmla="*/ 824708 h 2771589"/>
                <a:gd name="connsiteX6" fmla="*/ 8599251 w 11517549"/>
                <a:gd name="connsiteY6" fmla="*/ 2771589 h 2771589"/>
                <a:gd name="connsiteX7" fmla="*/ 11517549 w 11517549"/>
                <a:gd name="connsiteY7" fmla="*/ 2771589 h 2771589"/>
                <a:gd name="connsiteX0" fmla="*/ 0 w 11517549"/>
                <a:gd name="connsiteY0" fmla="*/ 2771589 h 2771589"/>
                <a:gd name="connsiteX1" fmla="*/ 8171234 w 11517549"/>
                <a:gd name="connsiteY1" fmla="*/ 2771589 h 2771589"/>
                <a:gd name="connsiteX2" fmla="*/ 9105089 w 11517549"/>
                <a:gd name="connsiteY2" fmla="*/ 942789 h 2771589"/>
                <a:gd name="connsiteX3" fmla="*/ 7704306 w 11517549"/>
                <a:gd name="connsiteY3" fmla="*/ 1088704 h 2771589"/>
                <a:gd name="connsiteX4" fmla="*/ 7247106 w 11517549"/>
                <a:gd name="connsiteY4" fmla="*/ 1030338 h 2771589"/>
                <a:gd name="connsiteX5" fmla="*/ 9527905 w 11517549"/>
                <a:gd name="connsiteY5" fmla="*/ 824708 h 2771589"/>
                <a:gd name="connsiteX6" fmla="*/ 8599251 w 11517549"/>
                <a:gd name="connsiteY6" fmla="*/ 2771589 h 2771589"/>
                <a:gd name="connsiteX7" fmla="*/ 11517549 w 11517549"/>
                <a:gd name="connsiteY7" fmla="*/ 2771589 h 2771589"/>
                <a:gd name="connsiteX0" fmla="*/ 0 w 11517549"/>
                <a:gd name="connsiteY0" fmla="*/ 2781884 h 2781884"/>
                <a:gd name="connsiteX1" fmla="*/ 8171234 w 11517549"/>
                <a:gd name="connsiteY1" fmla="*/ 2781884 h 2781884"/>
                <a:gd name="connsiteX2" fmla="*/ 9105089 w 11517549"/>
                <a:gd name="connsiteY2" fmla="*/ 953084 h 2781884"/>
                <a:gd name="connsiteX3" fmla="*/ 7704306 w 11517549"/>
                <a:gd name="connsiteY3" fmla="*/ 1098999 h 2781884"/>
                <a:gd name="connsiteX4" fmla="*/ 7247106 w 11517549"/>
                <a:gd name="connsiteY4" fmla="*/ 1040633 h 2781884"/>
                <a:gd name="connsiteX5" fmla="*/ 9527905 w 11517549"/>
                <a:gd name="connsiteY5" fmla="*/ 835003 h 2781884"/>
                <a:gd name="connsiteX6" fmla="*/ 8599251 w 11517549"/>
                <a:gd name="connsiteY6" fmla="*/ 2781884 h 2781884"/>
                <a:gd name="connsiteX7" fmla="*/ 11517549 w 11517549"/>
                <a:gd name="connsiteY7" fmla="*/ 2781884 h 2781884"/>
                <a:gd name="connsiteX0" fmla="*/ 0 w 11517549"/>
                <a:gd name="connsiteY0" fmla="*/ 2781884 h 2781884"/>
                <a:gd name="connsiteX1" fmla="*/ 8171234 w 11517549"/>
                <a:gd name="connsiteY1" fmla="*/ 2781884 h 2781884"/>
                <a:gd name="connsiteX2" fmla="*/ 9105089 w 11517549"/>
                <a:gd name="connsiteY2" fmla="*/ 953084 h 2781884"/>
                <a:gd name="connsiteX3" fmla="*/ 7704306 w 11517549"/>
                <a:gd name="connsiteY3" fmla="*/ 1098999 h 2781884"/>
                <a:gd name="connsiteX4" fmla="*/ 7247106 w 11517549"/>
                <a:gd name="connsiteY4" fmla="*/ 1040633 h 2781884"/>
                <a:gd name="connsiteX5" fmla="*/ 9527905 w 11517549"/>
                <a:gd name="connsiteY5" fmla="*/ 835003 h 2781884"/>
                <a:gd name="connsiteX6" fmla="*/ 8599251 w 11517549"/>
                <a:gd name="connsiteY6" fmla="*/ 2781884 h 2781884"/>
                <a:gd name="connsiteX7" fmla="*/ 11517549 w 11517549"/>
                <a:gd name="connsiteY7" fmla="*/ 2781884 h 2781884"/>
                <a:gd name="connsiteX0" fmla="*/ 0 w 11517549"/>
                <a:gd name="connsiteY0" fmla="*/ 2781884 h 2781884"/>
                <a:gd name="connsiteX1" fmla="*/ 8171234 w 11517549"/>
                <a:gd name="connsiteY1" fmla="*/ 2781884 h 2781884"/>
                <a:gd name="connsiteX2" fmla="*/ 9105089 w 11517549"/>
                <a:gd name="connsiteY2" fmla="*/ 953084 h 2781884"/>
                <a:gd name="connsiteX3" fmla="*/ 7704306 w 11517549"/>
                <a:gd name="connsiteY3" fmla="*/ 1098999 h 2781884"/>
                <a:gd name="connsiteX4" fmla="*/ 7247106 w 11517549"/>
                <a:gd name="connsiteY4" fmla="*/ 1040633 h 2781884"/>
                <a:gd name="connsiteX5" fmla="*/ 9527905 w 11517549"/>
                <a:gd name="connsiteY5" fmla="*/ 835003 h 2781884"/>
                <a:gd name="connsiteX6" fmla="*/ 8599251 w 11517549"/>
                <a:gd name="connsiteY6" fmla="*/ 2781884 h 2781884"/>
                <a:gd name="connsiteX7" fmla="*/ 11517549 w 11517549"/>
                <a:gd name="connsiteY7" fmla="*/ 2781884 h 27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517549" h="2781884">
                  <a:moveTo>
                    <a:pt x="0" y="2781884"/>
                  </a:moveTo>
                  <a:lnTo>
                    <a:pt x="8171234" y="2781884"/>
                  </a:lnTo>
                  <a:cubicBezTo>
                    <a:pt x="8122265" y="1634141"/>
                    <a:pt x="9178612" y="1581490"/>
                    <a:pt x="9105089" y="953084"/>
                  </a:cubicBezTo>
                  <a:cubicBezTo>
                    <a:pt x="9028022" y="294389"/>
                    <a:pt x="7861458" y="46386"/>
                    <a:pt x="7704306" y="1098999"/>
                  </a:cubicBezTo>
                  <a:lnTo>
                    <a:pt x="7247106" y="1040633"/>
                  </a:lnTo>
                  <a:cubicBezTo>
                    <a:pt x="7287294" y="-229409"/>
                    <a:pt x="9306484" y="-382879"/>
                    <a:pt x="9527905" y="835003"/>
                  </a:cubicBezTo>
                  <a:cubicBezTo>
                    <a:pt x="9703088" y="1798564"/>
                    <a:pt x="8507640" y="1802618"/>
                    <a:pt x="8599251" y="2781884"/>
                  </a:cubicBezTo>
                  <a:lnTo>
                    <a:pt x="11517549" y="2781884"/>
                  </a:lnTo>
                </a:path>
              </a:pathLst>
            </a:custGeom>
            <a:no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bwMode="gray">
            <a:xfrm>
              <a:off x="8513806" y="5890341"/>
              <a:ext cx="422066" cy="422066"/>
            </a:xfrm>
            <a:prstGeom prst="rect">
              <a:avLst/>
            </a:prstGeom>
            <a:noFill/>
            <a:ln w="19050" cap="flat" cmpd="sng" algn="ctr">
              <a:solidFill>
                <a:srgbClr val="46647B"/>
              </a:solidFill>
              <a:prstDash val="solid"/>
              <a:miter lim="800000"/>
              <a:headEnd type="none" w="med" len="med"/>
              <a:tailEnd type="none" w="med" len="med"/>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a:solidFill>
                  <a:schemeClr val="tx1"/>
                </a:solidFill>
              </a:endParaRPr>
            </a:p>
          </p:txBody>
        </p:sp>
      </p:grpSp>
    </p:spTree>
    <p:extLst>
      <p:ext uri="{BB962C8B-B14F-4D97-AF65-F5344CB8AC3E}">
        <p14:creationId xmlns:p14="http://schemas.microsoft.com/office/powerpoint/2010/main" val="1808587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tfpLayoutConfig" hidden="1"/>
          <p:cNvSpPr txBox="1"/>
          <p:nvPr/>
        </p:nvSpPr>
        <p:spPr bwMode="gray">
          <a:xfrm>
            <a:off x="12700" y="12700"/>
            <a:ext cx="431776"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overall_1_132337736098351714 columns_1_132337736098351714 </a:t>
            </a:r>
            <a:endParaRPr lang="en-US" sz="100" dirty="0" err="1" smtClean="0">
              <a:solidFill>
                <a:srgbClr val="FFFFFF">
                  <a:alpha val="0"/>
                </a:srgbClr>
              </a:solidFill>
            </a:endParaRPr>
          </a:p>
        </p:txBody>
      </p:sp>
      <p:sp>
        <p:nvSpPr>
          <p:cNvPr id="3" name="AgendaTitle"/>
          <p:cNvSpPr txBox="1"/>
          <p:nvPr/>
        </p:nvSpPr>
        <p:spPr bwMode="gray">
          <a:xfrm>
            <a:off x="634999" y="4560278"/>
            <a:ext cx="1102585" cy="235611"/>
          </a:xfrm>
          <a:prstGeom prst="rect">
            <a:avLst/>
          </a:prstGeom>
          <a:noFill/>
        </p:spPr>
        <p:txBody>
          <a:bodyPr vert="horz" wrap="none" lIns="18136" tIns="25226" rIns="72073" bIns="25226" rtlCol="0">
            <a:spAutoFit/>
          </a:bodyPr>
          <a:lstStyle/>
          <a:p>
            <a:pPr marL="0" indent="0">
              <a:buNone/>
            </a:pPr>
            <a:r>
              <a:rPr lang="en-US" sz="1200" b="1" cap="all" spc="450" dirty="0"/>
              <a:t>Agenda</a:t>
            </a:r>
          </a:p>
        </p:txBody>
      </p:sp>
      <p:cxnSp>
        <p:nvCxnSpPr>
          <p:cNvPr id="4" name="AgendaLine"/>
          <p:cNvCxnSpPr/>
          <p:nvPr/>
        </p:nvCxnSpPr>
        <p:spPr bwMode="gray">
          <a:xfrm>
            <a:off x="334963" y="4447931"/>
            <a:ext cx="11522075" cy="0"/>
          </a:xfrm>
          <a:prstGeom prst="line">
            <a:avLst/>
          </a:prstGeom>
          <a:ln w="19050" cap="flat" cmpd="sng">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bwMode="gray">
          <a:xfrm>
            <a:off x="634997" y="3763108"/>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b="1" dirty="0">
                <a:solidFill>
                  <a:schemeClr val="accent4"/>
                </a:solidFill>
              </a:rPr>
              <a:t>Overview</a:t>
            </a:r>
            <a:r>
              <a:rPr lang="en-US" sz="1400" b="1">
                <a:solidFill>
                  <a:schemeClr val="accent4"/>
                </a:solidFill>
              </a:rPr>
              <a:t> </a:t>
            </a:r>
            <a:r>
              <a:rPr lang="en-US" sz="1400" b="1" dirty="0">
                <a:solidFill>
                  <a:schemeClr val="accent4"/>
                </a:solidFill>
              </a:rPr>
              <a:t>of </a:t>
            </a:r>
            <a:r>
              <a:rPr lang="en-US" sz="1400" b="1">
                <a:solidFill>
                  <a:schemeClr val="accent4"/>
                </a:solidFill>
              </a:rPr>
              <a:t>currently-hiring recovery-related roles</a:t>
            </a:r>
            <a:endParaRPr lang="en-US" sz="1400" b="1" dirty="0">
              <a:solidFill>
                <a:schemeClr val="accent4"/>
              </a:solidFill>
            </a:endParaRPr>
          </a:p>
        </p:txBody>
      </p:sp>
      <p:sp>
        <p:nvSpPr>
          <p:cNvPr id="6" name="Rectangle 5"/>
          <p:cNvSpPr/>
          <p:nvPr/>
        </p:nvSpPr>
        <p:spPr bwMode="gray">
          <a:xfrm>
            <a:off x="2565520" y="3763108"/>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What is </a:t>
            </a:r>
            <a:r>
              <a:rPr lang="en-US" sz="1400" dirty="0" smtClean="0">
                <a:solidFill>
                  <a:schemeClr val="tx1"/>
                </a:solidFill>
              </a:rPr>
              <a:t>NY </a:t>
            </a:r>
            <a:r>
              <a:rPr lang="en-US" sz="1400" dirty="0">
                <a:solidFill>
                  <a:schemeClr val="tx1"/>
                </a:solidFill>
              </a:rPr>
              <a:t>doing </a:t>
            </a:r>
            <a:r>
              <a:rPr lang="en-US" sz="1400" dirty="0" smtClean="0">
                <a:solidFill>
                  <a:schemeClr val="tx1"/>
                </a:solidFill>
              </a:rPr>
              <a:t>to develop these roles, given COVID-19?</a:t>
            </a:r>
            <a:endParaRPr lang="en-US" sz="1400" dirty="0">
              <a:solidFill>
                <a:schemeClr val="tx1"/>
              </a:solidFill>
            </a:endParaRPr>
          </a:p>
        </p:txBody>
      </p:sp>
      <p:sp>
        <p:nvSpPr>
          <p:cNvPr id="7" name="Rectangle 6"/>
          <p:cNvSpPr/>
          <p:nvPr/>
        </p:nvSpPr>
        <p:spPr bwMode="gray">
          <a:xfrm>
            <a:off x="4496043"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What skills </a:t>
            </a:r>
            <a:r>
              <a:rPr lang="en-US" sz="1400" dirty="0" smtClean="0">
                <a:solidFill>
                  <a:schemeClr val="tx1"/>
                </a:solidFill>
              </a:rPr>
              <a:t>and experience do these roles build</a:t>
            </a:r>
            <a:r>
              <a:rPr lang="en-US" sz="1400" dirty="0">
                <a:solidFill>
                  <a:schemeClr val="tx1"/>
                </a:solidFill>
              </a:rPr>
              <a:t>?</a:t>
            </a:r>
          </a:p>
        </p:txBody>
      </p:sp>
      <p:cxnSp>
        <p:nvCxnSpPr>
          <p:cNvPr id="8" name="Straight Connector 7"/>
          <p:cNvCxnSpPr/>
          <p:nvPr/>
        </p:nvCxnSpPr>
        <p:spPr bwMode="gray">
          <a:xfrm>
            <a:off x="2384972"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gray">
          <a:xfrm>
            <a:off x="4315495"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bwMode="gray">
          <a:xfrm>
            <a:off x="10287613"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smtClean="0">
                <a:solidFill>
                  <a:schemeClr val="tx1"/>
                </a:solidFill>
              </a:rPr>
              <a:t>Questions</a:t>
            </a:r>
            <a:endParaRPr lang="en-US" sz="1400" dirty="0">
              <a:solidFill>
                <a:schemeClr val="tx1"/>
              </a:solidFill>
            </a:endParaRPr>
          </a:p>
        </p:txBody>
      </p:sp>
      <p:cxnSp>
        <p:nvCxnSpPr>
          <p:cNvPr id="11" name="Straight Connector 10"/>
          <p:cNvCxnSpPr/>
          <p:nvPr/>
        </p:nvCxnSpPr>
        <p:spPr bwMode="gray">
          <a:xfrm>
            <a:off x="10107064"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2" name="AgendaEmphasisBar"/>
          <p:cNvSpPr/>
          <p:nvPr/>
        </p:nvSpPr>
        <p:spPr bwMode="gray">
          <a:xfrm rot="16200000">
            <a:off x="1372000" y="3599720"/>
            <a:ext cx="95417" cy="1569425"/>
          </a:xfrm>
          <a:prstGeom prst="rect">
            <a:avLst/>
          </a:prstGeom>
          <a:solidFill>
            <a:srgbClr val="46647B"/>
          </a:solidFill>
          <a:ln w="19050">
            <a:solidFill>
              <a:srgbClr val="46647B"/>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a:solidFill>
                <a:schemeClr val="tx1"/>
              </a:solidFill>
            </a:endParaRPr>
          </a:p>
        </p:txBody>
      </p:sp>
      <p:sp>
        <p:nvSpPr>
          <p:cNvPr id="13" name="Rectangle 12"/>
          <p:cNvSpPr/>
          <p:nvPr/>
        </p:nvSpPr>
        <p:spPr bwMode="gray">
          <a:xfrm>
            <a:off x="8357089"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smtClean="0">
                <a:solidFill>
                  <a:schemeClr val="tx1"/>
                </a:solidFill>
              </a:rPr>
              <a:t>Where can you go to learn more?</a:t>
            </a:r>
            <a:endParaRPr lang="en-US" sz="1400" dirty="0">
              <a:solidFill>
                <a:schemeClr val="tx1"/>
              </a:solidFill>
            </a:endParaRPr>
          </a:p>
        </p:txBody>
      </p:sp>
      <p:cxnSp>
        <p:nvCxnSpPr>
          <p:cNvPr id="14" name="Straight Connector 13"/>
          <p:cNvCxnSpPr/>
          <p:nvPr/>
        </p:nvCxnSpPr>
        <p:spPr bwMode="gray">
          <a:xfrm>
            <a:off x="8176541"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bwMode="gray">
          <a:xfrm>
            <a:off x="6426566"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How can you prepare your best application for these roles?</a:t>
            </a:r>
          </a:p>
        </p:txBody>
      </p:sp>
      <p:cxnSp>
        <p:nvCxnSpPr>
          <p:cNvPr id="16" name="Straight Connector 15"/>
          <p:cNvCxnSpPr/>
          <p:nvPr/>
        </p:nvCxnSpPr>
        <p:spPr bwMode="gray">
          <a:xfrm>
            <a:off x="6246018"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gray">
          <a:xfrm>
            <a:off x="4315495"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gray">
          <a:xfrm>
            <a:off x="6246018" y="3276968"/>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gray">
          <a:xfrm>
            <a:off x="8176541"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gray">
          <a:xfrm>
            <a:off x="10107064"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8533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tfpLayoutConfig" hidden="1"/>
          <p:cNvSpPr txBox="1"/>
          <p:nvPr/>
        </p:nvSpPr>
        <p:spPr bwMode="gray">
          <a:xfrm>
            <a:off x="12700" y="12700"/>
            <a:ext cx="1178775"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overall_0_132339788744767423 columns_1_132339805088658465 14_1_132337784615634553 6_1_132339425597359534 32_1_132339788713043757 35_1_132339788713043757 84_1_132339788713043757 </a:t>
            </a:r>
            <a:endParaRPr lang="en-US" sz="100" dirty="0" err="1" smtClean="0">
              <a:solidFill>
                <a:srgbClr val="FFFFFF">
                  <a:alpha val="0"/>
                </a:srgbClr>
              </a:solidFill>
            </a:endParaRPr>
          </a:p>
        </p:txBody>
      </p:sp>
      <p:sp>
        <p:nvSpPr>
          <p:cNvPr id="4" name="Title 3"/>
          <p:cNvSpPr>
            <a:spLocks noGrp="1"/>
          </p:cNvSpPr>
          <p:nvPr>
            <p:ph type="title"/>
          </p:nvPr>
        </p:nvSpPr>
        <p:spPr/>
        <p:txBody>
          <a:bodyPr/>
          <a:lstStyle/>
          <a:p>
            <a:r>
              <a:rPr lang="en-US" dirty="0" smtClean="0"/>
              <a:t>Introduction to recovery-related roles</a:t>
            </a:r>
            <a:endParaRPr lang="en-US" dirty="0"/>
          </a:p>
        </p:txBody>
      </p:sp>
      <p:grpSp>
        <p:nvGrpSpPr>
          <p:cNvPr id="32" name="btfpRunningAgenda1Level604385"/>
          <p:cNvGrpSpPr/>
          <p:nvPr>
            <p:custDataLst>
              <p:tags r:id="rId1"/>
            </p:custDataLst>
          </p:nvPr>
        </p:nvGrpSpPr>
        <p:grpSpPr>
          <a:xfrm>
            <a:off x="0" y="944429"/>
            <a:ext cx="4457503" cy="257442"/>
            <a:chOff x="0" y="944429"/>
            <a:chExt cx="4457503" cy="257442"/>
          </a:xfrm>
        </p:grpSpPr>
        <p:sp>
          <p:nvSpPr>
            <p:cNvPr id="33" name="btfpRunningAgenda1LevelBarLeft604385"/>
            <p:cNvSpPr/>
            <p:nvPr/>
          </p:nvSpPr>
          <p:spPr bwMode="gray">
            <a:xfrm>
              <a:off x="0" y="944429"/>
              <a:ext cx="4411237"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950801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271402 w 1271402"/>
                <a:gd name="connsiteY0" fmla="*/ 0 h 257442"/>
                <a:gd name="connsiteX1" fmla="*/ 1056380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0 w 1271402"/>
                <a:gd name="connsiteY1" fmla="*/ 257442 h 257442"/>
                <a:gd name="connsiteX2" fmla="*/ 0 w 1271402"/>
                <a:gd name="connsiteY2" fmla="*/ 257442 h 257442"/>
                <a:gd name="connsiteX3" fmla="*/ 0 w 1271402"/>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449335 w 1449335"/>
                <a:gd name="connsiteY0" fmla="*/ 0 h 257442"/>
                <a:gd name="connsiteX1" fmla="*/ 1216681 w 1449335"/>
                <a:gd name="connsiteY1" fmla="*/ 257442 h 257442"/>
                <a:gd name="connsiteX2" fmla="*/ 0 w 1449335"/>
                <a:gd name="connsiteY2" fmla="*/ 257442 h 257442"/>
                <a:gd name="connsiteX3" fmla="*/ 1 w 1449335"/>
                <a:gd name="connsiteY3" fmla="*/ 0 h 257442"/>
                <a:gd name="connsiteX0" fmla="*/ 1449335 w 1449335"/>
                <a:gd name="connsiteY0" fmla="*/ 0 h 257442"/>
                <a:gd name="connsiteX1" fmla="*/ 1394614 w 1449335"/>
                <a:gd name="connsiteY1" fmla="*/ 257442 h 257442"/>
                <a:gd name="connsiteX2" fmla="*/ 0 w 1449335"/>
                <a:gd name="connsiteY2" fmla="*/ 257442 h 257442"/>
                <a:gd name="connsiteX3" fmla="*/ 1 w 1449335"/>
                <a:gd name="connsiteY3" fmla="*/ 0 h 257442"/>
                <a:gd name="connsiteX0" fmla="*/ 1449335 w 1449335"/>
                <a:gd name="connsiteY0" fmla="*/ 0 h 257442"/>
                <a:gd name="connsiteX1" fmla="*/ 1394614 w 1449335"/>
                <a:gd name="connsiteY1" fmla="*/ 257442 h 257442"/>
                <a:gd name="connsiteX2" fmla="*/ 0 w 1449335"/>
                <a:gd name="connsiteY2" fmla="*/ 257442 h 257442"/>
                <a:gd name="connsiteX3" fmla="*/ 1 w 1449335"/>
                <a:gd name="connsiteY3" fmla="*/ 0 h 257442"/>
                <a:gd name="connsiteX0" fmla="*/ 1449335 w 1449335"/>
                <a:gd name="connsiteY0" fmla="*/ 0 h 257442"/>
                <a:gd name="connsiteX1" fmla="*/ 1394614 w 1449335"/>
                <a:gd name="connsiteY1" fmla="*/ 257442 h 257442"/>
                <a:gd name="connsiteX2" fmla="*/ 0 w 1449335"/>
                <a:gd name="connsiteY2" fmla="*/ 257442 h 257442"/>
                <a:gd name="connsiteX3" fmla="*/ 0 w 1449335"/>
                <a:gd name="connsiteY3" fmla="*/ 0 h 257442"/>
                <a:gd name="connsiteX0" fmla="*/ 1271402 w 1394614"/>
                <a:gd name="connsiteY0" fmla="*/ 0 h 257442"/>
                <a:gd name="connsiteX1" fmla="*/ 1394614 w 1394614"/>
                <a:gd name="connsiteY1" fmla="*/ 257442 h 257442"/>
                <a:gd name="connsiteX2" fmla="*/ 0 w 1394614"/>
                <a:gd name="connsiteY2" fmla="*/ 257442 h 257442"/>
                <a:gd name="connsiteX3" fmla="*/ 0 w 1394614"/>
                <a:gd name="connsiteY3" fmla="*/ 0 h 257442"/>
                <a:gd name="connsiteX0" fmla="*/ 1271402 w 1271402"/>
                <a:gd name="connsiteY0" fmla="*/ 0 h 257442"/>
                <a:gd name="connsiteX1" fmla="*/ 1216681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1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1 w 1271402"/>
                <a:gd name="connsiteY1" fmla="*/ 257442 h 257442"/>
                <a:gd name="connsiteX2" fmla="*/ 0 w 1271402"/>
                <a:gd name="connsiteY2" fmla="*/ 257442 h 257442"/>
                <a:gd name="connsiteX3" fmla="*/ 0 w 1271402"/>
                <a:gd name="connsiteY3" fmla="*/ 0 h 257442"/>
                <a:gd name="connsiteX0" fmla="*/ 1111101 w 1216681"/>
                <a:gd name="connsiteY0" fmla="*/ 0 h 257442"/>
                <a:gd name="connsiteX1" fmla="*/ 1216681 w 1216681"/>
                <a:gd name="connsiteY1" fmla="*/ 257442 h 257442"/>
                <a:gd name="connsiteX2" fmla="*/ 0 w 1216681"/>
                <a:gd name="connsiteY2" fmla="*/ 257442 h 257442"/>
                <a:gd name="connsiteX3" fmla="*/ 0 w 1216681"/>
                <a:gd name="connsiteY3" fmla="*/ 0 h 257442"/>
                <a:gd name="connsiteX0" fmla="*/ 1111101 w 1111101"/>
                <a:gd name="connsiteY0" fmla="*/ 0 h 257442"/>
                <a:gd name="connsiteX1" fmla="*/ 1056381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1 w 1111101"/>
                <a:gd name="connsiteY1" fmla="*/ 257442 h 257442"/>
                <a:gd name="connsiteX2" fmla="*/ 1 w 1111101"/>
                <a:gd name="connsiteY2" fmla="*/ 257442 h 257442"/>
                <a:gd name="connsiteX3" fmla="*/ 0 w 1111101"/>
                <a:gd name="connsiteY3" fmla="*/ 0 h 257442"/>
                <a:gd name="connsiteX0" fmla="*/ 1111100 w 1111100"/>
                <a:gd name="connsiteY0" fmla="*/ 0 h 257442"/>
                <a:gd name="connsiteX1" fmla="*/ 1056380 w 1111100"/>
                <a:gd name="connsiteY1" fmla="*/ 257442 h 257442"/>
                <a:gd name="connsiteX2" fmla="*/ 0 w 1111100"/>
                <a:gd name="connsiteY2" fmla="*/ 257442 h 257442"/>
                <a:gd name="connsiteX3" fmla="*/ 0 w 1111100"/>
                <a:gd name="connsiteY3" fmla="*/ 0 h 257442"/>
                <a:gd name="connsiteX0" fmla="*/ 1279416 w 1279416"/>
                <a:gd name="connsiteY0" fmla="*/ 0 h 257442"/>
                <a:gd name="connsiteX1" fmla="*/ 1056380 w 1279416"/>
                <a:gd name="connsiteY1" fmla="*/ 257442 h 257442"/>
                <a:gd name="connsiteX2" fmla="*/ 0 w 1279416"/>
                <a:gd name="connsiteY2" fmla="*/ 257442 h 257442"/>
                <a:gd name="connsiteX3" fmla="*/ 0 w 1279416"/>
                <a:gd name="connsiteY3" fmla="*/ 0 h 257442"/>
                <a:gd name="connsiteX0" fmla="*/ 1279416 w 1279416"/>
                <a:gd name="connsiteY0" fmla="*/ 0 h 257442"/>
                <a:gd name="connsiteX1" fmla="*/ 1224695 w 1279416"/>
                <a:gd name="connsiteY1" fmla="*/ 257442 h 257442"/>
                <a:gd name="connsiteX2" fmla="*/ 0 w 1279416"/>
                <a:gd name="connsiteY2" fmla="*/ 257442 h 257442"/>
                <a:gd name="connsiteX3" fmla="*/ 0 w 1279416"/>
                <a:gd name="connsiteY3" fmla="*/ 0 h 257442"/>
                <a:gd name="connsiteX0" fmla="*/ 1279416 w 1279416"/>
                <a:gd name="connsiteY0" fmla="*/ 0 h 257442"/>
                <a:gd name="connsiteX1" fmla="*/ 1224695 w 1279416"/>
                <a:gd name="connsiteY1" fmla="*/ 257442 h 257442"/>
                <a:gd name="connsiteX2" fmla="*/ 0 w 1279416"/>
                <a:gd name="connsiteY2" fmla="*/ 257442 h 257442"/>
                <a:gd name="connsiteX3" fmla="*/ 0 w 1279416"/>
                <a:gd name="connsiteY3" fmla="*/ 0 h 257442"/>
                <a:gd name="connsiteX0" fmla="*/ 1279416 w 1279416"/>
                <a:gd name="connsiteY0" fmla="*/ 0 h 257442"/>
                <a:gd name="connsiteX1" fmla="*/ 1224695 w 1279416"/>
                <a:gd name="connsiteY1" fmla="*/ 257442 h 257442"/>
                <a:gd name="connsiteX2" fmla="*/ 0 w 1279416"/>
                <a:gd name="connsiteY2" fmla="*/ 257442 h 257442"/>
                <a:gd name="connsiteX3" fmla="*/ 0 w 1279416"/>
                <a:gd name="connsiteY3" fmla="*/ 0 h 257442"/>
                <a:gd name="connsiteX0" fmla="*/ 1457350 w 1457350"/>
                <a:gd name="connsiteY0" fmla="*/ 0 h 257442"/>
                <a:gd name="connsiteX1" fmla="*/ 1224695 w 1457350"/>
                <a:gd name="connsiteY1" fmla="*/ 257442 h 257442"/>
                <a:gd name="connsiteX2" fmla="*/ 0 w 1457350"/>
                <a:gd name="connsiteY2" fmla="*/ 257442 h 257442"/>
                <a:gd name="connsiteX3" fmla="*/ 0 w 1457350"/>
                <a:gd name="connsiteY3" fmla="*/ 0 h 257442"/>
                <a:gd name="connsiteX0" fmla="*/ 1457350 w 1457350"/>
                <a:gd name="connsiteY0" fmla="*/ 0 h 257442"/>
                <a:gd name="connsiteX1" fmla="*/ 1402629 w 1457350"/>
                <a:gd name="connsiteY1" fmla="*/ 257442 h 257442"/>
                <a:gd name="connsiteX2" fmla="*/ 0 w 1457350"/>
                <a:gd name="connsiteY2" fmla="*/ 257442 h 257442"/>
                <a:gd name="connsiteX3" fmla="*/ 0 w 1457350"/>
                <a:gd name="connsiteY3" fmla="*/ 0 h 257442"/>
                <a:gd name="connsiteX0" fmla="*/ 1457350 w 1457350"/>
                <a:gd name="connsiteY0" fmla="*/ 0 h 257442"/>
                <a:gd name="connsiteX1" fmla="*/ 1402629 w 1457350"/>
                <a:gd name="connsiteY1" fmla="*/ 257442 h 257442"/>
                <a:gd name="connsiteX2" fmla="*/ 0 w 1457350"/>
                <a:gd name="connsiteY2" fmla="*/ 257442 h 257442"/>
                <a:gd name="connsiteX3" fmla="*/ 0 w 1457350"/>
                <a:gd name="connsiteY3" fmla="*/ 0 h 257442"/>
                <a:gd name="connsiteX0" fmla="*/ 1457350 w 1457350"/>
                <a:gd name="connsiteY0" fmla="*/ 0 h 257442"/>
                <a:gd name="connsiteX1" fmla="*/ 1402629 w 1457350"/>
                <a:gd name="connsiteY1" fmla="*/ 257442 h 257442"/>
                <a:gd name="connsiteX2" fmla="*/ 0 w 1457350"/>
                <a:gd name="connsiteY2" fmla="*/ 257442 h 257442"/>
                <a:gd name="connsiteX3" fmla="*/ 0 w 1457350"/>
                <a:gd name="connsiteY3" fmla="*/ 0 h 257442"/>
                <a:gd name="connsiteX0" fmla="*/ 1617650 w 1617650"/>
                <a:gd name="connsiteY0" fmla="*/ 0 h 257442"/>
                <a:gd name="connsiteX1" fmla="*/ 1402629 w 1617650"/>
                <a:gd name="connsiteY1" fmla="*/ 257442 h 257442"/>
                <a:gd name="connsiteX2" fmla="*/ 0 w 1617650"/>
                <a:gd name="connsiteY2" fmla="*/ 257442 h 257442"/>
                <a:gd name="connsiteX3" fmla="*/ 0 w 1617650"/>
                <a:gd name="connsiteY3" fmla="*/ 0 h 257442"/>
                <a:gd name="connsiteX0" fmla="*/ 1617650 w 1617650"/>
                <a:gd name="connsiteY0" fmla="*/ 0 h 257442"/>
                <a:gd name="connsiteX1" fmla="*/ 1562929 w 1617650"/>
                <a:gd name="connsiteY1" fmla="*/ 257442 h 257442"/>
                <a:gd name="connsiteX2" fmla="*/ 0 w 1617650"/>
                <a:gd name="connsiteY2" fmla="*/ 257442 h 257442"/>
                <a:gd name="connsiteX3" fmla="*/ 0 w 1617650"/>
                <a:gd name="connsiteY3" fmla="*/ 0 h 257442"/>
                <a:gd name="connsiteX0" fmla="*/ 1617650 w 1617650"/>
                <a:gd name="connsiteY0" fmla="*/ 0 h 257442"/>
                <a:gd name="connsiteX1" fmla="*/ 1562929 w 1617650"/>
                <a:gd name="connsiteY1" fmla="*/ 257442 h 257442"/>
                <a:gd name="connsiteX2" fmla="*/ 0 w 1617650"/>
                <a:gd name="connsiteY2" fmla="*/ 257442 h 257442"/>
                <a:gd name="connsiteX3" fmla="*/ 0 w 1617650"/>
                <a:gd name="connsiteY3" fmla="*/ 0 h 257442"/>
                <a:gd name="connsiteX0" fmla="*/ 1617650 w 1617650"/>
                <a:gd name="connsiteY0" fmla="*/ 0 h 257442"/>
                <a:gd name="connsiteX1" fmla="*/ 1562929 w 1617650"/>
                <a:gd name="connsiteY1" fmla="*/ 257442 h 257442"/>
                <a:gd name="connsiteX2" fmla="*/ 0 w 1617650"/>
                <a:gd name="connsiteY2" fmla="*/ 257442 h 257442"/>
                <a:gd name="connsiteX3" fmla="*/ 0 w 1617650"/>
                <a:gd name="connsiteY3" fmla="*/ 0 h 257442"/>
                <a:gd name="connsiteX0" fmla="*/ 1777951 w 1777951"/>
                <a:gd name="connsiteY0" fmla="*/ 0 h 257442"/>
                <a:gd name="connsiteX1" fmla="*/ 1562929 w 1777951"/>
                <a:gd name="connsiteY1" fmla="*/ 257442 h 257442"/>
                <a:gd name="connsiteX2" fmla="*/ 0 w 1777951"/>
                <a:gd name="connsiteY2" fmla="*/ 257442 h 257442"/>
                <a:gd name="connsiteX3" fmla="*/ 0 w 1777951"/>
                <a:gd name="connsiteY3" fmla="*/ 0 h 257442"/>
                <a:gd name="connsiteX0" fmla="*/ 1777951 w 1777951"/>
                <a:gd name="connsiteY0" fmla="*/ 0 h 257442"/>
                <a:gd name="connsiteX1" fmla="*/ 1723230 w 1777951"/>
                <a:gd name="connsiteY1" fmla="*/ 257442 h 257442"/>
                <a:gd name="connsiteX2" fmla="*/ 0 w 1777951"/>
                <a:gd name="connsiteY2" fmla="*/ 257442 h 257442"/>
                <a:gd name="connsiteX3" fmla="*/ 0 w 1777951"/>
                <a:gd name="connsiteY3" fmla="*/ 0 h 257442"/>
                <a:gd name="connsiteX0" fmla="*/ 1777951 w 1777951"/>
                <a:gd name="connsiteY0" fmla="*/ 0 h 257442"/>
                <a:gd name="connsiteX1" fmla="*/ 1723230 w 1777951"/>
                <a:gd name="connsiteY1" fmla="*/ 257442 h 257442"/>
                <a:gd name="connsiteX2" fmla="*/ 0 w 1777951"/>
                <a:gd name="connsiteY2" fmla="*/ 257442 h 257442"/>
                <a:gd name="connsiteX3" fmla="*/ 0 w 1777951"/>
                <a:gd name="connsiteY3" fmla="*/ 0 h 257442"/>
                <a:gd name="connsiteX0" fmla="*/ 1777951 w 1777951"/>
                <a:gd name="connsiteY0" fmla="*/ 0 h 257442"/>
                <a:gd name="connsiteX1" fmla="*/ 1723230 w 1777951"/>
                <a:gd name="connsiteY1" fmla="*/ 257442 h 257442"/>
                <a:gd name="connsiteX2" fmla="*/ 0 w 1777951"/>
                <a:gd name="connsiteY2" fmla="*/ 257442 h 257442"/>
                <a:gd name="connsiteX3" fmla="*/ 0 w 1777951"/>
                <a:gd name="connsiteY3" fmla="*/ 0 h 257442"/>
                <a:gd name="connsiteX0" fmla="*/ 1946265 w 1946265"/>
                <a:gd name="connsiteY0" fmla="*/ 0 h 257442"/>
                <a:gd name="connsiteX1" fmla="*/ 1723230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2199092 w 2199092"/>
                <a:gd name="connsiteY0" fmla="*/ 0 h 257442"/>
                <a:gd name="connsiteX1" fmla="*/ 1891544 w 2199092"/>
                <a:gd name="connsiteY1" fmla="*/ 257442 h 257442"/>
                <a:gd name="connsiteX2" fmla="*/ 0 w 2199092"/>
                <a:gd name="connsiteY2" fmla="*/ 257442 h 257442"/>
                <a:gd name="connsiteX3" fmla="*/ 0 w 2199092"/>
                <a:gd name="connsiteY3" fmla="*/ 0 h 257442"/>
                <a:gd name="connsiteX0" fmla="*/ 2199092 w 2199092"/>
                <a:gd name="connsiteY0" fmla="*/ 0 h 257442"/>
                <a:gd name="connsiteX1" fmla="*/ 2144370 w 2199092"/>
                <a:gd name="connsiteY1" fmla="*/ 257442 h 257442"/>
                <a:gd name="connsiteX2" fmla="*/ 0 w 2199092"/>
                <a:gd name="connsiteY2" fmla="*/ 257442 h 257442"/>
                <a:gd name="connsiteX3" fmla="*/ 0 w 2199092"/>
                <a:gd name="connsiteY3" fmla="*/ 0 h 257442"/>
                <a:gd name="connsiteX0" fmla="*/ 2199093 w 2199093"/>
                <a:gd name="connsiteY0" fmla="*/ 0 h 257442"/>
                <a:gd name="connsiteX1" fmla="*/ 2144371 w 2199093"/>
                <a:gd name="connsiteY1" fmla="*/ 257442 h 257442"/>
                <a:gd name="connsiteX2" fmla="*/ 0 w 2199093"/>
                <a:gd name="connsiteY2" fmla="*/ 257442 h 257442"/>
                <a:gd name="connsiteX3" fmla="*/ 1 w 2199093"/>
                <a:gd name="connsiteY3" fmla="*/ 0 h 257442"/>
                <a:gd name="connsiteX0" fmla="*/ 2199093 w 2199093"/>
                <a:gd name="connsiteY0" fmla="*/ 0 h 257442"/>
                <a:gd name="connsiteX1" fmla="*/ 2144371 w 2199093"/>
                <a:gd name="connsiteY1" fmla="*/ 257442 h 257442"/>
                <a:gd name="connsiteX2" fmla="*/ 0 w 2199093"/>
                <a:gd name="connsiteY2" fmla="*/ 257442 h 257442"/>
                <a:gd name="connsiteX3" fmla="*/ 1 w 2199093"/>
                <a:gd name="connsiteY3" fmla="*/ 0 h 257442"/>
                <a:gd name="connsiteX0" fmla="*/ 2367406 w 2367406"/>
                <a:gd name="connsiteY0" fmla="*/ 0 h 257442"/>
                <a:gd name="connsiteX1" fmla="*/ 2144371 w 2367406"/>
                <a:gd name="connsiteY1" fmla="*/ 257442 h 257442"/>
                <a:gd name="connsiteX2" fmla="*/ 0 w 2367406"/>
                <a:gd name="connsiteY2" fmla="*/ 257442 h 257442"/>
                <a:gd name="connsiteX3" fmla="*/ 1 w 2367406"/>
                <a:gd name="connsiteY3" fmla="*/ 0 h 257442"/>
                <a:gd name="connsiteX0" fmla="*/ 2367406 w 2367406"/>
                <a:gd name="connsiteY0" fmla="*/ 0 h 257442"/>
                <a:gd name="connsiteX1" fmla="*/ 2312684 w 2367406"/>
                <a:gd name="connsiteY1" fmla="*/ 257442 h 257442"/>
                <a:gd name="connsiteX2" fmla="*/ 0 w 2367406"/>
                <a:gd name="connsiteY2" fmla="*/ 257442 h 257442"/>
                <a:gd name="connsiteX3" fmla="*/ 1 w 2367406"/>
                <a:gd name="connsiteY3" fmla="*/ 0 h 257442"/>
                <a:gd name="connsiteX0" fmla="*/ 2367407 w 2367407"/>
                <a:gd name="connsiteY0" fmla="*/ 0 h 257442"/>
                <a:gd name="connsiteX1" fmla="*/ 2312685 w 2367407"/>
                <a:gd name="connsiteY1" fmla="*/ 257442 h 257442"/>
                <a:gd name="connsiteX2" fmla="*/ 0 w 2367407"/>
                <a:gd name="connsiteY2" fmla="*/ 257442 h 257442"/>
                <a:gd name="connsiteX3" fmla="*/ 2 w 2367407"/>
                <a:gd name="connsiteY3" fmla="*/ 0 h 257442"/>
                <a:gd name="connsiteX0" fmla="*/ 2367407 w 2367407"/>
                <a:gd name="connsiteY0" fmla="*/ 0 h 257442"/>
                <a:gd name="connsiteX1" fmla="*/ 2312685 w 2367407"/>
                <a:gd name="connsiteY1" fmla="*/ 257442 h 257442"/>
                <a:gd name="connsiteX2" fmla="*/ 0 w 2367407"/>
                <a:gd name="connsiteY2" fmla="*/ 257442 h 257442"/>
                <a:gd name="connsiteX3" fmla="*/ 1 w 2367407"/>
                <a:gd name="connsiteY3" fmla="*/ 0 h 257442"/>
                <a:gd name="connsiteX0" fmla="*/ 2545340 w 2545340"/>
                <a:gd name="connsiteY0" fmla="*/ 0 h 257442"/>
                <a:gd name="connsiteX1" fmla="*/ 2312685 w 2545340"/>
                <a:gd name="connsiteY1" fmla="*/ 257442 h 257442"/>
                <a:gd name="connsiteX2" fmla="*/ 0 w 2545340"/>
                <a:gd name="connsiteY2" fmla="*/ 257442 h 257442"/>
                <a:gd name="connsiteX3" fmla="*/ 1 w 2545340"/>
                <a:gd name="connsiteY3" fmla="*/ 0 h 257442"/>
                <a:gd name="connsiteX0" fmla="*/ 2545340 w 2545340"/>
                <a:gd name="connsiteY0" fmla="*/ 0 h 257442"/>
                <a:gd name="connsiteX1" fmla="*/ 2490618 w 2545340"/>
                <a:gd name="connsiteY1" fmla="*/ 257442 h 257442"/>
                <a:gd name="connsiteX2" fmla="*/ 0 w 2545340"/>
                <a:gd name="connsiteY2" fmla="*/ 257442 h 257442"/>
                <a:gd name="connsiteX3" fmla="*/ 1 w 2545340"/>
                <a:gd name="connsiteY3" fmla="*/ 0 h 257442"/>
                <a:gd name="connsiteX0" fmla="*/ 2545341 w 2545341"/>
                <a:gd name="connsiteY0" fmla="*/ 0 h 257442"/>
                <a:gd name="connsiteX1" fmla="*/ 2490619 w 2545341"/>
                <a:gd name="connsiteY1" fmla="*/ 257442 h 257442"/>
                <a:gd name="connsiteX2" fmla="*/ 0 w 2545341"/>
                <a:gd name="connsiteY2" fmla="*/ 257442 h 257442"/>
                <a:gd name="connsiteX3" fmla="*/ 2 w 2545341"/>
                <a:gd name="connsiteY3" fmla="*/ 0 h 257442"/>
                <a:gd name="connsiteX0" fmla="*/ 2545341 w 2545341"/>
                <a:gd name="connsiteY0" fmla="*/ 0 h 257442"/>
                <a:gd name="connsiteX1" fmla="*/ 2490619 w 2545341"/>
                <a:gd name="connsiteY1" fmla="*/ 257442 h 257442"/>
                <a:gd name="connsiteX2" fmla="*/ 0 w 2545341"/>
                <a:gd name="connsiteY2" fmla="*/ 257442 h 257442"/>
                <a:gd name="connsiteX3" fmla="*/ 1 w 2545341"/>
                <a:gd name="connsiteY3" fmla="*/ 0 h 257442"/>
                <a:gd name="connsiteX0" fmla="*/ 2857925 w 2857925"/>
                <a:gd name="connsiteY0" fmla="*/ 0 h 257442"/>
                <a:gd name="connsiteX1" fmla="*/ 2490619 w 2857925"/>
                <a:gd name="connsiteY1" fmla="*/ 257442 h 257442"/>
                <a:gd name="connsiteX2" fmla="*/ 0 w 2857925"/>
                <a:gd name="connsiteY2" fmla="*/ 257442 h 257442"/>
                <a:gd name="connsiteX3" fmla="*/ 1 w 2857925"/>
                <a:gd name="connsiteY3" fmla="*/ 0 h 257442"/>
                <a:gd name="connsiteX0" fmla="*/ 2857925 w 2857925"/>
                <a:gd name="connsiteY0" fmla="*/ 0 h 257442"/>
                <a:gd name="connsiteX1" fmla="*/ 2803204 w 2857925"/>
                <a:gd name="connsiteY1" fmla="*/ 257442 h 257442"/>
                <a:gd name="connsiteX2" fmla="*/ 0 w 2857925"/>
                <a:gd name="connsiteY2" fmla="*/ 257442 h 257442"/>
                <a:gd name="connsiteX3" fmla="*/ 1 w 2857925"/>
                <a:gd name="connsiteY3" fmla="*/ 0 h 257442"/>
                <a:gd name="connsiteX0" fmla="*/ 2857925 w 2857925"/>
                <a:gd name="connsiteY0" fmla="*/ 0 h 257442"/>
                <a:gd name="connsiteX1" fmla="*/ 2803204 w 2857925"/>
                <a:gd name="connsiteY1" fmla="*/ 257442 h 257442"/>
                <a:gd name="connsiteX2" fmla="*/ 0 w 2857925"/>
                <a:gd name="connsiteY2" fmla="*/ 257442 h 257442"/>
                <a:gd name="connsiteX3" fmla="*/ 1 w 2857925"/>
                <a:gd name="connsiteY3" fmla="*/ 0 h 257442"/>
                <a:gd name="connsiteX0" fmla="*/ 2857925 w 2857925"/>
                <a:gd name="connsiteY0" fmla="*/ 0 h 257442"/>
                <a:gd name="connsiteX1" fmla="*/ 2803204 w 2857925"/>
                <a:gd name="connsiteY1" fmla="*/ 257442 h 257442"/>
                <a:gd name="connsiteX2" fmla="*/ 0 w 2857925"/>
                <a:gd name="connsiteY2" fmla="*/ 257442 h 257442"/>
                <a:gd name="connsiteX3" fmla="*/ 0 w 2857925"/>
                <a:gd name="connsiteY3" fmla="*/ 0 h 257442"/>
                <a:gd name="connsiteX0" fmla="*/ 3018226 w 3018226"/>
                <a:gd name="connsiteY0" fmla="*/ 0 h 257442"/>
                <a:gd name="connsiteX1" fmla="*/ 2803204 w 3018226"/>
                <a:gd name="connsiteY1" fmla="*/ 257442 h 257442"/>
                <a:gd name="connsiteX2" fmla="*/ 0 w 3018226"/>
                <a:gd name="connsiteY2" fmla="*/ 257442 h 257442"/>
                <a:gd name="connsiteX3" fmla="*/ 0 w 3018226"/>
                <a:gd name="connsiteY3" fmla="*/ 0 h 257442"/>
                <a:gd name="connsiteX0" fmla="*/ 3018226 w 3018226"/>
                <a:gd name="connsiteY0" fmla="*/ 0 h 257442"/>
                <a:gd name="connsiteX1" fmla="*/ 2963504 w 3018226"/>
                <a:gd name="connsiteY1" fmla="*/ 257442 h 257442"/>
                <a:gd name="connsiteX2" fmla="*/ 0 w 3018226"/>
                <a:gd name="connsiteY2" fmla="*/ 257442 h 257442"/>
                <a:gd name="connsiteX3" fmla="*/ 0 w 3018226"/>
                <a:gd name="connsiteY3" fmla="*/ 0 h 257442"/>
                <a:gd name="connsiteX0" fmla="*/ 3018227 w 3018227"/>
                <a:gd name="connsiteY0" fmla="*/ 0 h 257442"/>
                <a:gd name="connsiteX1" fmla="*/ 2963505 w 3018227"/>
                <a:gd name="connsiteY1" fmla="*/ 257442 h 257442"/>
                <a:gd name="connsiteX2" fmla="*/ 0 w 3018227"/>
                <a:gd name="connsiteY2" fmla="*/ 257442 h 257442"/>
                <a:gd name="connsiteX3" fmla="*/ 1 w 3018227"/>
                <a:gd name="connsiteY3" fmla="*/ 0 h 257442"/>
                <a:gd name="connsiteX0" fmla="*/ 3018227 w 3018227"/>
                <a:gd name="connsiteY0" fmla="*/ 0 h 257442"/>
                <a:gd name="connsiteX1" fmla="*/ 2963505 w 3018227"/>
                <a:gd name="connsiteY1" fmla="*/ 257442 h 257442"/>
                <a:gd name="connsiteX2" fmla="*/ 0 w 3018227"/>
                <a:gd name="connsiteY2" fmla="*/ 257442 h 257442"/>
                <a:gd name="connsiteX3" fmla="*/ 1 w 3018227"/>
                <a:gd name="connsiteY3" fmla="*/ 0 h 257442"/>
                <a:gd name="connsiteX0" fmla="*/ 3297148 w 3297148"/>
                <a:gd name="connsiteY0" fmla="*/ 0 h 257442"/>
                <a:gd name="connsiteX1" fmla="*/ 2963505 w 3297148"/>
                <a:gd name="connsiteY1" fmla="*/ 257442 h 257442"/>
                <a:gd name="connsiteX2" fmla="*/ 0 w 3297148"/>
                <a:gd name="connsiteY2" fmla="*/ 257442 h 257442"/>
                <a:gd name="connsiteX3" fmla="*/ 1 w 3297148"/>
                <a:gd name="connsiteY3" fmla="*/ 0 h 257442"/>
                <a:gd name="connsiteX0" fmla="*/ 3297148 w 3297148"/>
                <a:gd name="connsiteY0" fmla="*/ 0 h 257442"/>
                <a:gd name="connsiteX1" fmla="*/ 3242426 w 3297148"/>
                <a:gd name="connsiteY1" fmla="*/ 257442 h 257442"/>
                <a:gd name="connsiteX2" fmla="*/ 0 w 3297148"/>
                <a:gd name="connsiteY2" fmla="*/ 257442 h 257442"/>
                <a:gd name="connsiteX3" fmla="*/ 1 w 3297148"/>
                <a:gd name="connsiteY3" fmla="*/ 0 h 257442"/>
                <a:gd name="connsiteX0" fmla="*/ 3297149 w 3297149"/>
                <a:gd name="connsiteY0" fmla="*/ 0 h 257442"/>
                <a:gd name="connsiteX1" fmla="*/ 3242427 w 3297149"/>
                <a:gd name="connsiteY1" fmla="*/ 257442 h 257442"/>
                <a:gd name="connsiteX2" fmla="*/ 0 w 3297149"/>
                <a:gd name="connsiteY2" fmla="*/ 257442 h 257442"/>
                <a:gd name="connsiteX3" fmla="*/ 2 w 3297149"/>
                <a:gd name="connsiteY3" fmla="*/ 0 h 257442"/>
                <a:gd name="connsiteX0" fmla="*/ 3297149 w 3297149"/>
                <a:gd name="connsiteY0" fmla="*/ 0 h 257442"/>
                <a:gd name="connsiteX1" fmla="*/ 3242427 w 3297149"/>
                <a:gd name="connsiteY1" fmla="*/ 257442 h 257442"/>
                <a:gd name="connsiteX2" fmla="*/ 0 w 3297149"/>
                <a:gd name="connsiteY2" fmla="*/ 257442 h 257442"/>
                <a:gd name="connsiteX3" fmla="*/ 1 w 3297149"/>
                <a:gd name="connsiteY3" fmla="*/ 0 h 257442"/>
                <a:gd name="connsiteX0" fmla="*/ 3457448 w 3457448"/>
                <a:gd name="connsiteY0" fmla="*/ 0 h 257442"/>
                <a:gd name="connsiteX1" fmla="*/ 3242427 w 3457448"/>
                <a:gd name="connsiteY1" fmla="*/ 257442 h 257442"/>
                <a:gd name="connsiteX2" fmla="*/ 0 w 3457448"/>
                <a:gd name="connsiteY2" fmla="*/ 257442 h 257442"/>
                <a:gd name="connsiteX3" fmla="*/ 1 w 3457448"/>
                <a:gd name="connsiteY3" fmla="*/ 0 h 257442"/>
                <a:gd name="connsiteX0" fmla="*/ 3457448 w 3457448"/>
                <a:gd name="connsiteY0" fmla="*/ 0 h 257442"/>
                <a:gd name="connsiteX1" fmla="*/ 3402726 w 3457448"/>
                <a:gd name="connsiteY1" fmla="*/ 257442 h 257442"/>
                <a:gd name="connsiteX2" fmla="*/ 0 w 3457448"/>
                <a:gd name="connsiteY2" fmla="*/ 257442 h 257442"/>
                <a:gd name="connsiteX3" fmla="*/ 1 w 3457448"/>
                <a:gd name="connsiteY3" fmla="*/ 0 h 257442"/>
                <a:gd name="connsiteX0" fmla="*/ 3457449 w 3457449"/>
                <a:gd name="connsiteY0" fmla="*/ 0 h 257442"/>
                <a:gd name="connsiteX1" fmla="*/ 3402727 w 3457449"/>
                <a:gd name="connsiteY1" fmla="*/ 257442 h 257442"/>
                <a:gd name="connsiteX2" fmla="*/ 0 w 3457449"/>
                <a:gd name="connsiteY2" fmla="*/ 257442 h 257442"/>
                <a:gd name="connsiteX3" fmla="*/ 2 w 3457449"/>
                <a:gd name="connsiteY3" fmla="*/ 0 h 257442"/>
                <a:gd name="connsiteX0" fmla="*/ 3457449 w 3457449"/>
                <a:gd name="connsiteY0" fmla="*/ 0 h 257442"/>
                <a:gd name="connsiteX1" fmla="*/ 3402727 w 3457449"/>
                <a:gd name="connsiteY1" fmla="*/ 257442 h 257442"/>
                <a:gd name="connsiteX2" fmla="*/ 0 w 3457449"/>
                <a:gd name="connsiteY2" fmla="*/ 257442 h 257442"/>
                <a:gd name="connsiteX3" fmla="*/ 1 w 3457449"/>
                <a:gd name="connsiteY3" fmla="*/ 0 h 257442"/>
                <a:gd name="connsiteX0" fmla="*/ 3617749 w 3617749"/>
                <a:gd name="connsiteY0" fmla="*/ 0 h 257442"/>
                <a:gd name="connsiteX1" fmla="*/ 3402727 w 3617749"/>
                <a:gd name="connsiteY1" fmla="*/ 257442 h 257442"/>
                <a:gd name="connsiteX2" fmla="*/ 0 w 3617749"/>
                <a:gd name="connsiteY2" fmla="*/ 257442 h 257442"/>
                <a:gd name="connsiteX3" fmla="*/ 1 w 3617749"/>
                <a:gd name="connsiteY3" fmla="*/ 0 h 257442"/>
                <a:gd name="connsiteX0" fmla="*/ 3617749 w 3617749"/>
                <a:gd name="connsiteY0" fmla="*/ 0 h 257442"/>
                <a:gd name="connsiteX1" fmla="*/ 3563028 w 3617749"/>
                <a:gd name="connsiteY1" fmla="*/ 257442 h 257442"/>
                <a:gd name="connsiteX2" fmla="*/ 0 w 3617749"/>
                <a:gd name="connsiteY2" fmla="*/ 257442 h 257442"/>
                <a:gd name="connsiteX3" fmla="*/ 1 w 3617749"/>
                <a:gd name="connsiteY3" fmla="*/ 0 h 257442"/>
                <a:gd name="connsiteX0" fmla="*/ 3617749 w 3617749"/>
                <a:gd name="connsiteY0" fmla="*/ 0 h 257442"/>
                <a:gd name="connsiteX1" fmla="*/ 3563028 w 3617749"/>
                <a:gd name="connsiteY1" fmla="*/ 257442 h 257442"/>
                <a:gd name="connsiteX2" fmla="*/ 0 w 3617749"/>
                <a:gd name="connsiteY2" fmla="*/ 257442 h 257442"/>
                <a:gd name="connsiteX3" fmla="*/ 1 w 3617749"/>
                <a:gd name="connsiteY3" fmla="*/ 0 h 257442"/>
                <a:gd name="connsiteX0" fmla="*/ 3617749 w 3617749"/>
                <a:gd name="connsiteY0" fmla="*/ 0 h 257442"/>
                <a:gd name="connsiteX1" fmla="*/ 3563028 w 3617749"/>
                <a:gd name="connsiteY1" fmla="*/ 257442 h 257442"/>
                <a:gd name="connsiteX2" fmla="*/ 0 w 3617749"/>
                <a:gd name="connsiteY2" fmla="*/ 257442 h 257442"/>
                <a:gd name="connsiteX3" fmla="*/ 0 w 3617749"/>
                <a:gd name="connsiteY3" fmla="*/ 0 h 257442"/>
                <a:gd name="connsiteX0" fmla="*/ 3786064 w 3786064"/>
                <a:gd name="connsiteY0" fmla="*/ 0 h 257442"/>
                <a:gd name="connsiteX1" fmla="*/ 3563028 w 3786064"/>
                <a:gd name="connsiteY1" fmla="*/ 257442 h 257442"/>
                <a:gd name="connsiteX2" fmla="*/ 0 w 3786064"/>
                <a:gd name="connsiteY2" fmla="*/ 257442 h 257442"/>
                <a:gd name="connsiteX3" fmla="*/ 0 w 3786064"/>
                <a:gd name="connsiteY3" fmla="*/ 0 h 257442"/>
                <a:gd name="connsiteX0" fmla="*/ 3786064 w 3786064"/>
                <a:gd name="connsiteY0" fmla="*/ 0 h 257442"/>
                <a:gd name="connsiteX1" fmla="*/ 3731342 w 3786064"/>
                <a:gd name="connsiteY1" fmla="*/ 257442 h 257442"/>
                <a:gd name="connsiteX2" fmla="*/ 0 w 3786064"/>
                <a:gd name="connsiteY2" fmla="*/ 257442 h 257442"/>
                <a:gd name="connsiteX3" fmla="*/ 0 w 3786064"/>
                <a:gd name="connsiteY3" fmla="*/ 0 h 257442"/>
                <a:gd name="connsiteX0" fmla="*/ 3786065 w 3786065"/>
                <a:gd name="connsiteY0" fmla="*/ 0 h 257442"/>
                <a:gd name="connsiteX1" fmla="*/ 3731343 w 3786065"/>
                <a:gd name="connsiteY1" fmla="*/ 257442 h 257442"/>
                <a:gd name="connsiteX2" fmla="*/ 0 w 3786065"/>
                <a:gd name="connsiteY2" fmla="*/ 257442 h 257442"/>
                <a:gd name="connsiteX3" fmla="*/ 1 w 3786065"/>
                <a:gd name="connsiteY3" fmla="*/ 0 h 257442"/>
                <a:gd name="connsiteX0" fmla="*/ 3786065 w 3786065"/>
                <a:gd name="connsiteY0" fmla="*/ 0 h 257442"/>
                <a:gd name="connsiteX1" fmla="*/ 3731343 w 3786065"/>
                <a:gd name="connsiteY1" fmla="*/ 257442 h 257442"/>
                <a:gd name="connsiteX2" fmla="*/ 0 w 3786065"/>
                <a:gd name="connsiteY2" fmla="*/ 257442 h 257442"/>
                <a:gd name="connsiteX3" fmla="*/ 1 w 3786065"/>
                <a:gd name="connsiteY3" fmla="*/ 0 h 257442"/>
                <a:gd name="connsiteX0" fmla="*/ 4047353 w 4047353"/>
                <a:gd name="connsiteY0" fmla="*/ 0 h 257442"/>
                <a:gd name="connsiteX1" fmla="*/ 3731343 w 4047353"/>
                <a:gd name="connsiteY1" fmla="*/ 257442 h 257442"/>
                <a:gd name="connsiteX2" fmla="*/ 0 w 4047353"/>
                <a:gd name="connsiteY2" fmla="*/ 257442 h 257442"/>
                <a:gd name="connsiteX3" fmla="*/ 1 w 4047353"/>
                <a:gd name="connsiteY3" fmla="*/ 0 h 257442"/>
                <a:gd name="connsiteX0" fmla="*/ 4047353 w 4047353"/>
                <a:gd name="connsiteY0" fmla="*/ 0 h 257442"/>
                <a:gd name="connsiteX1" fmla="*/ 3992632 w 4047353"/>
                <a:gd name="connsiteY1" fmla="*/ 257442 h 257442"/>
                <a:gd name="connsiteX2" fmla="*/ 0 w 4047353"/>
                <a:gd name="connsiteY2" fmla="*/ 257442 h 257442"/>
                <a:gd name="connsiteX3" fmla="*/ 1 w 4047353"/>
                <a:gd name="connsiteY3" fmla="*/ 0 h 257442"/>
                <a:gd name="connsiteX0" fmla="*/ 4047353 w 4047353"/>
                <a:gd name="connsiteY0" fmla="*/ 0 h 257442"/>
                <a:gd name="connsiteX1" fmla="*/ 3992632 w 4047353"/>
                <a:gd name="connsiteY1" fmla="*/ 257442 h 257442"/>
                <a:gd name="connsiteX2" fmla="*/ 0 w 4047353"/>
                <a:gd name="connsiteY2" fmla="*/ 257442 h 257442"/>
                <a:gd name="connsiteX3" fmla="*/ 1 w 4047353"/>
                <a:gd name="connsiteY3" fmla="*/ 0 h 257442"/>
                <a:gd name="connsiteX0" fmla="*/ 4047353 w 4047353"/>
                <a:gd name="connsiteY0" fmla="*/ 0 h 257442"/>
                <a:gd name="connsiteX1" fmla="*/ 3992632 w 4047353"/>
                <a:gd name="connsiteY1" fmla="*/ 257442 h 257442"/>
                <a:gd name="connsiteX2" fmla="*/ 0 w 4047353"/>
                <a:gd name="connsiteY2" fmla="*/ 257442 h 257442"/>
                <a:gd name="connsiteX3" fmla="*/ 0 w 4047353"/>
                <a:gd name="connsiteY3" fmla="*/ 0 h 257442"/>
                <a:gd name="connsiteX0" fmla="*/ 4207654 w 4207654"/>
                <a:gd name="connsiteY0" fmla="*/ 0 h 257442"/>
                <a:gd name="connsiteX1" fmla="*/ 3992632 w 4207654"/>
                <a:gd name="connsiteY1" fmla="*/ 257442 h 257442"/>
                <a:gd name="connsiteX2" fmla="*/ 0 w 4207654"/>
                <a:gd name="connsiteY2" fmla="*/ 257442 h 257442"/>
                <a:gd name="connsiteX3" fmla="*/ 0 w 4207654"/>
                <a:gd name="connsiteY3" fmla="*/ 0 h 257442"/>
                <a:gd name="connsiteX0" fmla="*/ 4207654 w 4207654"/>
                <a:gd name="connsiteY0" fmla="*/ 0 h 257442"/>
                <a:gd name="connsiteX1" fmla="*/ 4152932 w 4207654"/>
                <a:gd name="connsiteY1" fmla="*/ 257442 h 257442"/>
                <a:gd name="connsiteX2" fmla="*/ 0 w 4207654"/>
                <a:gd name="connsiteY2" fmla="*/ 257442 h 257442"/>
                <a:gd name="connsiteX3" fmla="*/ 0 w 4207654"/>
                <a:gd name="connsiteY3" fmla="*/ 0 h 257442"/>
                <a:gd name="connsiteX0" fmla="*/ 4207655 w 4207655"/>
                <a:gd name="connsiteY0" fmla="*/ 0 h 257442"/>
                <a:gd name="connsiteX1" fmla="*/ 4152933 w 4207655"/>
                <a:gd name="connsiteY1" fmla="*/ 257442 h 257442"/>
                <a:gd name="connsiteX2" fmla="*/ 0 w 4207655"/>
                <a:gd name="connsiteY2" fmla="*/ 257442 h 257442"/>
                <a:gd name="connsiteX3" fmla="*/ 1 w 4207655"/>
                <a:gd name="connsiteY3" fmla="*/ 0 h 257442"/>
                <a:gd name="connsiteX0" fmla="*/ 4207655 w 4207655"/>
                <a:gd name="connsiteY0" fmla="*/ 0 h 257442"/>
                <a:gd name="connsiteX1" fmla="*/ 4152933 w 4207655"/>
                <a:gd name="connsiteY1" fmla="*/ 257442 h 257442"/>
                <a:gd name="connsiteX2" fmla="*/ 0 w 4207655"/>
                <a:gd name="connsiteY2" fmla="*/ 257442 h 257442"/>
                <a:gd name="connsiteX3" fmla="*/ 1 w 4207655"/>
                <a:gd name="connsiteY3" fmla="*/ 0 h 257442"/>
                <a:gd name="connsiteX0" fmla="*/ 4411236 w 4411236"/>
                <a:gd name="connsiteY0" fmla="*/ 0 h 257442"/>
                <a:gd name="connsiteX1" fmla="*/ 4152933 w 4411236"/>
                <a:gd name="connsiteY1" fmla="*/ 257442 h 257442"/>
                <a:gd name="connsiteX2" fmla="*/ 0 w 4411236"/>
                <a:gd name="connsiteY2" fmla="*/ 257442 h 257442"/>
                <a:gd name="connsiteX3" fmla="*/ 1 w 4411236"/>
                <a:gd name="connsiteY3" fmla="*/ 0 h 257442"/>
                <a:gd name="connsiteX0" fmla="*/ 4411236 w 4411236"/>
                <a:gd name="connsiteY0" fmla="*/ 0 h 257442"/>
                <a:gd name="connsiteX1" fmla="*/ 4356514 w 4411236"/>
                <a:gd name="connsiteY1" fmla="*/ 257442 h 257442"/>
                <a:gd name="connsiteX2" fmla="*/ 0 w 4411236"/>
                <a:gd name="connsiteY2" fmla="*/ 257442 h 257442"/>
                <a:gd name="connsiteX3" fmla="*/ 1 w 4411236"/>
                <a:gd name="connsiteY3" fmla="*/ 0 h 257442"/>
                <a:gd name="connsiteX0" fmla="*/ 4411237 w 4411237"/>
                <a:gd name="connsiteY0" fmla="*/ 0 h 257442"/>
                <a:gd name="connsiteX1" fmla="*/ 4356515 w 4411237"/>
                <a:gd name="connsiteY1" fmla="*/ 257442 h 257442"/>
                <a:gd name="connsiteX2" fmla="*/ 0 w 4411237"/>
                <a:gd name="connsiteY2" fmla="*/ 257442 h 257442"/>
                <a:gd name="connsiteX3" fmla="*/ 2 w 4411237"/>
                <a:gd name="connsiteY3" fmla="*/ 0 h 257442"/>
                <a:gd name="connsiteX0" fmla="*/ 4411237 w 4411237"/>
                <a:gd name="connsiteY0" fmla="*/ 0 h 257442"/>
                <a:gd name="connsiteX1" fmla="*/ 4356515 w 4411237"/>
                <a:gd name="connsiteY1" fmla="*/ 257442 h 257442"/>
                <a:gd name="connsiteX2" fmla="*/ 0 w 4411237"/>
                <a:gd name="connsiteY2" fmla="*/ 257442 h 257442"/>
                <a:gd name="connsiteX3" fmla="*/ 1 w 4411237"/>
                <a:gd name="connsiteY3" fmla="*/ 0 h 257442"/>
              </a:gdLst>
              <a:ahLst/>
              <a:cxnLst>
                <a:cxn ang="0">
                  <a:pos x="connsiteX0" y="connsiteY0"/>
                </a:cxn>
                <a:cxn ang="0">
                  <a:pos x="connsiteX1" y="connsiteY1"/>
                </a:cxn>
                <a:cxn ang="0">
                  <a:pos x="connsiteX2" y="connsiteY2"/>
                </a:cxn>
                <a:cxn ang="0">
                  <a:pos x="connsiteX3" y="connsiteY3"/>
                </a:cxn>
              </a:cxnLst>
              <a:rect l="l" t="t" r="r" b="b"/>
              <a:pathLst>
                <a:path w="4411237" h="257442">
                  <a:moveTo>
                    <a:pt x="4411237" y="0"/>
                  </a:moveTo>
                  <a:lnTo>
                    <a:pt x="4356515" y="257442"/>
                  </a:lnTo>
                  <a:lnTo>
                    <a:pt x="0" y="257442"/>
                  </a:lnTo>
                  <a:lnTo>
                    <a:pt x="1"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34" name="btfpRunningAgenda1LevelTextLeft604385"/>
            <p:cNvSpPr txBox="1"/>
            <p:nvPr/>
          </p:nvSpPr>
          <p:spPr bwMode="gray">
            <a:xfrm>
              <a:off x="0" y="944429"/>
              <a:ext cx="4457503"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Recovery roles overview</a:t>
              </a:r>
            </a:p>
          </p:txBody>
        </p:sp>
      </p:grpSp>
      <p:grpSp>
        <p:nvGrpSpPr>
          <p:cNvPr id="35" name="btfpStatusSticker891600"/>
          <p:cNvGrpSpPr/>
          <p:nvPr>
            <p:custDataLst>
              <p:tags r:id="rId2"/>
            </p:custDataLst>
          </p:nvPr>
        </p:nvGrpSpPr>
        <p:grpSpPr>
          <a:xfrm>
            <a:off x="10100356" y="955344"/>
            <a:ext cx="1761444" cy="235611"/>
            <a:chOff x="10100356" y="955344"/>
            <a:chExt cx="1761444" cy="235611"/>
          </a:xfrm>
        </p:grpSpPr>
        <p:sp>
          <p:nvSpPr>
            <p:cNvPr id="36" name="btfpStatusStickerText891600"/>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ct val="0"/>
                </a:spcBef>
                <a:buNone/>
              </a:pPr>
              <a:r>
                <a:rPr lang="en-US" sz="1200" b="1" cap="all" spc="450" dirty="0" smtClean="0">
                  <a:solidFill>
                    <a:srgbClr val="000000"/>
                  </a:solidFill>
                </a:rPr>
                <a:t>Preliminary</a:t>
              </a:r>
            </a:p>
          </p:txBody>
        </p:sp>
        <p:cxnSp>
          <p:nvCxnSpPr>
            <p:cNvPr id="37" name="btfpStatusStickerLine891600"/>
            <p:cNvCxnSpPr/>
            <p:nvPr/>
          </p:nvCxnSpPr>
          <p:spPr bwMode="gray">
            <a:xfrm rot="720000" flipH="1">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sp>
        <p:nvSpPr>
          <p:cNvPr id="84" name="btfpBulletedList531420"/>
          <p:cNvSpPr txBox="1"/>
          <p:nvPr>
            <p:custDataLst>
              <p:tags r:id="rId3"/>
            </p:custDataLst>
          </p:nvPr>
        </p:nvSpPr>
        <p:spPr bwMode="gray">
          <a:xfrm>
            <a:off x="330201" y="1286781"/>
            <a:ext cx="11531599" cy="4473908"/>
          </a:xfrm>
          <a:prstGeom prst="rect">
            <a:avLst/>
          </a:prstGeom>
          <a:noFill/>
        </p:spPr>
        <p:txBody>
          <a:bodyPr vert="horz" wrap="square" lIns="36000" tIns="36000" rIns="36000" bIns="36000" rtlCol="0">
            <a:spAutoFit/>
          </a:bodyPr>
          <a:lstStyle/>
          <a:p>
            <a:pPr>
              <a:spcBef>
                <a:spcPts val="2400"/>
              </a:spcBef>
            </a:pPr>
            <a:r>
              <a:rPr lang="en-US" dirty="0"/>
              <a:t>In this recovery period, many </a:t>
            </a:r>
            <a:r>
              <a:rPr lang="en-US" b="1" dirty="0"/>
              <a:t>government and social sector jobs will be developed or will become in demand </a:t>
            </a:r>
            <a:r>
              <a:rPr lang="en-US" dirty="0"/>
              <a:t>to support COVID-19 relief, including:</a:t>
            </a:r>
          </a:p>
          <a:p>
            <a:pPr lvl="1">
              <a:spcBef>
                <a:spcPts val="1200"/>
              </a:spcBef>
            </a:pPr>
            <a:r>
              <a:rPr lang="en-US" b="1" u="sng" dirty="0"/>
              <a:t>Contact tracers</a:t>
            </a:r>
            <a:r>
              <a:rPr lang="en-US" b="1" dirty="0"/>
              <a:t>: </a:t>
            </a:r>
            <a:r>
              <a:rPr lang="en-US" dirty="0"/>
              <a:t>identify and conduct outreach to individuals who may have been exposed to COVID-19 to help in virus isolation, tracking and response</a:t>
            </a:r>
          </a:p>
          <a:p>
            <a:pPr lvl="1">
              <a:spcBef>
                <a:spcPts val="1200"/>
              </a:spcBef>
            </a:pPr>
            <a:r>
              <a:rPr lang="en-US" b="1" u="sng" dirty="0"/>
              <a:t>Community support specialists</a:t>
            </a:r>
            <a:r>
              <a:rPr lang="en-US" dirty="0"/>
              <a:t>: connect those who may have been exposed to COVID-19 to necessary resources, including quarantine housing or mental health services</a:t>
            </a:r>
          </a:p>
          <a:p>
            <a:pPr lvl="1">
              <a:spcBef>
                <a:spcPts val="1200"/>
              </a:spcBef>
            </a:pPr>
            <a:r>
              <a:rPr lang="en-US" b="1" u="sng" dirty="0"/>
              <a:t>Resource navigators</a:t>
            </a:r>
            <a:r>
              <a:rPr lang="en-US" dirty="0"/>
              <a:t>: </a:t>
            </a:r>
            <a:r>
              <a:rPr lang="en-US" dirty="0" smtClean="0"/>
              <a:t>respond </a:t>
            </a:r>
            <a:r>
              <a:rPr lang="en-US" dirty="0"/>
              <a:t>to the unique needs of individuals in communities heavily impacted by COVID-19 and connect them to necessary non-healthcare related resources, including food and housing access</a:t>
            </a:r>
          </a:p>
          <a:p>
            <a:pPr>
              <a:spcBef>
                <a:spcPts val="2400"/>
              </a:spcBef>
            </a:pPr>
            <a:r>
              <a:rPr lang="en-US" dirty="0"/>
              <a:t>These roles are </a:t>
            </a:r>
            <a:r>
              <a:rPr lang="en-US" b="1" dirty="0"/>
              <a:t>critical to be able to re-open businesses and communities safely</a:t>
            </a:r>
            <a:r>
              <a:rPr lang="en-US" dirty="0"/>
              <a:t>, especially in densely populated areas with diverse communities like New York</a:t>
            </a:r>
          </a:p>
          <a:p>
            <a:pPr>
              <a:spcBef>
                <a:spcPts val="2400"/>
              </a:spcBef>
            </a:pPr>
            <a:r>
              <a:rPr lang="en-US" dirty="0"/>
              <a:t>These jobs present an </a:t>
            </a:r>
            <a:r>
              <a:rPr lang="en-US" b="1" dirty="0"/>
              <a:t>opportunity for CUNY students and graduates to seek employment and support their community </a:t>
            </a:r>
            <a:r>
              <a:rPr lang="en-US" dirty="0"/>
              <a:t>throughout the recovery</a:t>
            </a:r>
          </a:p>
          <a:p>
            <a:pPr>
              <a:spcBef>
                <a:spcPts val="2400"/>
              </a:spcBef>
            </a:pPr>
            <a:r>
              <a:rPr lang="en-US" b="1" dirty="0"/>
              <a:t>CUNY students </a:t>
            </a:r>
            <a:r>
              <a:rPr lang="en-US" b="1" dirty="0" smtClean="0"/>
              <a:t>are qualified for many of these roles</a:t>
            </a:r>
            <a:r>
              <a:rPr lang="en-US" dirty="0"/>
              <a:t> </a:t>
            </a:r>
            <a:r>
              <a:rPr lang="en-US" dirty="0" smtClean="0"/>
              <a:t>and well-suited for the content of these jobs</a:t>
            </a:r>
            <a:endParaRPr lang="en-US" dirty="0"/>
          </a:p>
        </p:txBody>
      </p:sp>
      <p:grpSp>
        <p:nvGrpSpPr>
          <p:cNvPr id="6" name="btfpStatusSticker150946"/>
          <p:cNvGrpSpPr/>
          <p:nvPr>
            <p:custDataLst>
              <p:tags r:id="rId4"/>
            </p:custDataLst>
          </p:nvPr>
        </p:nvGrpSpPr>
        <p:grpSpPr>
          <a:xfrm>
            <a:off x="7942542" y="955344"/>
            <a:ext cx="2030813" cy="235611"/>
            <a:chOff x="7942542" y="955344"/>
            <a:chExt cx="2030813" cy="235611"/>
          </a:xfrm>
        </p:grpSpPr>
        <p:sp>
          <p:nvSpPr>
            <p:cNvPr id="2" name="btfpStatusStickerText150946"/>
            <p:cNvSpPr txBox="1"/>
            <p:nvPr/>
          </p:nvSpPr>
          <p:spPr bwMode="gray">
            <a:xfrm>
              <a:off x="7942542" y="955344"/>
              <a:ext cx="2030813"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As of may 19</a:t>
              </a:r>
              <a:r>
                <a:rPr lang="en-US" sz="1200" b="1" cap="all" spc="450" baseline="30000" dirty="0" smtClean="0">
                  <a:solidFill>
                    <a:srgbClr val="000000"/>
                  </a:solidFill>
                </a:rPr>
                <a:t>th</a:t>
              </a:r>
              <a:endParaRPr lang="en-US" sz="1200" b="1" cap="all" spc="450" dirty="0" smtClean="0">
                <a:solidFill>
                  <a:srgbClr val="000000"/>
                </a:solidFill>
              </a:endParaRPr>
            </a:p>
          </p:txBody>
        </p:sp>
        <p:cxnSp>
          <p:nvCxnSpPr>
            <p:cNvPr id="5" name="btfpStatusStickerLine150946"/>
            <p:cNvCxnSpPr/>
            <p:nvPr/>
          </p:nvCxnSpPr>
          <p:spPr bwMode="gray">
            <a:xfrm rot="720000">
              <a:off x="7942542"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796949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btfpTable390108"/>
          <p:cNvGraphicFramePr>
            <a:graphicFrameLocks noGrp="1"/>
          </p:cNvGraphicFramePr>
          <p:nvPr>
            <p:custDataLst>
              <p:tags r:id="rId1"/>
            </p:custDataLst>
            <p:extLst>
              <p:ext uri="{D42A27DB-BD31-4B8C-83A1-F6EECF244321}">
                <p14:modId xmlns:p14="http://schemas.microsoft.com/office/powerpoint/2010/main" val="2206802655"/>
              </p:ext>
            </p:extLst>
          </p:nvPr>
        </p:nvGraphicFramePr>
        <p:xfrm>
          <a:off x="381363" y="2126294"/>
          <a:ext cx="11475675" cy="4481118"/>
        </p:xfrm>
        <a:graphic>
          <a:graphicData uri="http://schemas.openxmlformats.org/drawingml/2006/table">
            <a:tbl>
              <a:tblPr firstRow="1">
                <a:tableStyleId>{9D7B26C5-4107-4FEC-AEDC-1716B250A1EF}</a:tableStyleId>
              </a:tblPr>
              <a:tblGrid>
                <a:gridCol w="3437647">
                  <a:extLst>
                    <a:ext uri="{9D8B030D-6E8A-4147-A177-3AD203B41FA5}">
                      <a16:colId xmlns:a16="http://schemas.microsoft.com/office/drawing/2014/main" val="3578238395"/>
                    </a:ext>
                  </a:extLst>
                </a:gridCol>
                <a:gridCol w="3437647">
                  <a:extLst>
                    <a:ext uri="{9D8B030D-6E8A-4147-A177-3AD203B41FA5}">
                      <a16:colId xmlns:a16="http://schemas.microsoft.com/office/drawing/2014/main" val="3435518462"/>
                    </a:ext>
                  </a:extLst>
                </a:gridCol>
                <a:gridCol w="3437647">
                  <a:extLst>
                    <a:ext uri="{9D8B030D-6E8A-4147-A177-3AD203B41FA5}">
                      <a16:colId xmlns:a16="http://schemas.microsoft.com/office/drawing/2014/main" val="1032110214"/>
                    </a:ext>
                  </a:extLst>
                </a:gridCol>
                <a:gridCol w="1162734">
                  <a:extLst>
                    <a:ext uri="{9D8B030D-6E8A-4147-A177-3AD203B41FA5}">
                      <a16:colId xmlns:a16="http://schemas.microsoft.com/office/drawing/2014/main" val="3369195323"/>
                    </a:ext>
                  </a:extLst>
                </a:gridCol>
              </a:tblGrid>
              <a:tr h="419658">
                <a:tc>
                  <a:txBody>
                    <a:bodyPr/>
                    <a:lstStyle/>
                    <a:p>
                      <a:pPr marL="0" indent="0">
                        <a:spcBef>
                          <a:spcPts val="0"/>
                        </a:spcBef>
                        <a:buFontTx/>
                        <a:buNone/>
                      </a:pPr>
                      <a:r>
                        <a:rPr lang="en-US" sz="1400" smtClean="0">
                          <a:solidFill>
                            <a:schemeClr val="accent4"/>
                          </a:solidFill>
                        </a:rPr>
                        <a:t>Contact tracers and supervisors</a:t>
                      </a:r>
                      <a:endParaRPr lang="en-US" sz="1400" dirty="0" smtClean="0">
                        <a:solidFill>
                          <a:schemeClr val="accent4"/>
                        </a:solidFill>
                      </a:endParaRPr>
                    </a:p>
                  </a:txBody>
                  <a:tcPr anchor="b"/>
                </a:tc>
                <a:tc>
                  <a:txBody>
                    <a:bodyPr/>
                    <a:lstStyle/>
                    <a:p>
                      <a:pPr marL="0" indent="0">
                        <a:spcBef>
                          <a:spcPts val="0"/>
                        </a:spcBef>
                        <a:buFontTx/>
                        <a:buNone/>
                      </a:pPr>
                      <a:r>
                        <a:rPr lang="en-US" sz="1400" smtClean="0">
                          <a:solidFill>
                            <a:schemeClr val="accent4"/>
                          </a:solidFill>
                        </a:rPr>
                        <a:t>Community support specialists</a:t>
                      </a:r>
                      <a:endParaRPr lang="en-US" sz="1400" dirty="0" smtClean="0">
                        <a:solidFill>
                          <a:schemeClr val="accent4"/>
                        </a:solidFill>
                      </a:endParaRPr>
                    </a:p>
                  </a:txBody>
                  <a:tcPr anchor="b"/>
                </a:tc>
                <a:tc>
                  <a:txBody>
                    <a:bodyPr/>
                    <a:lstStyle/>
                    <a:p>
                      <a:pPr marL="0" indent="0">
                        <a:spcBef>
                          <a:spcPts val="0"/>
                        </a:spcBef>
                        <a:buFontTx/>
                        <a:buNone/>
                      </a:pPr>
                      <a:r>
                        <a:rPr lang="en-US" sz="1400" smtClean="0">
                          <a:solidFill>
                            <a:schemeClr val="accent4"/>
                          </a:solidFill>
                        </a:rPr>
                        <a:t>Resource navigators and supervisors</a:t>
                      </a:r>
                      <a:endParaRPr lang="en-US" sz="1400" dirty="0" smtClean="0">
                        <a:solidFill>
                          <a:schemeClr val="accent4"/>
                        </a:solidFill>
                      </a:endParaRPr>
                    </a:p>
                  </a:txBody>
                  <a:tcPr anchor="b"/>
                </a:tc>
                <a:tc>
                  <a:txBody>
                    <a:bodyPr/>
                    <a:lstStyle/>
                    <a:p>
                      <a:pPr marL="0" indent="0">
                        <a:spcBef>
                          <a:spcPts val="0"/>
                        </a:spcBef>
                        <a:buFontTx/>
                        <a:buNone/>
                      </a:pPr>
                      <a:r>
                        <a:rPr lang="en-US" sz="1400" i="0" smtClean="0">
                          <a:solidFill>
                            <a:schemeClr val="accent4"/>
                          </a:solidFill>
                        </a:rPr>
                        <a:t>…</a:t>
                      </a:r>
                      <a:endParaRPr lang="en-US" sz="1400" i="1" dirty="0" smtClean="0"/>
                    </a:p>
                  </a:txBody>
                  <a:tcPr anchor="b">
                    <a:solidFill>
                      <a:schemeClr val="bg1"/>
                    </a:solidFill>
                  </a:tcPr>
                </a:tc>
                <a:extLst>
                  <a:ext uri="{0D108BD9-81ED-4DB2-BD59-A6C34878D82A}">
                    <a16:rowId xmlns:a16="http://schemas.microsoft.com/office/drawing/2014/main" val="1451380749"/>
                  </a:ext>
                </a:extLst>
              </a:tr>
              <a:tr h="1445477">
                <a:tc>
                  <a:txBody>
                    <a:bodyPr/>
                    <a:lstStyle/>
                    <a:p>
                      <a:pPr>
                        <a:spcBef>
                          <a:spcPts val="600"/>
                        </a:spcBef>
                      </a:pPr>
                      <a:r>
                        <a:rPr lang="en-US" sz="1050" dirty="0" smtClean="0"/>
                        <a:t>Community health job to </a:t>
                      </a:r>
                      <a:r>
                        <a:rPr lang="en-US" sz="1050" b="1" dirty="0" smtClean="0"/>
                        <a:t>track, inform, and educate individuals </a:t>
                      </a:r>
                      <a:r>
                        <a:rPr lang="en-US" sz="1050" dirty="0" smtClean="0"/>
                        <a:t>who have been exposed to COVID-19</a:t>
                      </a:r>
                    </a:p>
                    <a:p>
                      <a:pPr>
                        <a:spcBef>
                          <a:spcPts val="600"/>
                        </a:spcBef>
                      </a:pPr>
                      <a:r>
                        <a:rPr lang="en-US" sz="1050" dirty="0" smtClean="0"/>
                        <a:t>Involves working at a </a:t>
                      </a:r>
                      <a:r>
                        <a:rPr lang="en-US" sz="1050" b="1" dirty="0" smtClean="0"/>
                        <a:t>remote call center to conduct interviews </a:t>
                      </a:r>
                      <a:r>
                        <a:rPr lang="en-US" sz="1050" dirty="0" smtClean="0"/>
                        <a:t>and </a:t>
                      </a:r>
                      <a:r>
                        <a:rPr lang="en-US" sz="1050" b="1" dirty="0" smtClean="0"/>
                        <a:t>investigate </a:t>
                      </a:r>
                    </a:p>
                    <a:p>
                      <a:pPr>
                        <a:spcBef>
                          <a:spcPts val="600"/>
                        </a:spcBef>
                      </a:pPr>
                      <a:r>
                        <a:rPr lang="en-US" sz="1050" dirty="0" smtClean="0"/>
                        <a:t>Tracers perform </a:t>
                      </a:r>
                      <a:r>
                        <a:rPr lang="en-US" sz="1050" b="1" dirty="0" smtClean="0"/>
                        <a:t>simple telehealth functions</a:t>
                      </a:r>
                      <a:r>
                        <a:rPr lang="en-US" sz="1050" dirty="0" smtClean="0"/>
                        <a:t>, such as symptom monitoring, assessing need for additional care</a:t>
                      </a:r>
                    </a:p>
                  </a:txBody>
                  <a:tcPr>
                    <a:lnR w="12700" cap="flat" cmpd="sng" algn="ctr">
                      <a:solidFill>
                        <a:schemeClr val="tx2"/>
                      </a:solidFill>
                      <a:prstDash val="sysDash"/>
                      <a:round/>
                      <a:headEnd type="none" w="med" len="med"/>
                      <a:tailEnd type="none" w="med" len="med"/>
                    </a:lnR>
                  </a:tcPr>
                </a:tc>
                <a:tc>
                  <a:txBody>
                    <a:bodyPr/>
                    <a:lstStyle/>
                    <a:p>
                      <a:pPr>
                        <a:spcBef>
                          <a:spcPts val="600"/>
                        </a:spcBef>
                      </a:pPr>
                      <a:r>
                        <a:rPr lang="en-US" sz="1050" dirty="0" smtClean="0"/>
                        <a:t>Specialize in </a:t>
                      </a:r>
                      <a:r>
                        <a:rPr lang="en-US" sz="1050" b="1" dirty="0" smtClean="0"/>
                        <a:t>connecting individuals to community resources or relevant agencies</a:t>
                      </a:r>
                      <a:r>
                        <a:rPr lang="en-US" sz="1050" dirty="0" smtClean="0"/>
                        <a:t> to address their issues</a:t>
                      </a:r>
                      <a:endParaRPr lang="en-US" sz="1050" b="1" dirty="0" smtClean="0"/>
                    </a:p>
                    <a:p>
                      <a:pPr>
                        <a:spcBef>
                          <a:spcPts val="600"/>
                        </a:spcBef>
                      </a:pPr>
                      <a:r>
                        <a:rPr lang="en-US" sz="1050" dirty="0" smtClean="0"/>
                        <a:t>Involves conducting remote interviews to </a:t>
                      </a:r>
                      <a:r>
                        <a:rPr lang="en-US" sz="1050" b="1" dirty="0" smtClean="0"/>
                        <a:t>understand and address the social support needs </a:t>
                      </a:r>
                      <a:r>
                        <a:rPr lang="en-US" sz="1050" dirty="0" smtClean="0"/>
                        <a:t>of those who have been exposed to COVID-19</a:t>
                      </a:r>
                    </a:p>
                    <a:p>
                      <a:pPr lvl="1">
                        <a:spcBef>
                          <a:spcPts val="0"/>
                        </a:spcBef>
                      </a:pPr>
                      <a:r>
                        <a:rPr lang="en-US" sz="850" dirty="0" smtClean="0"/>
                        <a:t>Needs identified could span from </a:t>
                      </a:r>
                      <a:r>
                        <a:rPr lang="en-US" sz="850" b="1" dirty="0" smtClean="0"/>
                        <a:t>food or quarantine housing to mental health services</a:t>
                      </a:r>
                    </a:p>
                  </a:txBody>
                  <a:tcPr>
                    <a:lnL w="12700" cap="flat" cmpd="sng" algn="ctr">
                      <a:solidFill>
                        <a:schemeClr val="tx2"/>
                      </a:solidFill>
                      <a:prstDash val="sysDash"/>
                      <a:round/>
                      <a:headEnd type="none" w="med" len="med"/>
                      <a:tailEnd type="none" w="med" len="med"/>
                    </a:lnL>
                  </a:tcPr>
                </a:tc>
                <a:tc>
                  <a:txBody>
                    <a:bodyPr/>
                    <a:lstStyle/>
                    <a:p>
                      <a:pPr>
                        <a:spcBef>
                          <a:spcPts val="600"/>
                        </a:spcBef>
                      </a:pPr>
                      <a:r>
                        <a:rPr lang="en-US" sz="1050" b="1" smtClean="0"/>
                        <a:t>Identify and address social service needs </a:t>
                      </a:r>
                      <a:r>
                        <a:rPr lang="en-US" sz="1050" smtClean="0"/>
                        <a:t>for individuals during economic and health recovery from COVID-19</a:t>
                      </a:r>
                    </a:p>
                    <a:p>
                      <a:pPr>
                        <a:spcBef>
                          <a:spcPts val="600"/>
                        </a:spcBef>
                      </a:pPr>
                      <a:r>
                        <a:rPr lang="en-US" sz="1050" smtClean="0"/>
                        <a:t>Involves </a:t>
                      </a:r>
                      <a:r>
                        <a:rPr lang="en-US" sz="1050" b="1" smtClean="0"/>
                        <a:t>responding to requests and connecting resources </a:t>
                      </a:r>
                      <a:r>
                        <a:rPr lang="en-US" sz="1050" smtClean="0"/>
                        <a:t>to those in the community experiencing needs broader than healthcare across </a:t>
                      </a:r>
                      <a:r>
                        <a:rPr lang="en-US" sz="1050" b="1" smtClean="0"/>
                        <a:t>food, housing and legal support</a:t>
                      </a:r>
                      <a:r>
                        <a:rPr lang="en-US" sz="1050" smtClean="0"/>
                        <a:t> </a:t>
                      </a:r>
                    </a:p>
                    <a:p>
                      <a:pPr>
                        <a:spcBef>
                          <a:spcPts val="600"/>
                        </a:spcBef>
                      </a:pPr>
                      <a:r>
                        <a:rPr lang="en-US" sz="1050" smtClean="0"/>
                        <a:t>Entails </a:t>
                      </a:r>
                      <a:r>
                        <a:rPr lang="en-US" sz="1050" b="1" smtClean="0"/>
                        <a:t>coordinating with community-based organizations</a:t>
                      </a:r>
                      <a:r>
                        <a:rPr lang="en-US" sz="1050" smtClean="0"/>
                        <a:t> to address needs and provide aid</a:t>
                      </a:r>
                      <a:endParaRPr lang="en-US" sz="1050" dirty="0" smtClean="0"/>
                    </a:p>
                  </a:txBody>
                  <a:tcPr/>
                </a:tc>
                <a:tc>
                  <a:txBody>
                    <a:bodyPr/>
                    <a:lstStyle/>
                    <a:p>
                      <a:pPr marL="0" marR="0" lvl="0" indent="0" algn="l" defTabSz="711200" rtl="0" eaLnBrk="1" fontAlgn="auto" latinLnBrk="0" hangingPunct="1">
                        <a:lnSpc>
                          <a:spcPct val="100000"/>
                        </a:lnSpc>
                        <a:spcBef>
                          <a:spcPts val="1200"/>
                        </a:spcBef>
                        <a:spcAft>
                          <a:spcPts val="0"/>
                        </a:spcAft>
                        <a:buClrTx/>
                        <a:buSzTx/>
                        <a:buFontTx/>
                        <a:buNone/>
                        <a:tabLst/>
                        <a:defRPr/>
                      </a:pPr>
                      <a:r>
                        <a:rPr lang="en-US" sz="1050" i="1" dirty="0" smtClean="0">
                          <a:solidFill>
                            <a:srgbClr val="000000"/>
                          </a:solidFill>
                        </a:rPr>
                        <a:t>Other recovery-related roles may also be developed</a:t>
                      </a:r>
                    </a:p>
                  </a:txBody>
                  <a:tcPr>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54896011"/>
                  </a:ext>
                </a:extLst>
              </a:tr>
              <a:tr h="2377440">
                <a:tc>
                  <a:txBody>
                    <a:bodyPr/>
                    <a:lstStyle/>
                    <a:p>
                      <a:pPr marL="0" indent="0">
                        <a:buFontTx/>
                        <a:buNone/>
                      </a:pPr>
                      <a:endParaRPr lang="en-US" sz="1050" dirty="0"/>
                    </a:p>
                  </a:txBody>
                  <a:tcPr>
                    <a:lnR w="12700" cap="flat" cmpd="sng" algn="ctr">
                      <a:solidFill>
                        <a:schemeClr val="tx2"/>
                      </a:solidFill>
                      <a:prstDash val="sysDash"/>
                      <a:round/>
                      <a:headEnd type="none" w="med" len="med"/>
                      <a:tailEnd type="none" w="med" len="med"/>
                    </a:lnR>
                  </a:tcPr>
                </a:tc>
                <a:tc>
                  <a:txBody>
                    <a:bodyPr/>
                    <a:lstStyle/>
                    <a:p>
                      <a:pPr marL="0" indent="0">
                        <a:buFontTx/>
                        <a:buNone/>
                      </a:pPr>
                      <a:endParaRPr lang="en-US" sz="1050" dirty="0"/>
                    </a:p>
                  </a:txBody>
                  <a:tcPr>
                    <a:lnL w="12700" cap="flat" cmpd="sng" algn="ctr">
                      <a:solidFill>
                        <a:schemeClr val="tx2"/>
                      </a:solidFill>
                      <a:prstDash val="sysDash"/>
                      <a:round/>
                      <a:headEnd type="none" w="med" len="med"/>
                      <a:tailEnd type="none" w="med" len="med"/>
                    </a:lnL>
                  </a:tcPr>
                </a:tc>
                <a:tc>
                  <a:txBody>
                    <a:bodyPr/>
                    <a:lstStyle/>
                    <a:p>
                      <a:pPr marL="0" indent="0">
                        <a:buFontTx/>
                        <a:buNone/>
                      </a:pPr>
                      <a:endParaRPr lang="en-US" sz="1050" dirty="0"/>
                    </a:p>
                  </a:txBody>
                  <a:tcPr/>
                </a:tc>
                <a:tc>
                  <a:txBody>
                    <a:bodyPr/>
                    <a:lstStyle/>
                    <a:p>
                      <a:pPr marL="0" indent="0">
                        <a:buFontTx/>
                        <a:buNone/>
                      </a:pPr>
                      <a:endParaRPr lang="en-US" sz="1050" dirty="0"/>
                    </a:p>
                  </a:txBody>
                  <a:tcPr>
                    <a:lnT w="12700" cap="flat" cmpd="sng" algn="ctr">
                      <a:noFill/>
                      <a:prstDash val="solid"/>
                      <a:round/>
                      <a:headEnd type="none" w="med" len="med"/>
                      <a:tailEnd type="none" w="med" len="med"/>
                    </a:lnT>
                  </a:tcPr>
                </a:tc>
                <a:extLst>
                  <a:ext uri="{0D108BD9-81ED-4DB2-BD59-A6C34878D82A}">
                    <a16:rowId xmlns:a16="http://schemas.microsoft.com/office/drawing/2014/main" val="1657656580"/>
                  </a:ext>
                </a:extLst>
              </a:tr>
            </a:tbl>
          </a:graphicData>
        </a:graphic>
      </p:graphicFrame>
      <p:cxnSp>
        <p:nvCxnSpPr>
          <p:cNvPr id="72" name="Straight Arrow Connector 71"/>
          <p:cNvCxnSpPr/>
          <p:nvPr/>
        </p:nvCxnSpPr>
        <p:spPr bwMode="gray">
          <a:xfrm>
            <a:off x="330199" y="1597681"/>
            <a:ext cx="11526839" cy="0"/>
          </a:xfrm>
          <a:prstGeom prst="straightConnector1">
            <a:avLst/>
          </a:prstGeom>
          <a:ln w="76200" cap="flat" cmpd="sng" algn="ctr">
            <a:solidFill>
              <a:srgbClr val="B4B4B4"/>
            </a:solidFill>
            <a:prstDash val="solid"/>
            <a:miter lim="800000"/>
            <a:headEnd type="triangle"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bwMode="gray">
          <a:xfrm>
            <a:off x="7101015" y="5592149"/>
            <a:ext cx="1645920" cy="0"/>
          </a:xfrm>
          <a:prstGeom prst="line">
            <a:avLst/>
          </a:prstGeom>
          <a:ln w="76200" cap="flat" cmpd="sng" algn="ctr">
            <a:solidFill>
              <a:srgbClr val="BBCABA"/>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Various recovery-related government and social sector roles are </a:t>
            </a:r>
            <a:r>
              <a:rPr lang="en-US"/>
              <a:t>being fast-tracked </a:t>
            </a:r>
            <a:r>
              <a:rPr lang="en-US" dirty="0"/>
              <a:t>this month to hire teams in response to COVID-19</a:t>
            </a:r>
          </a:p>
        </p:txBody>
      </p:sp>
      <p:sp>
        <p:nvSpPr>
          <p:cNvPr id="3" name="btfpLayoutConfig" hidden="1"/>
          <p:cNvSpPr txBox="1"/>
          <p:nvPr/>
        </p:nvSpPr>
        <p:spPr bwMode="gray">
          <a:xfrm>
            <a:off x="12700" y="12700"/>
            <a:ext cx="1178775" cy="88092"/>
          </a:xfrm>
          <a:prstGeom prst="rect">
            <a:avLst/>
          </a:prstGeom>
          <a:noFill/>
        </p:spPr>
        <p:txBody>
          <a:bodyPr vert="horz" wrap="none" lIns="36000" tIns="36000" rIns="36000" bIns="36000" rtlCol="0">
            <a:spAutoFit/>
          </a:bodyPr>
          <a:lstStyle/>
          <a:p>
            <a:pPr marL="0" indent="0">
              <a:buNone/>
            </a:pPr>
            <a:r>
              <a:rPr lang="en-US" sz="100">
                <a:solidFill>
                  <a:srgbClr val="FFFFFF">
                    <a:alpha val="0"/>
                  </a:srgbClr>
                </a:solidFill>
              </a:rPr>
              <a:t>overall_1_132339435665384803 columns_1_132339481314729946 27_1_132339435665793555 128_0_132339464369073692 8_0_132339477950944780 6_1_132339778748902221 52_1_132343033107639100 </a:t>
            </a:r>
            <a:endParaRPr lang="en-US" sz="100" dirty="0" err="1">
              <a:solidFill>
                <a:srgbClr val="FFFFFF">
                  <a:alpha val="0"/>
                </a:srgbClr>
              </a:solidFill>
            </a:endParaRPr>
          </a:p>
        </p:txBody>
      </p:sp>
      <p:grpSp>
        <p:nvGrpSpPr>
          <p:cNvPr id="27" name="btfpStatusSticker407047"/>
          <p:cNvGrpSpPr/>
          <p:nvPr>
            <p:custDataLst>
              <p:tags r:id="rId2"/>
            </p:custDataLst>
          </p:nvPr>
        </p:nvGrpSpPr>
        <p:grpSpPr>
          <a:xfrm>
            <a:off x="10100356" y="955344"/>
            <a:ext cx="1761444" cy="235611"/>
            <a:chOff x="10100356" y="955344"/>
            <a:chExt cx="1761444" cy="235611"/>
          </a:xfrm>
        </p:grpSpPr>
        <p:sp>
          <p:nvSpPr>
            <p:cNvPr id="28" name="btfpStatusStickerText407047"/>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Preliminary</a:t>
              </a:r>
            </a:p>
          </p:txBody>
        </p:sp>
        <p:cxnSp>
          <p:nvCxnSpPr>
            <p:cNvPr id="29" name="btfpStatusStickerLine407047"/>
            <p:cNvCxnSpPr/>
            <p:nvPr/>
          </p:nvCxnSpPr>
          <p:spPr bwMode="gray">
            <a:xfrm rot="720000">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sp>
        <p:nvSpPr>
          <p:cNvPr id="107" name="TextBox 106"/>
          <p:cNvSpPr txBox="1"/>
          <p:nvPr/>
        </p:nvSpPr>
        <p:spPr bwMode="gray">
          <a:xfrm>
            <a:off x="745848" y="1302781"/>
            <a:ext cx="2910915" cy="257369"/>
          </a:xfrm>
          <a:prstGeom prst="rect">
            <a:avLst/>
          </a:prstGeom>
          <a:noFill/>
        </p:spPr>
        <p:txBody>
          <a:bodyPr wrap="square" lIns="36000" tIns="36000" rIns="36000" bIns="36000" rtlCol="0" anchor="ctr">
            <a:spAutoFit/>
          </a:bodyPr>
          <a:lstStyle/>
          <a:p>
            <a:pPr marL="0" indent="0">
              <a:buNone/>
            </a:pPr>
            <a:r>
              <a:rPr lang="en-US" sz="1200" b="1" dirty="0" smtClean="0">
                <a:solidFill>
                  <a:schemeClr val="tx2">
                    <a:lumMod val="10000"/>
                  </a:schemeClr>
                </a:solidFill>
              </a:rPr>
              <a:t>Health and tracking </a:t>
            </a:r>
            <a:r>
              <a:rPr lang="en-US" sz="1200" dirty="0" smtClean="0">
                <a:solidFill>
                  <a:schemeClr val="tx2">
                    <a:lumMod val="10000"/>
                  </a:schemeClr>
                </a:solidFill>
              </a:rPr>
              <a:t>focused</a:t>
            </a:r>
          </a:p>
        </p:txBody>
      </p:sp>
      <p:sp>
        <p:nvSpPr>
          <p:cNvPr id="108" name="TextBox 107"/>
          <p:cNvSpPr txBox="1"/>
          <p:nvPr/>
        </p:nvSpPr>
        <p:spPr bwMode="gray">
          <a:xfrm>
            <a:off x="9364034" y="1302781"/>
            <a:ext cx="2087577" cy="257369"/>
          </a:xfrm>
          <a:prstGeom prst="rect">
            <a:avLst/>
          </a:prstGeom>
          <a:noFill/>
        </p:spPr>
        <p:txBody>
          <a:bodyPr wrap="square" lIns="36000" tIns="36000" rIns="36000" bIns="36000" rtlCol="0" anchor="ctr">
            <a:spAutoFit/>
          </a:bodyPr>
          <a:lstStyle/>
          <a:p>
            <a:pPr marL="0" indent="0" algn="r">
              <a:buNone/>
            </a:pPr>
            <a:r>
              <a:rPr lang="en-US" sz="1200" b="1" dirty="0" smtClean="0">
                <a:solidFill>
                  <a:schemeClr val="tx2">
                    <a:lumMod val="10000"/>
                  </a:schemeClr>
                </a:solidFill>
              </a:rPr>
              <a:t>Broader support </a:t>
            </a:r>
            <a:r>
              <a:rPr lang="en-US" sz="1200" dirty="0" smtClean="0">
                <a:solidFill>
                  <a:schemeClr val="tx2">
                    <a:lumMod val="10000"/>
                  </a:schemeClr>
                </a:solidFill>
              </a:rPr>
              <a:t>focus</a:t>
            </a:r>
          </a:p>
        </p:txBody>
      </p:sp>
      <p:cxnSp>
        <p:nvCxnSpPr>
          <p:cNvPr id="37" name="Straight Connector 36"/>
          <p:cNvCxnSpPr>
            <a:stCxn id="34" idx="6"/>
            <a:endCxn id="35" idx="2"/>
          </p:cNvCxnSpPr>
          <p:nvPr/>
        </p:nvCxnSpPr>
        <p:spPr bwMode="gray">
          <a:xfrm>
            <a:off x="1144433" y="5047798"/>
            <a:ext cx="1380090" cy="0"/>
          </a:xfrm>
          <a:prstGeom prst="line">
            <a:avLst/>
          </a:prstGeom>
          <a:ln w="76200" cap="rnd" cmpd="sng" algn="ctr">
            <a:solidFill>
              <a:srgbClr val="B4B4B4"/>
            </a:solidFill>
            <a:prstDash val="solid"/>
            <a:round/>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38" idx="0"/>
            <a:endCxn id="35" idx="4"/>
          </p:cNvCxnSpPr>
          <p:nvPr/>
        </p:nvCxnSpPr>
        <p:spPr bwMode="gray">
          <a:xfrm flipV="1">
            <a:off x="2843943" y="5410395"/>
            <a:ext cx="46339" cy="378369"/>
          </a:xfrm>
          <a:prstGeom prst="line">
            <a:avLst/>
          </a:prstGeom>
          <a:ln w="76200" cap="flat" cmpd="sng" algn="ctr">
            <a:solidFill>
              <a:srgbClr val="A3BCD3"/>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35" idx="3"/>
            <a:endCxn id="36" idx="7"/>
          </p:cNvCxnSpPr>
          <p:nvPr/>
        </p:nvCxnSpPr>
        <p:spPr bwMode="gray">
          <a:xfrm flipH="1">
            <a:off x="2341491" y="5303266"/>
            <a:ext cx="290160" cy="379887"/>
          </a:xfrm>
          <a:prstGeom prst="line">
            <a:avLst/>
          </a:prstGeom>
          <a:ln w="76200" cap="flat" cmpd="sng" algn="ctr">
            <a:solidFill>
              <a:srgbClr val="A3BCD3"/>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bwMode="gray">
          <a:xfrm>
            <a:off x="1782805" y="5474710"/>
            <a:ext cx="1456035" cy="951490"/>
          </a:xfrm>
          <a:prstGeom prst="rect">
            <a:avLst/>
          </a:prstGeom>
          <a:noFill/>
          <a:ln w="19050" cap="flat" cmpd="sng" algn="ctr">
            <a:solidFill>
              <a:srgbClr val="7891AA"/>
            </a:solidFill>
            <a:prstDash val="dash"/>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050" dirty="0" err="1" smtClean="0">
              <a:solidFill>
                <a:schemeClr val="tx1"/>
              </a:solidFill>
            </a:endParaRPr>
          </a:p>
        </p:txBody>
      </p:sp>
      <p:cxnSp>
        <p:nvCxnSpPr>
          <p:cNvPr id="44" name="Straight Connector 43"/>
          <p:cNvCxnSpPr>
            <a:stCxn id="34" idx="6"/>
          </p:cNvCxnSpPr>
          <p:nvPr/>
        </p:nvCxnSpPr>
        <p:spPr bwMode="gray">
          <a:xfrm>
            <a:off x="1144434" y="5047798"/>
            <a:ext cx="728763" cy="426913"/>
          </a:xfrm>
          <a:prstGeom prst="line">
            <a:avLst/>
          </a:prstGeom>
          <a:ln w="76200" cap="rnd" cmpd="sng" algn="ctr">
            <a:solidFill>
              <a:srgbClr val="A3BCD3"/>
            </a:solidFill>
            <a:prstDash val="solid"/>
            <a:round/>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bwMode="gray">
          <a:xfrm>
            <a:off x="1267502" y="4316959"/>
            <a:ext cx="1850761" cy="395869"/>
          </a:xfrm>
          <a:prstGeom prst="rect">
            <a:avLst/>
          </a:prstGeom>
          <a:noFill/>
        </p:spPr>
        <p:txBody>
          <a:bodyPr wrap="square" lIns="36000" tIns="36000" rIns="36000" bIns="36000" rtlCol="0">
            <a:spAutoFit/>
          </a:bodyPr>
          <a:lstStyle/>
          <a:p>
            <a:pPr marL="0" indent="0">
              <a:buNone/>
            </a:pPr>
            <a:r>
              <a:rPr lang="en-US" sz="1050" dirty="0" smtClean="0">
                <a:solidFill>
                  <a:schemeClr val="tx2">
                    <a:lumMod val="10000"/>
                  </a:schemeClr>
                </a:solidFill>
              </a:rPr>
              <a:t>Once case identified, </a:t>
            </a:r>
            <a:r>
              <a:rPr lang="en-US" sz="1050" b="1" dirty="0" smtClean="0">
                <a:solidFill>
                  <a:schemeClr val="tx2">
                    <a:lumMod val="10000"/>
                  </a:schemeClr>
                </a:solidFill>
              </a:rPr>
              <a:t>patient interviewed</a:t>
            </a:r>
            <a:r>
              <a:rPr lang="en-US" sz="1050" dirty="0">
                <a:solidFill>
                  <a:schemeClr val="tx2">
                    <a:lumMod val="10000"/>
                  </a:schemeClr>
                </a:solidFill>
              </a:rPr>
              <a:t> </a:t>
            </a:r>
            <a:r>
              <a:rPr lang="en-US" sz="1050" dirty="0" smtClean="0">
                <a:solidFill>
                  <a:schemeClr val="tx2">
                    <a:lumMod val="10000"/>
                  </a:schemeClr>
                </a:solidFill>
              </a:rPr>
              <a:t>to trace contacts</a:t>
            </a:r>
          </a:p>
        </p:txBody>
      </p:sp>
      <p:sp>
        <p:nvSpPr>
          <p:cNvPr id="46" name="TextBox 45"/>
          <p:cNvSpPr txBox="1"/>
          <p:nvPr/>
        </p:nvSpPr>
        <p:spPr bwMode="gray">
          <a:xfrm>
            <a:off x="349388" y="5736458"/>
            <a:ext cx="1381309" cy="880617"/>
          </a:xfrm>
          <a:prstGeom prst="rect">
            <a:avLst/>
          </a:prstGeom>
          <a:noFill/>
        </p:spPr>
        <p:txBody>
          <a:bodyPr wrap="square" lIns="36000" tIns="36000" rIns="36000" bIns="36000" rtlCol="0">
            <a:spAutoFit/>
          </a:bodyPr>
          <a:lstStyle/>
          <a:p>
            <a:pPr marL="0" indent="0">
              <a:buNone/>
            </a:pPr>
            <a:r>
              <a:rPr lang="en-US" sz="1050" dirty="0" smtClean="0">
                <a:solidFill>
                  <a:schemeClr val="tx2">
                    <a:lumMod val="10000"/>
                  </a:schemeClr>
                </a:solidFill>
              </a:rPr>
              <a:t>Once contacts identified, </a:t>
            </a:r>
            <a:r>
              <a:rPr lang="en-US" sz="1050" b="1" dirty="0" smtClean="0">
                <a:solidFill>
                  <a:schemeClr val="tx2">
                    <a:lumMod val="10000"/>
                  </a:schemeClr>
                </a:solidFill>
              </a:rPr>
              <a:t>contacts reached out to and next steps determined</a:t>
            </a:r>
            <a:endParaRPr lang="en-US" sz="1050" dirty="0" smtClean="0">
              <a:solidFill>
                <a:schemeClr val="tx2">
                  <a:lumMod val="10000"/>
                </a:schemeClr>
              </a:solidFill>
            </a:endParaRPr>
          </a:p>
        </p:txBody>
      </p:sp>
      <p:sp>
        <p:nvSpPr>
          <p:cNvPr id="50" name="btfpNumberBubble470849"/>
          <p:cNvSpPr/>
          <p:nvPr/>
        </p:nvSpPr>
        <p:spPr bwMode="gray">
          <a:xfrm>
            <a:off x="915749" y="4279253"/>
            <a:ext cx="393914" cy="393914"/>
          </a:xfrm>
          <a:prstGeom prst="ellipse">
            <a:avLst/>
          </a:prstGeom>
          <a:noFill/>
          <a:ln w="19050" cap="flat" cmpd="sng" algn="ctr">
            <a:no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indent="0" algn="ctr">
              <a:spcBef>
                <a:spcPts val="0"/>
              </a:spcBef>
              <a:buNone/>
            </a:pPr>
            <a:r>
              <a:rPr lang="en-US" sz="3600" b="1" dirty="0">
                <a:solidFill>
                  <a:schemeClr val="accent1"/>
                </a:solidFill>
              </a:rPr>
              <a:t>a</a:t>
            </a:r>
            <a:endParaRPr lang="en-US" sz="3600" b="1" dirty="0" smtClean="0">
              <a:solidFill>
                <a:schemeClr val="accent1"/>
              </a:solidFill>
            </a:endParaRPr>
          </a:p>
        </p:txBody>
      </p:sp>
      <p:sp>
        <p:nvSpPr>
          <p:cNvPr id="51" name="btfpNumberBubble470849"/>
          <p:cNvSpPr/>
          <p:nvPr/>
        </p:nvSpPr>
        <p:spPr bwMode="gray">
          <a:xfrm>
            <a:off x="290203" y="5392258"/>
            <a:ext cx="393914" cy="393914"/>
          </a:xfrm>
          <a:prstGeom prst="ellipse">
            <a:avLst/>
          </a:prstGeom>
          <a:noFill/>
          <a:ln w="19050" cap="flat" cmpd="sng" algn="ctr">
            <a:no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indent="0" algn="ctr">
              <a:spcBef>
                <a:spcPts val="0"/>
              </a:spcBef>
              <a:buNone/>
            </a:pPr>
            <a:r>
              <a:rPr lang="en-US" sz="3600" b="1" dirty="0" smtClean="0">
                <a:solidFill>
                  <a:schemeClr val="accent1"/>
                </a:solidFill>
              </a:rPr>
              <a:t>b</a:t>
            </a:r>
          </a:p>
        </p:txBody>
      </p:sp>
      <p:pic>
        <p:nvPicPr>
          <p:cNvPr id="104" name="Picture 103"/>
          <p:cNvPicPr>
            <a:picLocks noChangeAspect="1"/>
          </p:cNvPicPr>
          <p:nvPr/>
        </p:nvPicPr>
        <p:blipFill rotWithShape="1">
          <a:blip r:embed="rId7"/>
          <a:srcRect l="13449" t="33759" r="17858" b="33921"/>
          <a:stretch/>
        </p:blipFill>
        <p:spPr>
          <a:xfrm>
            <a:off x="387227" y="1813143"/>
            <a:ext cx="982864" cy="462442"/>
          </a:xfrm>
          <a:prstGeom prst="rect">
            <a:avLst/>
          </a:prstGeom>
        </p:spPr>
      </p:pic>
      <p:pic>
        <p:nvPicPr>
          <p:cNvPr id="105" name="Picture 2" descr="nyc-logo – Yale Fox, CEO at Rentlogic 💬🦊"/>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570216" y="1882316"/>
            <a:ext cx="897776" cy="324097"/>
          </a:xfrm>
          <a:prstGeom prst="rect">
            <a:avLst/>
          </a:prstGeom>
          <a:noFill/>
          <a:extLst>
            <a:ext uri="{909E8E84-426E-40DD-AFC4-6F175D3DCCD1}">
              <a14:hiddenFill xmlns:a14="http://schemas.microsoft.com/office/drawing/2010/main">
                <a:solidFill>
                  <a:srgbClr val="FFFFFF"/>
                </a:solidFill>
              </a14:hiddenFill>
            </a:ext>
          </a:extLst>
        </p:spPr>
      </p:pic>
      <p:pic>
        <p:nvPicPr>
          <p:cNvPr id="117" name="Picture 116"/>
          <p:cNvPicPr>
            <a:picLocks noChangeAspect="1"/>
          </p:cNvPicPr>
          <p:nvPr/>
        </p:nvPicPr>
        <p:blipFill rotWithShape="1">
          <a:blip r:embed="rId7"/>
          <a:srcRect l="13449" t="33759" r="17858" b="33921"/>
          <a:stretch/>
        </p:blipFill>
        <p:spPr>
          <a:xfrm>
            <a:off x="3778250" y="1813143"/>
            <a:ext cx="982864" cy="462442"/>
          </a:xfrm>
          <a:prstGeom prst="rect">
            <a:avLst/>
          </a:prstGeom>
        </p:spPr>
      </p:pic>
      <p:pic>
        <p:nvPicPr>
          <p:cNvPr id="118" name="Picture 2" descr="nyc-logo – Yale Fox, CEO at Rentlogic 💬🦊"/>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329863" y="1895610"/>
            <a:ext cx="897776" cy="324097"/>
          </a:xfrm>
          <a:prstGeom prst="rect">
            <a:avLst/>
          </a:prstGeom>
          <a:noFill/>
          <a:extLst>
            <a:ext uri="{909E8E84-426E-40DD-AFC4-6F175D3DCCD1}">
              <a14:hiddenFill xmlns:a14="http://schemas.microsoft.com/office/drawing/2010/main">
                <a:solidFill>
                  <a:srgbClr val="FFFFFF"/>
                </a:solidFill>
              </a14:hiddenFill>
            </a:ext>
          </a:extLst>
        </p:spPr>
      </p:pic>
      <p:sp>
        <p:nvSpPr>
          <p:cNvPr id="128" name="btfpBulletedList848204"/>
          <p:cNvSpPr txBox="1"/>
          <p:nvPr>
            <p:custDataLst>
              <p:tags r:id="rId3"/>
            </p:custDataLst>
          </p:nvPr>
        </p:nvSpPr>
        <p:spPr bwMode="gray">
          <a:xfrm>
            <a:off x="8859721" y="4794051"/>
            <a:ext cx="2555150" cy="1596197"/>
          </a:xfrm>
          <a:prstGeom prst="rect">
            <a:avLst/>
          </a:prstGeom>
          <a:noFill/>
        </p:spPr>
        <p:txBody>
          <a:bodyPr vert="horz" wrap="square" lIns="36000" tIns="36000" rIns="36000" bIns="36000" rtlCol="0">
            <a:spAutoFit/>
          </a:bodyPr>
          <a:lstStyle/>
          <a:p>
            <a:pPr>
              <a:spcBef>
                <a:spcPts val="600"/>
              </a:spcBef>
            </a:pPr>
            <a:r>
              <a:rPr lang="en-US" sz="1050" b="1" dirty="0" smtClean="0"/>
              <a:t>Living support </a:t>
            </a:r>
            <a:r>
              <a:rPr lang="en-US" sz="1050" dirty="0" smtClean="0"/>
              <a:t>(e.g., Food, childcare cellphone, laundry, pet care)</a:t>
            </a:r>
          </a:p>
          <a:p>
            <a:pPr>
              <a:spcBef>
                <a:spcPts val="600"/>
              </a:spcBef>
            </a:pPr>
            <a:r>
              <a:rPr lang="en-US" sz="1050" b="1" dirty="0" smtClean="0"/>
              <a:t>Healthcare, prescription, PPE and tele-med resources </a:t>
            </a:r>
            <a:r>
              <a:rPr lang="en-US" sz="1050" dirty="0" smtClean="0"/>
              <a:t>(e.g., connect to contact tracers)</a:t>
            </a:r>
          </a:p>
          <a:p>
            <a:pPr>
              <a:spcBef>
                <a:spcPts val="600"/>
              </a:spcBef>
            </a:pPr>
            <a:r>
              <a:rPr lang="en-US" sz="1050" b="1" dirty="0" smtClean="0"/>
              <a:t>Financial, legal and employment counsel</a:t>
            </a:r>
          </a:p>
          <a:p>
            <a:pPr>
              <a:spcBef>
                <a:spcPts val="600"/>
              </a:spcBef>
            </a:pPr>
            <a:r>
              <a:rPr lang="en-US" sz="1050" b="1" dirty="0" smtClean="0"/>
              <a:t>…</a:t>
            </a:r>
          </a:p>
        </p:txBody>
      </p:sp>
      <p:sp>
        <p:nvSpPr>
          <p:cNvPr id="129" name="Oval 128"/>
          <p:cNvSpPr/>
          <p:nvPr/>
        </p:nvSpPr>
        <p:spPr bwMode="gray">
          <a:xfrm>
            <a:off x="3785460" y="5089229"/>
            <a:ext cx="1005840" cy="1005840"/>
          </a:xfrm>
          <a:prstGeom prst="ellipse">
            <a:avLst/>
          </a:prstGeom>
          <a:solidFill>
            <a:schemeClr val="bg1"/>
          </a:solidFill>
          <a:ln w="9525" cap="flat" cmpd="sng" algn="ctr">
            <a:solidFill>
              <a:srgbClr val="973B7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050" b="1" dirty="0" smtClean="0">
                <a:solidFill>
                  <a:srgbClr val="973B74"/>
                </a:solidFill>
              </a:rPr>
              <a:t>COVID</a:t>
            </a:r>
            <a:br>
              <a:rPr lang="en-US" sz="1050" b="1" dirty="0" smtClean="0">
                <a:solidFill>
                  <a:srgbClr val="973B74"/>
                </a:solidFill>
              </a:rPr>
            </a:br>
            <a:r>
              <a:rPr lang="en-US" sz="1050" b="1" dirty="0" smtClean="0">
                <a:solidFill>
                  <a:srgbClr val="973B74"/>
                </a:solidFill>
              </a:rPr>
              <a:t>impacted individual</a:t>
            </a:r>
          </a:p>
        </p:txBody>
      </p:sp>
      <p:cxnSp>
        <p:nvCxnSpPr>
          <p:cNvPr id="133" name="Straight Connector 132"/>
          <p:cNvCxnSpPr/>
          <p:nvPr/>
        </p:nvCxnSpPr>
        <p:spPr bwMode="gray">
          <a:xfrm>
            <a:off x="4791300" y="5592149"/>
            <a:ext cx="1358432" cy="1"/>
          </a:xfrm>
          <a:prstGeom prst="line">
            <a:avLst/>
          </a:prstGeom>
          <a:ln w="76200" cap="flat" cmpd="sng" algn="ctr">
            <a:solidFill>
              <a:srgbClr val="D9ABC6"/>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41" name="TextBox 140"/>
          <p:cNvSpPr txBox="1"/>
          <p:nvPr/>
        </p:nvSpPr>
        <p:spPr bwMode="gray">
          <a:xfrm>
            <a:off x="5122392" y="5682770"/>
            <a:ext cx="1850761" cy="395869"/>
          </a:xfrm>
          <a:prstGeom prst="rect">
            <a:avLst/>
          </a:prstGeom>
          <a:noFill/>
        </p:spPr>
        <p:txBody>
          <a:bodyPr wrap="square" lIns="36000" tIns="36000" rIns="36000" bIns="36000" rtlCol="0">
            <a:spAutoFit/>
          </a:bodyPr>
          <a:lstStyle/>
          <a:p>
            <a:pPr marL="0" indent="0">
              <a:buNone/>
            </a:pPr>
            <a:r>
              <a:rPr lang="en-US" sz="1050" dirty="0">
                <a:solidFill>
                  <a:schemeClr val="tx2">
                    <a:lumMod val="10000"/>
                  </a:schemeClr>
                </a:solidFill>
              </a:rPr>
              <a:t>Calls in or</a:t>
            </a:r>
            <a:br>
              <a:rPr lang="en-US" sz="1050" dirty="0">
                <a:solidFill>
                  <a:schemeClr val="tx2">
                    <a:lumMod val="10000"/>
                  </a:schemeClr>
                </a:solidFill>
              </a:rPr>
            </a:br>
            <a:r>
              <a:rPr lang="en-US" sz="1050" dirty="0" smtClean="0">
                <a:solidFill>
                  <a:schemeClr val="tx2">
                    <a:lumMod val="10000"/>
                  </a:schemeClr>
                </a:solidFill>
              </a:rPr>
              <a:t>interviewed</a:t>
            </a:r>
            <a:endParaRPr lang="en-US" sz="1050" dirty="0">
              <a:solidFill>
                <a:schemeClr val="tx2">
                  <a:lumMod val="10000"/>
                </a:schemeClr>
              </a:solidFill>
            </a:endParaRPr>
          </a:p>
        </p:txBody>
      </p:sp>
      <p:sp>
        <p:nvSpPr>
          <p:cNvPr id="142" name="btfpNumberBubble470849"/>
          <p:cNvSpPr/>
          <p:nvPr/>
        </p:nvSpPr>
        <p:spPr bwMode="gray">
          <a:xfrm>
            <a:off x="4770639" y="5646275"/>
            <a:ext cx="393914" cy="393914"/>
          </a:xfrm>
          <a:prstGeom prst="ellipse">
            <a:avLst/>
          </a:prstGeom>
          <a:noFill/>
          <a:ln w="19050" cap="flat" cmpd="sng" algn="ctr">
            <a:no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indent="0" algn="ctr">
              <a:spcBef>
                <a:spcPts val="0"/>
              </a:spcBef>
              <a:buNone/>
            </a:pPr>
            <a:r>
              <a:rPr lang="en-US" sz="3600" b="1" dirty="0">
                <a:solidFill>
                  <a:schemeClr val="accent1"/>
                </a:solidFill>
              </a:rPr>
              <a:t>a</a:t>
            </a:r>
            <a:endParaRPr lang="en-US" sz="3600" b="1" dirty="0" smtClean="0">
              <a:solidFill>
                <a:schemeClr val="accent1"/>
              </a:solidFill>
            </a:endParaRPr>
          </a:p>
        </p:txBody>
      </p:sp>
      <p:sp>
        <p:nvSpPr>
          <p:cNvPr id="143" name="TextBox 142"/>
          <p:cNvSpPr txBox="1"/>
          <p:nvPr/>
        </p:nvSpPr>
        <p:spPr bwMode="gray">
          <a:xfrm>
            <a:off x="7481028" y="5682770"/>
            <a:ext cx="1176853" cy="395869"/>
          </a:xfrm>
          <a:prstGeom prst="rect">
            <a:avLst/>
          </a:prstGeom>
          <a:noFill/>
        </p:spPr>
        <p:txBody>
          <a:bodyPr wrap="square" lIns="36000" tIns="36000" rIns="36000" bIns="36000" rtlCol="0">
            <a:spAutoFit/>
          </a:bodyPr>
          <a:lstStyle/>
          <a:p>
            <a:pPr marL="0" indent="0">
              <a:buNone/>
            </a:pPr>
            <a:r>
              <a:rPr lang="en-US" sz="1050" dirty="0">
                <a:solidFill>
                  <a:schemeClr val="tx2">
                    <a:lumMod val="10000"/>
                  </a:schemeClr>
                </a:solidFill>
              </a:rPr>
              <a:t>Connects to relevant resources</a:t>
            </a:r>
          </a:p>
        </p:txBody>
      </p:sp>
      <p:sp>
        <p:nvSpPr>
          <p:cNvPr id="144" name="btfpNumberBubble470849"/>
          <p:cNvSpPr/>
          <p:nvPr/>
        </p:nvSpPr>
        <p:spPr bwMode="gray">
          <a:xfrm>
            <a:off x="7123190" y="5646275"/>
            <a:ext cx="393914" cy="393914"/>
          </a:xfrm>
          <a:prstGeom prst="ellipse">
            <a:avLst/>
          </a:prstGeom>
          <a:noFill/>
          <a:ln w="19050" cap="flat" cmpd="sng" algn="ctr">
            <a:no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indent="0" algn="ctr">
              <a:spcBef>
                <a:spcPts val="0"/>
              </a:spcBef>
              <a:buNone/>
            </a:pPr>
            <a:r>
              <a:rPr lang="en-US" sz="3600" b="1" dirty="0" smtClean="0">
                <a:solidFill>
                  <a:schemeClr val="accent1"/>
                </a:solidFill>
              </a:rPr>
              <a:t>b</a:t>
            </a:r>
          </a:p>
        </p:txBody>
      </p:sp>
      <p:sp>
        <p:nvSpPr>
          <p:cNvPr id="87" name="btfpSequenceArrow829401"/>
          <p:cNvSpPr/>
          <p:nvPr/>
        </p:nvSpPr>
        <p:spPr bwMode="gray">
          <a:xfrm>
            <a:off x="8645283" y="5105659"/>
            <a:ext cx="252254" cy="972980"/>
          </a:xfrm>
          <a:custGeom>
            <a:avLst/>
            <a:gdLst/>
            <a:ahLst/>
            <a:cxnLst/>
            <a:rect l="0" t="0" r="0" b="0"/>
            <a:pathLst>
              <a:path w="290355" h="972980">
                <a:moveTo>
                  <a:pt x="38100" y="0"/>
                </a:moveTo>
                <a:lnTo>
                  <a:pt x="290354" y="486489"/>
                </a:lnTo>
                <a:lnTo>
                  <a:pt x="38100" y="972979"/>
                </a:lnTo>
                <a:lnTo>
                  <a:pt x="0" y="972979"/>
                </a:lnTo>
                <a:lnTo>
                  <a:pt x="252254" y="486489"/>
                </a:lnTo>
                <a:lnTo>
                  <a:pt x="0" y="0"/>
                </a:lnTo>
              </a:path>
            </a:pathLst>
          </a:custGeom>
          <a:solidFill>
            <a:srgbClr val="507867"/>
          </a:solidFill>
          <a:ln w="9525" cap="flat">
            <a:solidFill>
              <a:srgbClr val="507867"/>
            </a:solidFill>
            <a:miter lim="800000"/>
            <a:tailEnd type="none" w="med" len="lg"/>
          </a:ln>
        </p:spPr>
        <p:style>
          <a:lnRef idx="1">
            <a:schemeClr val="accent1"/>
          </a:lnRef>
          <a:fillRef idx="0">
            <a:schemeClr val="accent1"/>
          </a:fillRef>
          <a:effectRef idx="0">
            <a:schemeClr val="accent1"/>
          </a:effectRef>
          <a:fontRef idx="minor">
            <a:schemeClr val="tx1"/>
          </a:fontRef>
        </p:style>
        <p:txBody>
          <a:bodyPr rtlCol="0" anchor="ctr"/>
          <a:lstStyle/>
          <a:p>
            <a:pPr algn="ctr">
              <a:lnSpc>
                <a:spcPct val="0"/>
              </a:lnSpc>
            </a:pPr>
            <a:endParaRPr lang="en-US" dirty="0"/>
          </a:p>
        </p:txBody>
      </p:sp>
      <p:sp>
        <p:nvSpPr>
          <p:cNvPr id="34" name="Oval 33"/>
          <p:cNvSpPr/>
          <p:nvPr/>
        </p:nvSpPr>
        <p:spPr bwMode="gray">
          <a:xfrm>
            <a:off x="334963" y="4607818"/>
            <a:ext cx="822960" cy="822960"/>
          </a:xfrm>
          <a:prstGeom prst="ellipse">
            <a:avLst/>
          </a:prstGeom>
          <a:solidFill>
            <a:schemeClr val="bg1"/>
          </a:solidFill>
          <a:ln w="9525" cap="flat" cmpd="sng" algn="ctr">
            <a:solidFill>
              <a:srgbClr val="CC0000"/>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indent="0" algn="ctr">
              <a:buNone/>
            </a:pPr>
            <a:r>
              <a:rPr lang="en-US" sz="1050" b="1" dirty="0" smtClean="0">
                <a:solidFill>
                  <a:srgbClr val="CC0000"/>
                </a:solidFill>
              </a:rPr>
              <a:t>Contact tracer</a:t>
            </a:r>
          </a:p>
        </p:txBody>
      </p:sp>
      <p:sp>
        <p:nvSpPr>
          <p:cNvPr id="35" name="Oval 34"/>
          <p:cNvSpPr/>
          <p:nvPr/>
        </p:nvSpPr>
        <p:spPr bwMode="gray">
          <a:xfrm>
            <a:off x="2524522" y="4678875"/>
            <a:ext cx="731520" cy="73152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indent="0" algn="ctr">
              <a:buNone/>
            </a:pPr>
            <a:r>
              <a:rPr lang="en-US" sz="1050" b="1" dirty="0" smtClean="0">
                <a:solidFill>
                  <a:schemeClr val="tx2">
                    <a:lumMod val="10000"/>
                  </a:schemeClr>
                </a:solidFill>
              </a:rPr>
              <a:t>COVID</a:t>
            </a:r>
            <a:br>
              <a:rPr lang="en-US" sz="1050" b="1" dirty="0" smtClean="0">
                <a:solidFill>
                  <a:schemeClr val="tx2">
                    <a:lumMod val="10000"/>
                  </a:schemeClr>
                </a:solidFill>
              </a:rPr>
            </a:br>
            <a:r>
              <a:rPr lang="en-US" sz="1050" b="1" dirty="0" smtClean="0">
                <a:solidFill>
                  <a:schemeClr val="tx2">
                    <a:lumMod val="10000"/>
                  </a:schemeClr>
                </a:solidFill>
              </a:rPr>
              <a:t>patient</a:t>
            </a:r>
          </a:p>
        </p:txBody>
      </p:sp>
      <p:sp>
        <p:nvSpPr>
          <p:cNvPr id="36" name="Oval 35"/>
          <p:cNvSpPr/>
          <p:nvPr/>
        </p:nvSpPr>
        <p:spPr bwMode="gray">
          <a:xfrm>
            <a:off x="1873197" y="5602807"/>
            <a:ext cx="548640" cy="548640"/>
          </a:xfrm>
          <a:prstGeom prst="ellipse">
            <a:avLst/>
          </a:prstGeom>
          <a:solidFill>
            <a:schemeClr val="bg1"/>
          </a:solidFill>
          <a:ln w="9525"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0" numCol="1" spcCol="0" rtlCol="0" fromWordArt="0" anchor="ctr" anchorCtr="0" forceAA="0" compatLnSpc="1">
            <a:prstTxWarp prst="textNoShape">
              <a:avLst/>
            </a:prstTxWarp>
            <a:noAutofit/>
          </a:bodyPr>
          <a:lstStyle/>
          <a:p>
            <a:pPr marL="0" indent="0" algn="ctr">
              <a:buNone/>
            </a:pPr>
            <a:r>
              <a:rPr lang="en-US" sz="1050" b="1" dirty="0" smtClean="0">
                <a:solidFill>
                  <a:srgbClr val="46647B"/>
                </a:solidFill>
              </a:rPr>
              <a:t>Contact</a:t>
            </a:r>
            <a:br>
              <a:rPr lang="en-US" sz="1050" b="1" dirty="0" smtClean="0">
                <a:solidFill>
                  <a:srgbClr val="46647B"/>
                </a:solidFill>
              </a:rPr>
            </a:br>
            <a:r>
              <a:rPr lang="en-US" sz="1050" b="1" dirty="0" smtClean="0">
                <a:solidFill>
                  <a:srgbClr val="46647B"/>
                </a:solidFill>
              </a:rPr>
              <a:t>1</a:t>
            </a:r>
          </a:p>
        </p:txBody>
      </p:sp>
      <p:sp>
        <p:nvSpPr>
          <p:cNvPr id="38" name="Oval 37"/>
          <p:cNvSpPr/>
          <p:nvPr/>
        </p:nvSpPr>
        <p:spPr bwMode="gray">
          <a:xfrm>
            <a:off x="2569623" y="5788764"/>
            <a:ext cx="548640" cy="548640"/>
          </a:xfrm>
          <a:prstGeom prst="ellipse">
            <a:avLst/>
          </a:prstGeom>
          <a:solidFill>
            <a:schemeClr val="bg1"/>
          </a:solidFill>
          <a:ln w="9525"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0" numCol="1" spcCol="0" rtlCol="0" fromWordArt="0" anchor="ctr" anchorCtr="0" forceAA="0" compatLnSpc="1">
            <a:prstTxWarp prst="textNoShape">
              <a:avLst/>
            </a:prstTxWarp>
            <a:noAutofit/>
          </a:bodyPr>
          <a:lstStyle/>
          <a:p>
            <a:pPr marL="0" indent="0" algn="ctr">
              <a:buNone/>
            </a:pPr>
            <a:r>
              <a:rPr lang="en-US" sz="1050" b="1" dirty="0" smtClean="0">
                <a:solidFill>
                  <a:srgbClr val="46647B"/>
                </a:solidFill>
              </a:rPr>
              <a:t>Contact</a:t>
            </a:r>
            <a:br>
              <a:rPr lang="en-US" sz="1050" b="1" dirty="0" smtClean="0">
                <a:solidFill>
                  <a:srgbClr val="46647B"/>
                </a:solidFill>
              </a:rPr>
            </a:br>
            <a:r>
              <a:rPr lang="en-US" sz="1050" b="1" dirty="0" smtClean="0">
                <a:solidFill>
                  <a:srgbClr val="46647B"/>
                </a:solidFill>
              </a:rPr>
              <a:t>2</a:t>
            </a:r>
            <a:endParaRPr lang="en-US" sz="1050" b="1" dirty="0">
              <a:solidFill>
                <a:srgbClr val="46647B"/>
              </a:solidFill>
            </a:endParaRPr>
          </a:p>
        </p:txBody>
      </p:sp>
      <p:grpSp>
        <p:nvGrpSpPr>
          <p:cNvPr id="10" name="Group 9"/>
          <p:cNvGrpSpPr/>
          <p:nvPr/>
        </p:nvGrpSpPr>
        <p:grpSpPr>
          <a:xfrm>
            <a:off x="3798616" y="4230327"/>
            <a:ext cx="6907938" cy="466293"/>
            <a:chOff x="3657600" y="4494732"/>
            <a:chExt cx="6598920" cy="466293"/>
          </a:xfrm>
        </p:grpSpPr>
        <p:sp>
          <p:nvSpPr>
            <p:cNvPr id="76" name="Rectangle 78"/>
            <p:cNvSpPr/>
            <p:nvPr/>
          </p:nvSpPr>
          <p:spPr bwMode="gray">
            <a:xfrm>
              <a:off x="3657600" y="4494732"/>
              <a:ext cx="6598920" cy="380948"/>
            </a:xfrm>
            <a:custGeom>
              <a:avLst/>
              <a:gdLst>
                <a:gd name="connsiteX0" fmla="*/ 0 w 6358959"/>
                <a:gd name="connsiteY0" fmla="*/ 0 h 159556"/>
                <a:gd name="connsiteX1" fmla="*/ 6358959 w 6358959"/>
                <a:gd name="connsiteY1" fmla="*/ 0 h 159556"/>
                <a:gd name="connsiteX2" fmla="*/ 6358959 w 6358959"/>
                <a:gd name="connsiteY2" fmla="*/ 159556 h 159556"/>
                <a:gd name="connsiteX3" fmla="*/ 0 w 6358959"/>
                <a:gd name="connsiteY3" fmla="*/ 159556 h 159556"/>
                <a:gd name="connsiteX4" fmla="*/ 0 w 6358959"/>
                <a:gd name="connsiteY4" fmla="*/ 0 h 159556"/>
                <a:gd name="connsiteX0" fmla="*/ 0 w 6358959"/>
                <a:gd name="connsiteY0" fmla="*/ 0 h 159556"/>
                <a:gd name="connsiteX1" fmla="*/ 6358959 w 6358959"/>
                <a:gd name="connsiteY1" fmla="*/ 0 h 159556"/>
                <a:gd name="connsiteX2" fmla="*/ 6358959 w 6358959"/>
                <a:gd name="connsiteY2" fmla="*/ 159556 h 159556"/>
                <a:gd name="connsiteX3" fmla="*/ 0 w 6358959"/>
                <a:gd name="connsiteY3" fmla="*/ 159556 h 159556"/>
                <a:gd name="connsiteX4" fmla="*/ 91440 w 6358959"/>
                <a:gd name="connsiteY4" fmla="*/ 91440 h 159556"/>
                <a:gd name="connsiteX0" fmla="*/ 6358959 w 6358959"/>
                <a:gd name="connsiteY0" fmla="*/ 0 h 159556"/>
                <a:gd name="connsiteX1" fmla="*/ 6358959 w 6358959"/>
                <a:gd name="connsiteY1" fmla="*/ 159556 h 159556"/>
                <a:gd name="connsiteX2" fmla="*/ 0 w 6358959"/>
                <a:gd name="connsiteY2" fmla="*/ 159556 h 159556"/>
                <a:gd name="connsiteX3" fmla="*/ 91440 w 6358959"/>
                <a:gd name="connsiteY3" fmla="*/ 91440 h 159556"/>
                <a:gd name="connsiteX0" fmla="*/ 6358959 w 6358959"/>
                <a:gd name="connsiteY0" fmla="*/ 0 h 159556"/>
                <a:gd name="connsiteX1" fmla="*/ 6358959 w 6358959"/>
                <a:gd name="connsiteY1" fmla="*/ 159556 h 159556"/>
                <a:gd name="connsiteX2" fmla="*/ 0 w 6358959"/>
                <a:gd name="connsiteY2" fmla="*/ 159556 h 159556"/>
                <a:gd name="connsiteX3" fmla="*/ 15240 w 6358959"/>
                <a:gd name="connsiteY3" fmla="*/ 76200 h 159556"/>
                <a:gd name="connsiteX0" fmla="*/ 6372294 w 6372294"/>
                <a:gd name="connsiteY0" fmla="*/ 0 h 159556"/>
                <a:gd name="connsiteX1" fmla="*/ 6372294 w 6372294"/>
                <a:gd name="connsiteY1" fmla="*/ 159556 h 159556"/>
                <a:gd name="connsiteX2" fmla="*/ 13335 w 6372294"/>
                <a:gd name="connsiteY2" fmla="*/ 159556 h 159556"/>
                <a:gd name="connsiteX3" fmla="*/ 0 w 6372294"/>
                <a:gd name="connsiteY3" fmla="*/ 76200 h 159556"/>
                <a:gd name="connsiteX0" fmla="*/ 6358959 w 6358959"/>
                <a:gd name="connsiteY0" fmla="*/ 0 h 159556"/>
                <a:gd name="connsiteX1" fmla="*/ 6358959 w 6358959"/>
                <a:gd name="connsiteY1" fmla="*/ 159556 h 159556"/>
                <a:gd name="connsiteX2" fmla="*/ 0 w 6358959"/>
                <a:gd name="connsiteY2" fmla="*/ 159556 h 159556"/>
                <a:gd name="connsiteX3" fmla="*/ 953 w 6358959"/>
                <a:gd name="connsiteY3" fmla="*/ 80962 h 159556"/>
                <a:gd name="connsiteX0" fmla="*/ 6358959 w 6358959"/>
                <a:gd name="connsiteY0" fmla="*/ 0 h 159556"/>
                <a:gd name="connsiteX1" fmla="*/ 6358959 w 6358959"/>
                <a:gd name="connsiteY1" fmla="*/ 159556 h 159556"/>
                <a:gd name="connsiteX2" fmla="*/ 0 w 6358959"/>
                <a:gd name="connsiteY2" fmla="*/ 159556 h 159556"/>
                <a:gd name="connsiteX3" fmla="*/ 10132 w 6358959"/>
                <a:gd name="connsiteY3" fmla="*/ 25110 h 159556"/>
                <a:gd name="connsiteX0" fmla="*/ 6358959 w 6358959"/>
                <a:gd name="connsiteY0" fmla="*/ 0 h 159556"/>
                <a:gd name="connsiteX1" fmla="*/ 6358959 w 6358959"/>
                <a:gd name="connsiteY1" fmla="*/ 159556 h 159556"/>
                <a:gd name="connsiteX2" fmla="*/ 0 w 6358959"/>
                <a:gd name="connsiteY2" fmla="*/ 159556 h 159556"/>
                <a:gd name="connsiteX3" fmla="*/ 10132 w 6358959"/>
                <a:gd name="connsiteY3" fmla="*/ 14471 h 159556"/>
                <a:gd name="connsiteX0" fmla="*/ 6358959 w 6358959"/>
                <a:gd name="connsiteY0" fmla="*/ 0 h 159556"/>
                <a:gd name="connsiteX1" fmla="*/ 6358959 w 6358959"/>
                <a:gd name="connsiteY1" fmla="*/ 159556 h 159556"/>
                <a:gd name="connsiteX2" fmla="*/ 0 w 6358959"/>
                <a:gd name="connsiteY2" fmla="*/ 159556 h 159556"/>
                <a:gd name="connsiteX3" fmla="*/ 4013 w 6358959"/>
                <a:gd name="connsiteY3" fmla="*/ 11811 h 159556"/>
                <a:gd name="connsiteX0" fmla="*/ 6358959 w 6358959"/>
                <a:gd name="connsiteY0" fmla="*/ 0 h 159556"/>
                <a:gd name="connsiteX1" fmla="*/ 6358959 w 6358959"/>
                <a:gd name="connsiteY1" fmla="*/ 159556 h 159556"/>
                <a:gd name="connsiteX2" fmla="*/ 0 w 6358959"/>
                <a:gd name="connsiteY2" fmla="*/ 159556 h 159556"/>
                <a:gd name="connsiteX3" fmla="*/ 4013 w 6358959"/>
                <a:gd name="connsiteY3" fmla="*/ 2236 h 159556"/>
              </a:gdLst>
              <a:ahLst/>
              <a:cxnLst>
                <a:cxn ang="0">
                  <a:pos x="connsiteX0" y="connsiteY0"/>
                </a:cxn>
                <a:cxn ang="0">
                  <a:pos x="connsiteX1" y="connsiteY1"/>
                </a:cxn>
                <a:cxn ang="0">
                  <a:pos x="connsiteX2" y="connsiteY2"/>
                </a:cxn>
                <a:cxn ang="0">
                  <a:pos x="connsiteX3" y="connsiteY3"/>
                </a:cxn>
              </a:cxnLst>
              <a:rect l="l" t="t" r="r" b="b"/>
              <a:pathLst>
                <a:path w="6358959" h="159556">
                  <a:moveTo>
                    <a:pt x="6358959" y="0"/>
                  </a:moveTo>
                  <a:lnTo>
                    <a:pt x="6358959" y="159556"/>
                  </a:lnTo>
                  <a:lnTo>
                    <a:pt x="0" y="159556"/>
                  </a:lnTo>
                  <a:cubicBezTo>
                    <a:pt x="0" y="106371"/>
                    <a:pt x="4013" y="2236"/>
                    <a:pt x="4013" y="2236"/>
                  </a:cubicBezTo>
                </a:path>
              </a:pathLst>
            </a:custGeom>
            <a:ln w="38100" cap="flat" cmpd="sng" algn="ctr">
              <a:solidFill>
                <a:srgbClr val="B4B4B4"/>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77" name="Rectangle 76"/>
            <p:cNvSpPr/>
            <p:nvPr/>
          </p:nvSpPr>
          <p:spPr bwMode="gray">
            <a:xfrm>
              <a:off x="5896838" y="4763481"/>
              <a:ext cx="2120445" cy="197544"/>
            </a:xfrm>
            <a:prstGeom prst="rect">
              <a:avLst/>
            </a:prstGeom>
            <a:solidFill>
              <a:srgbClr val="FFFFFF"/>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050" b="1" dirty="0" smtClean="0">
                  <a:solidFill>
                    <a:srgbClr val="000000"/>
                  </a:solidFill>
                </a:rPr>
                <a:t>Both are similar types of roles</a:t>
              </a:r>
              <a:endParaRPr lang="en-US" sz="1050" b="1" dirty="0">
                <a:solidFill>
                  <a:srgbClr val="000000"/>
                </a:solidFill>
              </a:endParaRPr>
            </a:p>
          </p:txBody>
        </p:sp>
      </p:grpSp>
      <p:sp>
        <p:nvSpPr>
          <p:cNvPr id="132" name="Rectangle 131"/>
          <p:cNvSpPr/>
          <p:nvPr/>
        </p:nvSpPr>
        <p:spPr bwMode="gray">
          <a:xfrm>
            <a:off x="5934670" y="5266113"/>
            <a:ext cx="1180131" cy="652073"/>
          </a:xfrm>
          <a:prstGeom prst="rect">
            <a:avLst/>
          </a:prstGeom>
          <a:solidFill>
            <a:schemeClr val="bg1"/>
          </a:solidFill>
          <a:ln w="9525" cap="flat" cmpd="sng" algn="ctr">
            <a:solidFill>
              <a:srgbClr val="507867"/>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indent="0" algn="ctr">
              <a:buNone/>
            </a:pPr>
            <a:r>
              <a:rPr lang="en-US" sz="1050" b="1" dirty="0">
                <a:solidFill>
                  <a:srgbClr val="507867"/>
                </a:solidFill>
              </a:rPr>
              <a:t>Support specialist /</a:t>
            </a:r>
            <a:br>
              <a:rPr lang="en-US" sz="1050" b="1" dirty="0">
                <a:solidFill>
                  <a:srgbClr val="507867"/>
                </a:solidFill>
              </a:rPr>
            </a:br>
            <a:r>
              <a:rPr lang="en-US" sz="1050" b="1" dirty="0">
                <a:solidFill>
                  <a:srgbClr val="507867"/>
                </a:solidFill>
              </a:rPr>
              <a:t> Resource navigator</a:t>
            </a:r>
          </a:p>
        </p:txBody>
      </p:sp>
      <p:grpSp>
        <p:nvGrpSpPr>
          <p:cNvPr id="6" name="btfpStatusSticker740530"/>
          <p:cNvGrpSpPr/>
          <p:nvPr>
            <p:custDataLst>
              <p:tags r:id="rId4"/>
            </p:custDataLst>
          </p:nvPr>
        </p:nvGrpSpPr>
        <p:grpSpPr>
          <a:xfrm>
            <a:off x="7942542" y="955344"/>
            <a:ext cx="2030813" cy="235611"/>
            <a:chOff x="7942542" y="955344"/>
            <a:chExt cx="2030813" cy="235611"/>
          </a:xfrm>
        </p:grpSpPr>
        <p:sp>
          <p:nvSpPr>
            <p:cNvPr id="4" name="btfpStatusStickerText740530"/>
            <p:cNvSpPr txBox="1"/>
            <p:nvPr/>
          </p:nvSpPr>
          <p:spPr bwMode="gray">
            <a:xfrm>
              <a:off x="7942542" y="955344"/>
              <a:ext cx="2030813"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As of may 19</a:t>
              </a:r>
              <a:r>
                <a:rPr lang="en-US" sz="1200" b="1" cap="all" spc="450" baseline="30000" dirty="0" smtClean="0">
                  <a:solidFill>
                    <a:srgbClr val="000000"/>
                  </a:solidFill>
                </a:rPr>
                <a:t>th</a:t>
              </a:r>
              <a:endParaRPr lang="en-US" sz="1200" b="1" cap="all" spc="450" dirty="0" smtClean="0">
                <a:solidFill>
                  <a:srgbClr val="000000"/>
                </a:solidFill>
              </a:endParaRPr>
            </a:p>
          </p:txBody>
        </p:sp>
        <p:cxnSp>
          <p:nvCxnSpPr>
            <p:cNvPr id="5" name="btfpStatusStickerLine740530"/>
            <p:cNvCxnSpPr/>
            <p:nvPr/>
          </p:nvCxnSpPr>
          <p:spPr bwMode="gray">
            <a:xfrm rot="720000">
              <a:off x="7942542"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52" name="btfpRunningAgenda1Level604385"/>
          <p:cNvGrpSpPr/>
          <p:nvPr>
            <p:custDataLst>
              <p:tags r:id="rId5"/>
            </p:custDataLst>
          </p:nvPr>
        </p:nvGrpSpPr>
        <p:grpSpPr>
          <a:xfrm>
            <a:off x="0" y="944429"/>
            <a:ext cx="4457503" cy="257442"/>
            <a:chOff x="0" y="944429"/>
            <a:chExt cx="4457503" cy="257442"/>
          </a:xfrm>
        </p:grpSpPr>
        <p:sp>
          <p:nvSpPr>
            <p:cNvPr id="53" name="btfpRunningAgenda1LevelBarLeft604385"/>
            <p:cNvSpPr/>
            <p:nvPr/>
          </p:nvSpPr>
          <p:spPr bwMode="gray">
            <a:xfrm>
              <a:off x="0" y="944429"/>
              <a:ext cx="4411237"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950801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271402 w 1271402"/>
                <a:gd name="connsiteY0" fmla="*/ 0 h 257442"/>
                <a:gd name="connsiteX1" fmla="*/ 1056380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0 w 1271402"/>
                <a:gd name="connsiteY1" fmla="*/ 257442 h 257442"/>
                <a:gd name="connsiteX2" fmla="*/ 0 w 1271402"/>
                <a:gd name="connsiteY2" fmla="*/ 257442 h 257442"/>
                <a:gd name="connsiteX3" fmla="*/ 0 w 1271402"/>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449335 w 1449335"/>
                <a:gd name="connsiteY0" fmla="*/ 0 h 257442"/>
                <a:gd name="connsiteX1" fmla="*/ 1216681 w 1449335"/>
                <a:gd name="connsiteY1" fmla="*/ 257442 h 257442"/>
                <a:gd name="connsiteX2" fmla="*/ 0 w 1449335"/>
                <a:gd name="connsiteY2" fmla="*/ 257442 h 257442"/>
                <a:gd name="connsiteX3" fmla="*/ 1 w 1449335"/>
                <a:gd name="connsiteY3" fmla="*/ 0 h 257442"/>
                <a:gd name="connsiteX0" fmla="*/ 1449335 w 1449335"/>
                <a:gd name="connsiteY0" fmla="*/ 0 h 257442"/>
                <a:gd name="connsiteX1" fmla="*/ 1394614 w 1449335"/>
                <a:gd name="connsiteY1" fmla="*/ 257442 h 257442"/>
                <a:gd name="connsiteX2" fmla="*/ 0 w 1449335"/>
                <a:gd name="connsiteY2" fmla="*/ 257442 h 257442"/>
                <a:gd name="connsiteX3" fmla="*/ 1 w 1449335"/>
                <a:gd name="connsiteY3" fmla="*/ 0 h 257442"/>
                <a:gd name="connsiteX0" fmla="*/ 1449335 w 1449335"/>
                <a:gd name="connsiteY0" fmla="*/ 0 h 257442"/>
                <a:gd name="connsiteX1" fmla="*/ 1394614 w 1449335"/>
                <a:gd name="connsiteY1" fmla="*/ 257442 h 257442"/>
                <a:gd name="connsiteX2" fmla="*/ 0 w 1449335"/>
                <a:gd name="connsiteY2" fmla="*/ 257442 h 257442"/>
                <a:gd name="connsiteX3" fmla="*/ 1 w 1449335"/>
                <a:gd name="connsiteY3" fmla="*/ 0 h 257442"/>
                <a:gd name="connsiteX0" fmla="*/ 1449335 w 1449335"/>
                <a:gd name="connsiteY0" fmla="*/ 0 h 257442"/>
                <a:gd name="connsiteX1" fmla="*/ 1394614 w 1449335"/>
                <a:gd name="connsiteY1" fmla="*/ 257442 h 257442"/>
                <a:gd name="connsiteX2" fmla="*/ 0 w 1449335"/>
                <a:gd name="connsiteY2" fmla="*/ 257442 h 257442"/>
                <a:gd name="connsiteX3" fmla="*/ 0 w 1449335"/>
                <a:gd name="connsiteY3" fmla="*/ 0 h 257442"/>
                <a:gd name="connsiteX0" fmla="*/ 1271402 w 1394614"/>
                <a:gd name="connsiteY0" fmla="*/ 0 h 257442"/>
                <a:gd name="connsiteX1" fmla="*/ 1394614 w 1394614"/>
                <a:gd name="connsiteY1" fmla="*/ 257442 h 257442"/>
                <a:gd name="connsiteX2" fmla="*/ 0 w 1394614"/>
                <a:gd name="connsiteY2" fmla="*/ 257442 h 257442"/>
                <a:gd name="connsiteX3" fmla="*/ 0 w 1394614"/>
                <a:gd name="connsiteY3" fmla="*/ 0 h 257442"/>
                <a:gd name="connsiteX0" fmla="*/ 1271402 w 1271402"/>
                <a:gd name="connsiteY0" fmla="*/ 0 h 257442"/>
                <a:gd name="connsiteX1" fmla="*/ 1216681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1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1 w 1271402"/>
                <a:gd name="connsiteY1" fmla="*/ 257442 h 257442"/>
                <a:gd name="connsiteX2" fmla="*/ 0 w 1271402"/>
                <a:gd name="connsiteY2" fmla="*/ 257442 h 257442"/>
                <a:gd name="connsiteX3" fmla="*/ 0 w 1271402"/>
                <a:gd name="connsiteY3" fmla="*/ 0 h 257442"/>
                <a:gd name="connsiteX0" fmla="*/ 1111101 w 1216681"/>
                <a:gd name="connsiteY0" fmla="*/ 0 h 257442"/>
                <a:gd name="connsiteX1" fmla="*/ 1216681 w 1216681"/>
                <a:gd name="connsiteY1" fmla="*/ 257442 h 257442"/>
                <a:gd name="connsiteX2" fmla="*/ 0 w 1216681"/>
                <a:gd name="connsiteY2" fmla="*/ 257442 h 257442"/>
                <a:gd name="connsiteX3" fmla="*/ 0 w 1216681"/>
                <a:gd name="connsiteY3" fmla="*/ 0 h 257442"/>
                <a:gd name="connsiteX0" fmla="*/ 1111101 w 1111101"/>
                <a:gd name="connsiteY0" fmla="*/ 0 h 257442"/>
                <a:gd name="connsiteX1" fmla="*/ 1056381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1 w 1111101"/>
                <a:gd name="connsiteY1" fmla="*/ 257442 h 257442"/>
                <a:gd name="connsiteX2" fmla="*/ 1 w 1111101"/>
                <a:gd name="connsiteY2" fmla="*/ 257442 h 257442"/>
                <a:gd name="connsiteX3" fmla="*/ 0 w 1111101"/>
                <a:gd name="connsiteY3" fmla="*/ 0 h 257442"/>
                <a:gd name="connsiteX0" fmla="*/ 1111100 w 1111100"/>
                <a:gd name="connsiteY0" fmla="*/ 0 h 257442"/>
                <a:gd name="connsiteX1" fmla="*/ 1056380 w 1111100"/>
                <a:gd name="connsiteY1" fmla="*/ 257442 h 257442"/>
                <a:gd name="connsiteX2" fmla="*/ 0 w 1111100"/>
                <a:gd name="connsiteY2" fmla="*/ 257442 h 257442"/>
                <a:gd name="connsiteX3" fmla="*/ 0 w 1111100"/>
                <a:gd name="connsiteY3" fmla="*/ 0 h 257442"/>
                <a:gd name="connsiteX0" fmla="*/ 1279416 w 1279416"/>
                <a:gd name="connsiteY0" fmla="*/ 0 h 257442"/>
                <a:gd name="connsiteX1" fmla="*/ 1056380 w 1279416"/>
                <a:gd name="connsiteY1" fmla="*/ 257442 h 257442"/>
                <a:gd name="connsiteX2" fmla="*/ 0 w 1279416"/>
                <a:gd name="connsiteY2" fmla="*/ 257442 h 257442"/>
                <a:gd name="connsiteX3" fmla="*/ 0 w 1279416"/>
                <a:gd name="connsiteY3" fmla="*/ 0 h 257442"/>
                <a:gd name="connsiteX0" fmla="*/ 1279416 w 1279416"/>
                <a:gd name="connsiteY0" fmla="*/ 0 h 257442"/>
                <a:gd name="connsiteX1" fmla="*/ 1224695 w 1279416"/>
                <a:gd name="connsiteY1" fmla="*/ 257442 h 257442"/>
                <a:gd name="connsiteX2" fmla="*/ 0 w 1279416"/>
                <a:gd name="connsiteY2" fmla="*/ 257442 h 257442"/>
                <a:gd name="connsiteX3" fmla="*/ 0 w 1279416"/>
                <a:gd name="connsiteY3" fmla="*/ 0 h 257442"/>
                <a:gd name="connsiteX0" fmla="*/ 1279416 w 1279416"/>
                <a:gd name="connsiteY0" fmla="*/ 0 h 257442"/>
                <a:gd name="connsiteX1" fmla="*/ 1224695 w 1279416"/>
                <a:gd name="connsiteY1" fmla="*/ 257442 h 257442"/>
                <a:gd name="connsiteX2" fmla="*/ 0 w 1279416"/>
                <a:gd name="connsiteY2" fmla="*/ 257442 h 257442"/>
                <a:gd name="connsiteX3" fmla="*/ 0 w 1279416"/>
                <a:gd name="connsiteY3" fmla="*/ 0 h 257442"/>
                <a:gd name="connsiteX0" fmla="*/ 1279416 w 1279416"/>
                <a:gd name="connsiteY0" fmla="*/ 0 h 257442"/>
                <a:gd name="connsiteX1" fmla="*/ 1224695 w 1279416"/>
                <a:gd name="connsiteY1" fmla="*/ 257442 h 257442"/>
                <a:gd name="connsiteX2" fmla="*/ 0 w 1279416"/>
                <a:gd name="connsiteY2" fmla="*/ 257442 h 257442"/>
                <a:gd name="connsiteX3" fmla="*/ 0 w 1279416"/>
                <a:gd name="connsiteY3" fmla="*/ 0 h 257442"/>
                <a:gd name="connsiteX0" fmla="*/ 1457350 w 1457350"/>
                <a:gd name="connsiteY0" fmla="*/ 0 h 257442"/>
                <a:gd name="connsiteX1" fmla="*/ 1224695 w 1457350"/>
                <a:gd name="connsiteY1" fmla="*/ 257442 h 257442"/>
                <a:gd name="connsiteX2" fmla="*/ 0 w 1457350"/>
                <a:gd name="connsiteY2" fmla="*/ 257442 h 257442"/>
                <a:gd name="connsiteX3" fmla="*/ 0 w 1457350"/>
                <a:gd name="connsiteY3" fmla="*/ 0 h 257442"/>
                <a:gd name="connsiteX0" fmla="*/ 1457350 w 1457350"/>
                <a:gd name="connsiteY0" fmla="*/ 0 h 257442"/>
                <a:gd name="connsiteX1" fmla="*/ 1402629 w 1457350"/>
                <a:gd name="connsiteY1" fmla="*/ 257442 h 257442"/>
                <a:gd name="connsiteX2" fmla="*/ 0 w 1457350"/>
                <a:gd name="connsiteY2" fmla="*/ 257442 h 257442"/>
                <a:gd name="connsiteX3" fmla="*/ 0 w 1457350"/>
                <a:gd name="connsiteY3" fmla="*/ 0 h 257442"/>
                <a:gd name="connsiteX0" fmla="*/ 1457350 w 1457350"/>
                <a:gd name="connsiteY0" fmla="*/ 0 h 257442"/>
                <a:gd name="connsiteX1" fmla="*/ 1402629 w 1457350"/>
                <a:gd name="connsiteY1" fmla="*/ 257442 h 257442"/>
                <a:gd name="connsiteX2" fmla="*/ 0 w 1457350"/>
                <a:gd name="connsiteY2" fmla="*/ 257442 h 257442"/>
                <a:gd name="connsiteX3" fmla="*/ 0 w 1457350"/>
                <a:gd name="connsiteY3" fmla="*/ 0 h 257442"/>
                <a:gd name="connsiteX0" fmla="*/ 1457350 w 1457350"/>
                <a:gd name="connsiteY0" fmla="*/ 0 h 257442"/>
                <a:gd name="connsiteX1" fmla="*/ 1402629 w 1457350"/>
                <a:gd name="connsiteY1" fmla="*/ 257442 h 257442"/>
                <a:gd name="connsiteX2" fmla="*/ 0 w 1457350"/>
                <a:gd name="connsiteY2" fmla="*/ 257442 h 257442"/>
                <a:gd name="connsiteX3" fmla="*/ 0 w 1457350"/>
                <a:gd name="connsiteY3" fmla="*/ 0 h 257442"/>
                <a:gd name="connsiteX0" fmla="*/ 1617650 w 1617650"/>
                <a:gd name="connsiteY0" fmla="*/ 0 h 257442"/>
                <a:gd name="connsiteX1" fmla="*/ 1402629 w 1617650"/>
                <a:gd name="connsiteY1" fmla="*/ 257442 h 257442"/>
                <a:gd name="connsiteX2" fmla="*/ 0 w 1617650"/>
                <a:gd name="connsiteY2" fmla="*/ 257442 h 257442"/>
                <a:gd name="connsiteX3" fmla="*/ 0 w 1617650"/>
                <a:gd name="connsiteY3" fmla="*/ 0 h 257442"/>
                <a:gd name="connsiteX0" fmla="*/ 1617650 w 1617650"/>
                <a:gd name="connsiteY0" fmla="*/ 0 h 257442"/>
                <a:gd name="connsiteX1" fmla="*/ 1562929 w 1617650"/>
                <a:gd name="connsiteY1" fmla="*/ 257442 h 257442"/>
                <a:gd name="connsiteX2" fmla="*/ 0 w 1617650"/>
                <a:gd name="connsiteY2" fmla="*/ 257442 h 257442"/>
                <a:gd name="connsiteX3" fmla="*/ 0 w 1617650"/>
                <a:gd name="connsiteY3" fmla="*/ 0 h 257442"/>
                <a:gd name="connsiteX0" fmla="*/ 1617650 w 1617650"/>
                <a:gd name="connsiteY0" fmla="*/ 0 h 257442"/>
                <a:gd name="connsiteX1" fmla="*/ 1562929 w 1617650"/>
                <a:gd name="connsiteY1" fmla="*/ 257442 h 257442"/>
                <a:gd name="connsiteX2" fmla="*/ 0 w 1617650"/>
                <a:gd name="connsiteY2" fmla="*/ 257442 h 257442"/>
                <a:gd name="connsiteX3" fmla="*/ 0 w 1617650"/>
                <a:gd name="connsiteY3" fmla="*/ 0 h 257442"/>
                <a:gd name="connsiteX0" fmla="*/ 1617650 w 1617650"/>
                <a:gd name="connsiteY0" fmla="*/ 0 h 257442"/>
                <a:gd name="connsiteX1" fmla="*/ 1562929 w 1617650"/>
                <a:gd name="connsiteY1" fmla="*/ 257442 h 257442"/>
                <a:gd name="connsiteX2" fmla="*/ 0 w 1617650"/>
                <a:gd name="connsiteY2" fmla="*/ 257442 h 257442"/>
                <a:gd name="connsiteX3" fmla="*/ 0 w 1617650"/>
                <a:gd name="connsiteY3" fmla="*/ 0 h 257442"/>
                <a:gd name="connsiteX0" fmla="*/ 1777951 w 1777951"/>
                <a:gd name="connsiteY0" fmla="*/ 0 h 257442"/>
                <a:gd name="connsiteX1" fmla="*/ 1562929 w 1777951"/>
                <a:gd name="connsiteY1" fmla="*/ 257442 h 257442"/>
                <a:gd name="connsiteX2" fmla="*/ 0 w 1777951"/>
                <a:gd name="connsiteY2" fmla="*/ 257442 h 257442"/>
                <a:gd name="connsiteX3" fmla="*/ 0 w 1777951"/>
                <a:gd name="connsiteY3" fmla="*/ 0 h 257442"/>
                <a:gd name="connsiteX0" fmla="*/ 1777951 w 1777951"/>
                <a:gd name="connsiteY0" fmla="*/ 0 h 257442"/>
                <a:gd name="connsiteX1" fmla="*/ 1723230 w 1777951"/>
                <a:gd name="connsiteY1" fmla="*/ 257442 h 257442"/>
                <a:gd name="connsiteX2" fmla="*/ 0 w 1777951"/>
                <a:gd name="connsiteY2" fmla="*/ 257442 h 257442"/>
                <a:gd name="connsiteX3" fmla="*/ 0 w 1777951"/>
                <a:gd name="connsiteY3" fmla="*/ 0 h 257442"/>
                <a:gd name="connsiteX0" fmla="*/ 1777951 w 1777951"/>
                <a:gd name="connsiteY0" fmla="*/ 0 h 257442"/>
                <a:gd name="connsiteX1" fmla="*/ 1723230 w 1777951"/>
                <a:gd name="connsiteY1" fmla="*/ 257442 h 257442"/>
                <a:gd name="connsiteX2" fmla="*/ 0 w 1777951"/>
                <a:gd name="connsiteY2" fmla="*/ 257442 h 257442"/>
                <a:gd name="connsiteX3" fmla="*/ 0 w 1777951"/>
                <a:gd name="connsiteY3" fmla="*/ 0 h 257442"/>
                <a:gd name="connsiteX0" fmla="*/ 1777951 w 1777951"/>
                <a:gd name="connsiteY0" fmla="*/ 0 h 257442"/>
                <a:gd name="connsiteX1" fmla="*/ 1723230 w 1777951"/>
                <a:gd name="connsiteY1" fmla="*/ 257442 h 257442"/>
                <a:gd name="connsiteX2" fmla="*/ 0 w 1777951"/>
                <a:gd name="connsiteY2" fmla="*/ 257442 h 257442"/>
                <a:gd name="connsiteX3" fmla="*/ 0 w 1777951"/>
                <a:gd name="connsiteY3" fmla="*/ 0 h 257442"/>
                <a:gd name="connsiteX0" fmla="*/ 1946265 w 1946265"/>
                <a:gd name="connsiteY0" fmla="*/ 0 h 257442"/>
                <a:gd name="connsiteX1" fmla="*/ 1723230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2199092 w 2199092"/>
                <a:gd name="connsiteY0" fmla="*/ 0 h 257442"/>
                <a:gd name="connsiteX1" fmla="*/ 1891544 w 2199092"/>
                <a:gd name="connsiteY1" fmla="*/ 257442 h 257442"/>
                <a:gd name="connsiteX2" fmla="*/ 0 w 2199092"/>
                <a:gd name="connsiteY2" fmla="*/ 257442 h 257442"/>
                <a:gd name="connsiteX3" fmla="*/ 0 w 2199092"/>
                <a:gd name="connsiteY3" fmla="*/ 0 h 257442"/>
                <a:gd name="connsiteX0" fmla="*/ 2199092 w 2199092"/>
                <a:gd name="connsiteY0" fmla="*/ 0 h 257442"/>
                <a:gd name="connsiteX1" fmla="*/ 2144370 w 2199092"/>
                <a:gd name="connsiteY1" fmla="*/ 257442 h 257442"/>
                <a:gd name="connsiteX2" fmla="*/ 0 w 2199092"/>
                <a:gd name="connsiteY2" fmla="*/ 257442 h 257442"/>
                <a:gd name="connsiteX3" fmla="*/ 0 w 2199092"/>
                <a:gd name="connsiteY3" fmla="*/ 0 h 257442"/>
                <a:gd name="connsiteX0" fmla="*/ 2199093 w 2199093"/>
                <a:gd name="connsiteY0" fmla="*/ 0 h 257442"/>
                <a:gd name="connsiteX1" fmla="*/ 2144371 w 2199093"/>
                <a:gd name="connsiteY1" fmla="*/ 257442 h 257442"/>
                <a:gd name="connsiteX2" fmla="*/ 0 w 2199093"/>
                <a:gd name="connsiteY2" fmla="*/ 257442 h 257442"/>
                <a:gd name="connsiteX3" fmla="*/ 1 w 2199093"/>
                <a:gd name="connsiteY3" fmla="*/ 0 h 257442"/>
                <a:gd name="connsiteX0" fmla="*/ 2199093 w 2199093"/>
                <a:gd name="connsiteY0" fmla="*/ 0 h 257442"/>
                <a:gd name="connsiteX1" fmla="*/ 2144371 w 2199093"/>
                <a:gd name="connsiteY1" fmla="*/ 257442 h 257442"/>
                <a:gd name="connsiteX2" fmla="*/ 0 w 2199093"/>
                <a:gd name="connsiteY2" fmla="*/ 257442 h 257442"/>
                <a:gd name="connsiteX3" fmla="*/ 1 w 2199093"/>
                <a:gd name="connsiteY3" fmla="*/ 0 h 257442"/>
                <a:gd name="connsiteX0" fmla="*/ 2367406 w 2367406"/>
                <a:gd name="connsiteY0" fmla="*/ 0 h 257442"/>
                <a:gd name="connsiteX1" fmla="*/ 2144371 w 2367406"/>
                <a:gd name="connsiteY1" fmla="*/ 257442 h 257442"/>
                <a:gd name="connsiteX2" fmla="*/ 0 w 2367406"/>
                <a:gd name="connsiteY2" fmla="*/ 257442 h 257442"/>
                <a:gd name="connsiteX3" fmla="*/ 1 w 2367406"/>
                <a:gd name="connsiteY3" fmla="*/ 0 h 257442"/>
                <a:gd name="connsiteX0" fmla="*/ 2367406 w 2367406"/>
                <a:gd name="connsiteY0" fmla="*/ 0 h 257442"/>
                <a:gd name="connsiteX1" fmla="*/ 2312684 w 2367406"/>
                <a:gd name="connsiteY1" fmla="*/ 257442 h 257442"/>
                <a:gd name="connsiteX2" fmla="*/ 0 w 2367406"/>
                <a:gd name="connsiteY2" fmla="*/ 257442 h 257442"/>
                <a:gd name="connsiteX3" fmla="*/ 1 w 2367406"/>
                <a:gd name="connsiteY3" fmla="*/ 0 h 257442"/>
                <a:gd name="connsiteX0" fmla="*/ 2367407 w 2367407"/>
                <a:gd name="connsiteY0" fmla="*/ 0 h 257442"/>
                <a:gd name="connsiteX1" fmla="*/ 2312685 w 2367407"/>
                <a:gd name="connsiteY1" fmla="*/ 257442 h 257442"/>
                <a:gd name="connsiteX2" fmla="*/ 0 w 2367407"/>
                <a:gd name="connsiteY2" fmla="*/ 257442 h 257442"/>
                <a:gd name="connsiteX3" fmla="*/ 2 w 2367407"/>
                <a:gd name="connsiteY3" fmla="*/ 0 h 257442"/>
                <a:gd name="connsiteX0" fmla="*/ 2367407 w 2367407"/>
                <a:gd name="connsiteY0" fmla="*/ 0 h 257442"/>
                <a:gd name="connsiteX1" fmla="*/ 2312685 w 2367407"/>
                <a:gd name="connsiteY1" fmla="*/ 257442 h 257442"/>
                <a:gd name="connsiteX2" fmla="*/ 0 w 2367407"/>
                <a:gd name="connsiteY2" fmla="*/ 257442 h 257442"/>
                <a:gd name="connsiteX3" fmla="*/ 1 w 2367407"/>
                <a:gd name="connsiteY3" fmla="*/ 0 h 257442"/>
                <a:gd name="connsiteX0" fmla="*/ 2545340 w 2545340"/>
                <a:gd name="connsiteY0" fmla="*/ 0 h 257442"/>
                <a:gd name="connsiteX1" fmla="*/ 2312685 w 2545340"/>
                <a:gd name="connsiteY1" fmla="*/ 257442 h 257442"/>
                <a:gd name="connsiteX2" fmla="*/ 0 w 2545340"/>
                <a:gd name="connsiteY2" fmla="*/ 257442 h 257442"/>
                <a:gd name="connsiteX3" fmla="*/ 1 w 2545340"/>
                <a:gd name="connsiteY3" fmla="*/ 0 h 257442"/>
                <a:gd name="connsiteX0" fmla="*/ 2545340 w 2545340"/>
                <a:gd name="connsiteY0" fmla="*/ 0 h 257442"/>
                <a:gd name="connsiteX1" fmla="*/ 2490618 w 2545340"/>
                <a:gd name="connsiteY1" fmla="*/ 257442 h 257442"/>
                <a:gd name="connsiteX2" fmla="*/ 0 w 2545340"/>
                <a:gd name="connsiteY2" fmla="*/ 257442 h 257442"/>
                <a:gd name="connsiteX3" fmla="*/ 1 w 2545340"/>
                <a:gd name="connsiteY3" fmla="*/ 0 h 257442"/>
                <a:gd name="connsiteX0" fmla="*/ 2545341 w 2545341"/>
                <a:gd name="connsiteY0" fmla="*/ 0 h 257442"/>
                <a:gd name="connsiteX1" fmla="*/ 2490619 w 2545341"/>
                <a:gd name="connsiteY1" fmla="*/ 257442 h 257442"/>
                <a:gd name="connsiteX2" fmla="*/ 0 w 2545341"/>
                <a:gd name="connsiteY2" fmla="*/ 257442 h 257442"/>
                <a:gd name="connsiteX3" fmla="*/ 2 w 2545341"/>
                <a:gd name="connsiteY3" fmla="*/ 0 h 257442"/>
                <a:gd name="connsiteX0" fmla="*/ 2545341 w 2545341"/>
                <a:gd name="connsiteY0" fmla="*/ 0 h 257442"/>
                <a:gd name="connsiteX1" fmla="*/ 2490619 w 2545341"/>
                <a:gd name="connsiteY1" fmla="*/ 257442 h 257442"/>
                <a:gd name="connsiteX2" fmla="*/ 0 w 2545341"/>
                <a:gd name="connsiteY2" fmla="*/ 257442 h 257442"/>
                <a:gd name="connsiteX3" fmla="*/ 1 w 2545341"/>
                <a:gd name="connsiteY3" fmla="*/ 0 h 257442"/>
                <a:gd name="connsiteX0" fmla="*/ 2857925 w 2857925"/>
                <a:gd name="connsiteY0" fmla="*/ 0 h 257442"/>
                <a:gd name="connsiteX1" fmla="*/ 2490619 w 2857925"/>
                <a:gd name="connsiteY1" fmla="*/ 257442 h 257442"/>
                <a:gd name="connsiteX2" fmla="*/ 0 w 2857925"/>
                <a:gd name="connsiteY2" fmla="*/ 257442 h 257442"/>
                <a:gd name="connsiteX3" fmla="*/ 1 w 2857925"/>
                <a:gd name="connsiteY3" fmla="*/ 0 h 257442"/>
                <a:gd name="connsiteX0" fmla="*/ 2857925 w 2857925"/>
                <a:gd name="connsiteY0" fmla="*/ 0 h 257442"/>
                <a:gd name="connsiteX1" fmla="*/ 2803204 w 2857925"/>
                <a:gd name="connsiteY1" fmla="*/ 257442 h 257442"/>
                <a:gd name="connsiteX2" fmla="*/ 0 w 2857925"/>
                <a:gd name="connsiteY2" fmla="*/ 257442 h 257442"/>
                <a:gd name="connsiteX3" fmla="*/ 1 w 2857925"/>
                <a:gd name="connsiteY3" fmla="*/ 0 h 257442"/>
                <a:gd name="connsiteX0" fmla="*/ 2857925 w 2857925"/>
                <a:gd name="connsiteY0" fmla="*/ 0 h 257442"/>
                <a:gd name="connsiteX1" fmla="*/ 2803204 w 2857925"/>
                <a:gd name="connsiteY1" fmla="*/ 257442 h 257442"/>
                <a:gd name="connsiteX2" fmla="*/ 0 w 2857925"/>
                <a:gd name="connsiteY2" fmla="*/ 257442 h 257442"/>
                <a:gd name="connsiteX3" fmla="*/ 1 w 2857925"/>
                <a:gd name="connsiteY3" fmla="*/ 0 h 257442"/>
                <a:gd name="connsiteX0" fmla="*/ 2857925 w 2857925"/>
                <a:gd name="connsiteY0" fmla="*/ 0 h 257442"/>
                <a:gd name="connsiteX1" fmla="*/ 2803204 w 2857925"/>
                <a:gd name="connsiteY1" fmla="*/ 257442 h 257442"/>
                <a:gd name="connsiteX2" fmla="*/ 0 w 2857925"/>
                <a:gd name="connsiteY2" fmla="*/ 257442 h 257442"/>
                <a:gd name="connsiteX3" fmla="*/ 0 w 2857925"/>
                <a:gd name="connsiteY3" fmla="*/ 0 h 257442"/>
                <a:gd name="connsiteX0" fmla="*/ 3018226 w 3018226"/>
                <a:gd name="connsiteY0" fmla="*/ 0 h 257442"/>
                <a:gd name="connsiteX1" fmla="*/ 2803204 w 3018226"/>
                <a:gd name="connsiteY1" fmla="*/ 257442 h 257442"/>
                <a:gd name="connsiteX2" fmla="*/ 0 w 3018226"/>
                <a:gd name="connsiteY2" fmla="*/ 257442 h 257442"/>
                <a:gd name="connsiteX3" fmla="*/ 0 w 3018226"/>
                <a:gd name="connsiteY3" fmla="*/ 0 h 257442"/>
                <a:gd name="connsiteX0" fmla="*/ 3018226 w 3018226"/>
                <a:gd name="connsiteY0" fmla="*/ 0 h 257442"/>
                <a:gd name="connsiteX1" fmla="*/ 2963504 w 3018226"/>
                <a:gd name="connsiteY1" fmla="*/ 257442 h 257442"/>
                <a:gd name="connsiteX2" fmla="*/ 0 w 3018226"/>
                <a:gd name="connsiteY2" fmla="*/ 257442 h 257442"/>
                <a:gd name="connsiteX3" fmla="*/ 0 w 3018226"/>
                <a:gd name="connsiteY3" fmla="*/ 0 h 257442"/>
                <a:gd name="connsiteX0" fmla="*/ 3018227 w 3018227"/>
                <a:gd name="connsiteY0" fmla="*/ 0 h 257442"/>
                <a:gd name="connsiteX1" fmla="*/ 2963505 w 3018227"/>
                <a:gd name="connsiteY1" fmla="*/ 257442 h 257442"/>
                <a:gd name="connsiteX2" fmla="*/ 0 w 3018227"/>
                <a:gd name="connsiteY2" fmla="*/ 257442 h 257442"/>
                <a:gd name="connsiteX3" fmla="*/ 1 w 3018227"/>
                <a:gd name="connsiteY3" fmla="*/ 0 h 257442"/>
                <a:gd name="connsiteX0" fmla="*/ 3018227 w 3018227"/>
                <a:gd name="connsiteY0" fmla="*/ 0 h 257442"/>
                <a:gd name="connsiteX1" fmla="*/ 2963505 w 3018227"/>
                <a:gd name="connsiteY1" fmla="*/ 257442 h 257442"/>
                <a:gd name="connsiteX2" fmla="*/ 0 w 3018227"/>
                <a:gd name="connsiteY2" fmla="*/ 257442 h 257442"/>
                <a:gd name="connsiteX3" fmla="*/ 1 w 3018227"/>
                <a:gd name="connsiteY3" fmla="*/ 0 h 257442"/>
                <a:gd name="connsiteX0" fmla="*/ 3297148 w 3297148"/>
                <a:gd name="connsiteY0" fmla="*/ 0 h 257442"/>
                <a:gd name="connsiteX1" fmla="*/ 2963505 w 3297148"/>
                <a:gd name="connsiteY1" fmla="*/ 257442 h 257442"/>
                <a:gd name="connsiteX2" fmla="*/ 0 w 3297148"/>
                <a:gd name="connsiteY2" fmla="*/ 257442 h 257442"/>
                <a:gd name="connsiteX3" fmla="*/ 1 w 3297148"/>
                <a:gd name="connsiteY3" fmla="*/ 0 h 257442"/>
                <a:gd name="connsiteX0" fmla="*/ 3297148 w 3297148"/>
                <a:gd name="connsiteY0" fmla="*/ 0 h 257442"/>
                <a:gd name="connsiteX1" fmla="*/ 3242426 w 3297148"/>
                <a:gd name="connsiteY1" fmla="*/ 257442 h 257442"/>
                <a:gd name="connsiteX2" fmla="*/ 0 w 3297148"/>
                <a:gd name="connsiteY2" fmla="*/ 257442 h 257442"/>
                <a:gd name="connsiteX3" fmla="*/ 1 w 3297148"/>
                <a:gd name="connsiteY3" fmla="*/ 0 h 257442"/>
                <a:gd name="connsiteX0" fmla="*/ 3297149 w 3297149"/>
                <a:gd name="connsiteY0" fmla="*/ 0 h 257442"/>
                <a:gd name="connsiteX1" fmla="*/ 3242427 w 3297149"/>
                <a:gd name="connsiteY1" fmla="*/ 257442 h 257442"/>
                <a:gd name="connsiteX2" fmla="*/ 0 w 3297149"/>
                <a:gd name="connsiteY2" fmla="*/ 257442 h 257442"/>
                <a:gd name="connsiteX3" fmla="*/ 2 w 3297149"/>
                <a:gd name="connsiteY3" fmla="*/ 0 h 257442"/>
                <a:gd name="connsiteX0" fmla="*/ 3297149 w 3297149"/>
                <a:gd name="connsiteY0" fmla="*/ 0 h 257442"/>
                <a:gd name="connsiteX1" fmla="*/ 3242427 w 3297149"/>
                <a:gd name="connsiteY1" fmla="*/ 257442 h 257442"/>
                <a:gd name="connsiteX2" fmla="*/ 0 w 3297149"/>
                <a:gd name="connsiteY2" fmla="*/ 257442 h 257442"/>
                <a:gd name="connsiteX3" fmla="*/ 1 w 3297149"/>
                <a:gd name="connsiteY3" fmla="*/ 0 h 257442"/>
                <a:gd name="connsiteX0" fmla="*/ 3457448 w 3457448"/>
                <a:gd name="connsiteY0" fmla="*/ 0 h 257442"/>
                <a:gd name="connsiteX1" fmla="*/ 3242427 w 3457448"/>
                <a:gd name="connsiteY1" fmla="*/ 257442 h 257442"/>
                <a:gd name="connsiteX2" fmla="*/ 0 w 3457448"/>
                <a:gd name="connsiteY2" fmla="*/ 257442 h 257442"/>
                <a:gd name="connsiteX3" fmla="*/ 1 w 3457448"/>
                <a:gd name="connsiteY3" fmla="*/ 0 h 257442"/>
                <a:gd name="connsiteX0" fmla="*/ 3457448 w 3457448"/>
                <a:gd name="connsiteY0" fmla="*/ 0 h 257442"/>
                <a:gd name="connsiteX1" fmla="*/ 3402726 w 3457448"/>
                <a:gd name="connsiteY1" fmla="*/ 257442 h 257442"/>
                <a:gd name="connsiteX2" fmla="*/ 0 w 3457448"/>
                <a:gd name="connsiteY2" fmla="*/ 257442 h 257442"/>
                <a:gd name="connsiteX3" fmla="*/ 1 w 3457448"/>
                <a:gd name="connsiteY3" fmla="*/ 0 h 257442"/>
                <a:gd name="connsiteX0" fmla="*/ 3457449 w 3457449"/>
                <a:gd name="connsiteY0" fmla="*/ 0 h 257442"/>
                <a:gd name="connsiteX1" fmla="*/ 3402727 w 3457449"/>
                <a:gd name="connsiteY1" fmla="*/ 257442 h 257442"/>
                <a:gd name="connsiteX2" fmla="*/ 0 w 3457449"/>
                <a:gd name="connsiteY2" fmla="*/ 257442 h 257442"/>
                <a:gd name="connsiteX3" fmla="*/ 2 w 3457449"/>
                <a:gd name="connsiteY3" fmla="*/ 0 h 257442"/>
                <a:gd name="connsiteX0" fmla="*/ 3457449 w 3457449"/>
                <a:gd name="connsiteY0" fmla="*/ 0 h 257442"/>
                <a:gd name="connsiteX1" fmla="*/ 3402727 w 3457449"/>
                <a:gd name="connsiteY1" fmla="*/ 257442 h 257442"/>
                <a:gd name="connsiteX2" fmla="*/ 0 w 3457449"/>
                <a:gd name="connsiteY2" fmla="*/ 257442 h 257442"/>
                <a:gd name="connsiteX3" fmla="*/ 1 w 3457449"/>
                <a:gd name="connsiteY3" fmla="*/ 0 h 257442"/>
                <a:gd name="connsiteX0" fmla="*/ 3617749 w 3617749"/>
                <a:gd name="connsiteY0" fmla="*/ 0 h 257442"/>
                <a:gd name="connsiteX1" fmla="*/ 3402727 w 3617749"/>
                <a:gd name="connsiteY1" fmla="*/ 257442 h 257442"/>
                <a:gd name="connsiteX2" fmla="*/ 0 w 3617749"/>
                <a:gd name="connsiteY2" fmla="*/ 257442 h 257442"/>
                <a:gd name="connsiteX3" fmla="*/ 1 w 3617749"/>
                <a:gd name="connsiteY3" fmla="*/ 0 h 257442"/>
                <a:gd name="connsiteX0" fmla="*/ 3617749 w 3617749"/>
                <a:gd name="connsiteY0" fmla="*/ 0 h 257442"/>
                <a:gd name="connsiteX1" fmla="*/ 3563028 w 3617749"/>
                <a:gd name="connsiteY1" fmla="*/ 257442 h 257442"/>
                <a:gd name="connsiteX2" fmla="*/ 0 w 3617749"/>
                <a:gd name="connsiteY2" fmla="*/ 257442 h 257442"/>
                <a:gd name="connsiteX3" fmla="*/ 1 w 3617749"/>
                <a:gd name="connsiteY3" fmla="*/ 0 h 257442"/>
                <a:gd name="connsiteX0" fmla="*/ 3617749 w 3617749"/>
                <a:gd name="connsiteY0" fmla="*/ 0 h 257442"/>
                <a:gd name="connsiteX1" fmla="*/ 3563028 w 3617749"/>
                <a:gd name="connsiteY1" fmla="*/ 257442 h 257442"/>
                <a:gd name="connsiteX2" fmla="*/ 0 w 3617749"/>
                <a:gd name="connsiteY2" fmla="*/ 257442 h 257442"/>
                <a:gd name="connsiteX3" fmla="*/ 1 w 3617749"/>
                <a:gd name="connsiteY3" fmla="*/ 0 h 257442"/>
                <a:gd name="connsiteX0" fmla="*/ 3617749 w 3617749"/>
                <a:gd name="connsiteY0" fmla="*/ 0 h 257442"/>
                <a:gd name="connsiteX1" fmla="*/ 3563028 w 3617749"/>
                <a:gd name="connsiteY1" fmla="*/ 257442 h 257442"/>
                <a:gd name="connsiteX2" fmla="*/ 0 w 3617749"/>
                <a:gd name="connsiteY2" fmla="*/ 257442 h 257442"/>
                <a:gd name="connsiteX3" fmla="*/ 0 w 3617749"/>
                <a:gd name="connsiteY3" fmla="*/ 0 h 257442"/>
                <a:gd name="connsiteX0" fmla="*/ 3786064 w 3786064"/>
                <a:gd name="connsiteY0" fmla="*/ 0 h 257442"/>
                <a:gd name="connsiteX1" fmla="*/ 3563028 w 3786064"/>
                <a:gd name="connsiteY1" fmla="*/ 257442 h 257442"/>
                <a:gd name="connsiteX2" fmla="*/ 0 w 3786064"/>
                <a:gd name="connsiteY2" fmla="*/ 257442 h 257442"/>
                <a:gd name="connsiteX3" fmla="*/ 0 w 3786064"/>
                <a:gd name="connsiteY3" fmla="*/ 0 h 257442"/>
                <a:gd name="connsiteX0" fmla="*/ 3786064 w 3786064"/>
                <a:gd name="connsiteY0" fmla="*/ 0 h 257442"/>
                <a:gd name="connsiteX1" fmla="*/ 3731342 w 3786064"/>
                <a:gd name="connsiteY1" fmla="*/ 257442 h 257442"/>
                <a:gd name="connsiteX2" fmla="*/ 0 w 3786064"/>
                <a:gd name="connsiteY2" fmla="*/ 257442 h 257442"/>
                <a:gd name="connsiteX3" fmla="*/ 0 w 3786064"/>
                <a:gd name="connsiteY3" fmla="*/ 0 h 257442"/>
                <a:gd name="connsiteX0" fmla="*/ 3786065 w 3786065"/>
                <a:gd name="connsiteY0" fmla="*/ 0 h 257442"/>
                <a:gd name="connsiteX1" fmla="*/ 3731343 w 3786065"/>
                <a:gd name="connsiteY1" fmla="*/ 257442 h 257442"/>
                <a:gd name="connsiteX2" fmla="*/ 0 w 3786065"/>
                <a:gd name="connsiteY2" fmla="*/ 257442 h 257442"/>
                <a:gd name="connsiteX3" fmla="*/ 1 w 3786065"/>
                <a:gd name="connsiteY3" fmla="*/ 0 h 257442"/>
                <a:gd name="connsiteX0" fmla="*/ 3786065 w 3786065"/>
                <a:gd name="connsiteY0" fmla="*/ 0 h 257442"/>
                <a:gd name="connsiteX1" fmla="*/ 3731343 w 3786065"/>
                <a:gd name="connsiteY1" fmla="*/ 257442 h 257442"/>
                <a:gd name="connsiteX2" fmla="*/ 0 w 3786065"/>
                <a:gd name="connsiteY2" fmla="*/ 257442 h 257442"/>
                <a:gd name="connsiteX3" fmla="*/ 1 w 3786065"/>
                <a:gd name="connsiteY3" fmla="*/ 0 h 257442"/>
                <a:gd name="connsiteX0" fmla="*/ 4047353 w 4047353"/>
                <a:gd name="connsiteY0" fmla="*/ 0 h 257442"/>
                <a:gd name="connsiteX1" fmla="*/ 3731343 w 4047353"/>
                <a:gd name="connsiteY1" fmla="*/ 257442 h 257442"/>
                <a:gd name="connsiteX2" fmla="*/ 0 w 4047353"/>
                <a:gd name="connsiteY2" fmla="*/ 257442 h 257442"/>
                <a:gd name="connsiteX3" fmla="*/ 1 w 4047353"/>
                <a:gd name="connsiteY3" fmla="*/ 0 h 257442"/>
                <a:gd name="connsiteX0" fmla="*/ 4047353 w 4047353"/>
                <a:gd name="connsiteY0" fmla="*/ 0 h 257442"/>
                <a:gd name="connsiteX1" fmla="*/ 3992632 w 4047353"/>
                <a:gd name="connsiteY1" fmla="*/ 257442 h 257442"/>
                <a:gd name="connsiteX2" fmla="*/ 0 w 4047353"/>
                <a:gd name="connsiteY2" fmla="*/ 257442 h 257442"/>
                <a:gd name="connsiteX3" fmla="*/ 1 w 4047353"/>
                <a:gd name="connsiteY3" fmla="*/ 0 h 257442"/>
                <a:gd name="connsiteX0" fmla="*/ 4047353 w 4047353"/>
                <a:gd name="connsiteY0" fmla="*/ 0 h 257442"/>
                <a:gd name="connsiteX1" fmla="*/ 3992632 w 4047353"/>
                <a:gd name="connsiteY1" fmla="*/ 257442 h 257442"/>
                <a:gd name="connsiteX2" fmla="*/ 0 w 4047353"/>
                <a:gd name="connsiteY2" fmla="*/ 257442 h 257442"/>
                <a:gd name="connsiteX3" fmla="*/ 1 w 4047353"/>
                <a:gd name="connsiteY3" fmla="*/ 0 h 257442"/>
                <a:gd name="connsiteX0" fmla="*/ 4047353 w 4047353"/>
                <a:gd name="connsiteY0" fmla="*/ 0 h 257442"/>
                <a:gd name="connsiteX1" fmla="*/ 3992632 w 4047353"/>
                <a:gd name="connsiteY1" fmla="*/ 257442 h 257442"/>
                <a:gd name="connsiteX2" fmla="*/ 0 w 4047353"/>
                <a:gd name="connsiteY2" fmla="*/ 257442 h 257442"/>
                <a:gd name="connsiteX3" fmla="*/ 0 w 4047353"/>
                <a:gd name="connsiteY3" fmla="*/ 0 h 257442"/>
                <a:gd name="connsiteX0" fmla="*/ 4207654 w 4207654"/>
                <a:gd name="connsiteY0" fmla="*/ 0 h 257442"/>
                <a:gd name="connsiteX1" fmla="*/ 3992632 w 4207654"/>
                <a:gd name="connsiteY1" fmla="*/ 257442 h 257442"/>
                <a:gd name="connsiteX2" fmla="*/ 0 w 4207654"/>
                <a:gd name="connsiteY2" fmla="*/ 257442 h 257442"/>
                <a:gd name="connsiteX3" fmla="*/ 0 w 4207654"/>
                <a:gd name="connsiteY3" fmla="*/ 0 h 257442"/>
                <a:gd name="connsiteX0" fmla="*/ 4207654 w 4207654"/>
                <a:gd name="connsiteY0" fmla="*/ 0 h 257442"/>
                <a:gd name="connsiteX1" fmla="*/ 4152932 w 4207654"/>
                <a:gd name="connsiteY1" fmla="*/ 257442 h 257442"/>
                <a:gd name="connsiteX2" fmla="*/ 0 w 4207654"/>
                <a:gd name="connsiteY2" fmla="*/ 257442 h 257442"/>
                <a:gd name="connsiteX3" fmla="*/ 0 w 4207654"/>
                <a:gd name="connsiteY3" fmla="*/ 0 h 257442"/>
                <a:gd name="connsiteX0" fmla="*/ 4207655 w 4207655"/>
                <a:gd name="connsiteY0" fmla="*/ 0 h 257442"/>
                <a:gd name="connsiteX1" fmla="*/ 4152933 w 4207655"/>
                <a:gd name="connsiteY1" fmla="*/ 257442 h 257442"/>
                <a:gd name="connsiteX2" fmla="*/ 0 w 4207655"/>
                <a:gd name="connsiteY2" fmla="*/ 257442 h 257442"/>
                <a:gd name="connsiteX3" fmla="*/ 1 w 4207655"/>
                <a:gd name="connsiteY3" fmla="*/ 0 h 257442"/>
                <a:gd name="connsiteX0" fmla="*/ 4207655 w 4207655"/>
                <a:gd name="connsiteY0" fmla="*/ 0 h 257442"/>
                <a:gd name="connsiteX1" fmla="*/ 4152933 w 4207655"/>
                <a:gd name="connsiteY1" fmla="*/ 257442 h 257442"/>
                <a:gd name="connsiteX2" fmla="*/ 0 w 4207655"/>
                <a:gd name="connsiteY2" fmla="*/ 257442 h 257442"/>
                <a:gd name="connsiteX3" fmla="*/ 1 w 4207655"/>
                <a:gd name="connsiteY3" fmla="*/ 0 h 257442"/>
                <a:gd name="connsiteX0" fmla="*/ 4411236 w 4411236"/>
                <a:gd name="connsiteY0" fmla="*/ 0 h 257442"/>
                <a:gd name="connsiteX1" fmla="*/ 4152933 w 4411236"/>
                <a:gd name="connsiteY1" fmla="*/ 257442 h 257442"/>
                <a:gd name="connsiteX2" fmla="*/ 0 w 4411236"/>
                <a:gd name="connsiteY2" fmla="*/ 257442 h 257442"/>
                <a:gd name="connsiteX3" fmla="*/ 1 w 4411236"/>
                <a:gd name="connsiteY3" fmla="*/ 0 h 257442"/>
                <a:gd name="connsiteX0" fmla="*/ 4411236 w 4411236"/>
                <a:gd name="connsiteY0" fmla="*/ 0 h 257442"/>
                <a:gd name="connsiteX1" fmla="*/ 4356514 w 4411236"/>
                <a:gd name="connsiteY1" fmla="*/ 257442 h 257442"/>
                <a:gd name="connsiteX2" fmla="*/ 0 w 4411236"/>
                <a:gd name="connsiteY2" fmla="*/ 257442 h 257442"/>
                <a:gd name="connsiteX3" fmla="*/ 1 w 4411236"/>
                <a:gd name="connsiteY3" fmla="*/ 0 h 257442"/>
                <a:gd name="connsiteX0" fmla="*/ 4411237 w 4411237"/>
                <a:gd name="connsiteY0" fmla="*/ 0 h 257442"/>
                <a:gd name="connsiteX1" fmla="*/ 4356515 w 4411237"/>
                <a:gd name="connsiteY1" fmla="*/ 257442 h 257442"/>
                <a:gd name="connsiteX2" fmla="*/ 0 w 4411237"/>
                <a:gd name="connsiteY2" fmla="*/ 257442 h 257442"/>
                <a:gd name="connsiteX3" fmla="*/ 2 w 4411237"/>
                <a:gd name="connsiteY3" fmla="*/ 0 h 257442"/>
                <a:gd name="connsiteX0" fmla="*/ 4411237 w 4411237"/>
                <a:gd name="connsiteY0" fmla="*/ 0 h 257442"/>
                <a:gd name="connsiteX1" fmla="*/ 4356515 w 4411237"/>
                <a:gd name="connsiteY1" fmla="*/ 257442 h 257442"/>
                <a:gd name="connsiteX2" fmla="*/ 0 w 4411237"/>
                <a:gd name="connsiteY2" fmla="*/ 257442 h 257442"/>
                <a:gd name="connsiteX3" fmla="*/ 1 w 4411237"/>
                <a:gd name="connsiteY3" fmla="*/ 0 h 257442"/>
              </a:gdLst>
              <a:ahLst/>
              <a:cxnLst>
                <a:cxn ang="0">
                  <a:pos x="connsiteX0" y="connsiteY0"/>
                </a:cxn>
                <a:cxn ang="0">
                  <a:pos x="connsiteX1" y="connsiteY1"/>
                </a:cxn>
                <a:cxn ang="0">
                  <a:pos x="connsiteX2" y="connsiteY2"/>
                </a:cxn>
                <a:cxn ang="0">
                  <a:pos x="connsiteX3" y="connsiteY3"/>
                </a:cxn>
              </a:cxnLst>
              <a:rect l="l" t="t" r="r" b="b"/>
              <a:pathLst>
                <a:path w="4411237" h="257442">
                  <a:moveTo>
                    <a:pt x="4411237" y="0"/>
                  </a:moveTo>
                  <a:lnTo>
                    <a:pt x="4356515" y="257442"/>
                  </a:lnTo>
                  <a:lnTo>
                    <a:pt x="0" y="257442"/>
                  </a:lnTo>
                  <a:lnTo>
                    <a:pt x="1"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54" name="btfpRunningAgenda1LevelTextLeft604385"/>
            <p:cNvSpPr txBox="1"/>
            <p:nvPr/>
          </p:nvSpPr>
          <p:spPr bwMode="gray">
            <a:xfrm>
              <a:off x="0" y="944429"/>
              <a:ext cx="4457503"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Recovery roles overview</a:t>
              </a:r>
            </a:p>
          </p:txBody>
        </p:sp>
      </p:grpSp>
    </p:spTree>
    <p:extLst>
      <p:ext uri="{BB962C8B-B14F-4D97-AF65-F5344CB8AC3E}">
        <p14:creationId xmlns:p14="http://schemas.microsoft.com/office/powerpoint/2010/main" val="3280001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Recovery-related jobs are most relevant for candidates with certain interests and credentials; </a:t>
            </a:r>
            <a:r>
              <a:rPr lang="en-US" dirty="0" smtClean="0"/>
              <a:t>many CUNY </a:t>
            </a:r>
            <a:r>
              <a:rPr lang="en-US" dirty="0"/>
              <a:t>students and grads well-positioned to apply</a:t>
            </a:r>
          </a:p>
        </p:txBody>
      </p:sp>
      <p:sp>
        <p:nvSpPr>
          <p:cNvPr id="3" name="btfpLayoutConfig" hidden="1"/>
          <p:cNvSpPr txBox="1"/>
          <p:nvPr/>
        </p:nvSpPr>
        <p:spPr bwMode="gray">
          <a:xfrm>
            <a:off x="12700" y="12700"/>
            <a:ext cx="2377821" cy="88092"/>
          </a:xfrm>
          <a:prstGeom prst="rect">
            <a:avLst/>
          </a:prstGeom>
          <a:noFill/>
        </p:spPr>
        <p:txBody>
          <a:bodyPr vert="horz" wrap="none" lIns="36000" tIns="36000" rIns="36000" bIns="36000" rtlCol="0">
            <a:spAutoFit/>
          </a:bodyPr>
          <a:lstStyle/>
          <a:p>
            <a:pPr marL="0" indent="0">
              <a:buNone/>
            </a:pPr>
            <a:r>
              <a:rPr lang="en-US" sz="100">
                <a:solidFill>
                  <a:srgbClr val="FFFFFF">
                    <a:alpha val="0"/>
                  </a:srgbClr>
                </a:solidFill>
              </a:rPr>
              <a:t>overall_1_132339695908792749 columns_5_132339774078514773 6_1_132339696244104317 9_1_132339696302203328 13_1_132339696361320371 17_1_132339696396622654 23_1_132339696617046756 29_1_132339696617684700 34_1_132339699545114882 35_1_132339699705276904 36_1_132339699755287154 37_1_132339699800344700 39_1_132339701907814232 42_1_132339701907814232 53_1_132339780386532361 </a:t>
            </a:r>
            <a:endParaRPr lang="en-US" sz="100" dirty="0" err="1">
              <a:solidFill>
                <a:srgbClr val="FFFFFF">
                  <a:alpha val="0"/>
                </a:srgbClr>
              </a:solidFill>
            </a:endParaRPr>
          </a:p>
        </p:txBody>
      </p:sp>
      <p:grpSp>
        <p:nvGrpSpPr>
          <p:cNvPr id="6" name="btfpRowHeaderBox379255"/>
          <p:cNvGrpSpPr/>
          <p:nvPr>
            <p:custDataLst>
              <p:tags r:id="rId1"/>
            </p:custDataLst>
          </p:nvPr>
        </p:nvGrpSpPr>
        <p:grpSpPr>
          <a:xfrm>
            <a:off x="330200" y="1715490"/>
            <a:ext cx="1878648" cy="2011696"/>
            <a:chOff x="325437" y="1801710"/>
            <a:chExt cx="1878648" cy="972979"/>
          </a:xfrm>
        </p:grpSpPr>
        <p:sp>
          <p:nvSpPr>
            <p:cNvPr id="4" name="btfpRowHeaderBoxText379255"/>
            <p:cNvSpPr txBox="1"/>
            <p:nvPr/>
          </p:nvSpPr>
          <p:spPr bwMode="gray">
            <a:xfrm>
              <a:off x="325437" y="1801710"/>
              <a:ext cx="1873885" cy="972979"/>
            </a:xfrm>
            <a:prstGeom prst="rect">
              <a:avLst/>
            </a:prstGeom>
            <a:noFill/>
          </p:spPr>
          <p:txBody>
            <a:bodyPr vert="horz" wrap="square" lIns="36036" tIns="36036" rIns="180181" bIns="36036" rtlCol="0" anchor="t">
              <a:noAutofit/>
            </a:bodyPr>
            <a:lstStyle/>
            <a:p>
              <a:pPr marL="0" indent="0">
                <a:spcBef>
                  <a:spcPts val="0"/>
                </a:spcBef>
                <a:buNone/>
              </a:pPr>
              <a:r>
                <a:rPr lang="en-US" sz="1400" b="1" dirty="0" smtClean="0">
                  <a:solidFill>
                    <a:srgbClr val="2D475A"/>
                  </a:solidFill>
                </a:rPr>
                <a:t>Contact tracers and supervisors</a:t>
              </a:r>
            </a:p>
          </p:txBody>
        </p:sp>
        <p:cxnSp>
          <p:nvCxnSpPr>
            <p:cNvPr id="5" name="btfpRowHeaderBoxLine379255"/>
            <p:cNvCxnSpPr/>
            <p:nvPr/>
          </p:nvCxnSpPr>
          <p:spPr bwMode="gray">
            <a:xfrm>
              <a:off x="2204085" y="1801710"/>
              <a:ext cx="0" cy="972979"/>
            </a:xfrm>
            <a:prstGeom prst="line">
              <a:avLst/>
            </a:prstGeom>
            <a:ln w="152400" cap="flat">
              <a:solidFill>
                <a:srgbClr val="2D475A"/>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9" name="btfpRowHeaderBox630593"/>
          <p:cNvGrpSpPr/>
          <p:nvPr>
            <p:custDataLst>
              <p:tags r:id="rId2"/>
            </p:custDataLst>
          </p:nvPr>
        </p:nvGrpSpPr>
        <p:grpSpPr>
          <a:xfrm>
            <a:off x="330200" y="4034106"/>
            <a:ext cx="1873885" cy="2527032"/>
            <a:chOff x="330200" y="2764938"/>
            <a:chExt cx="1873885" cy="972979"/>
          </a:xfrm>
        </p:grpSpPr>
        <p:sp>
          <p:nvSpPr>
            <p:cNvPr id="7" name="btfpRowHeaderBoxText630593"/>
            <p:cNvSpPr txBox="1"/>
            <p:nvPr/>
          </p:nvSpPr>
          <p:spPr bwMode="gray">
            <a:xfrm>
              <a:off x="330200" y="2764938"/>
              <a:ext cx="1873885" cy="972979"/>
            </a:xfrm>
            <a:prstGeom prst="rect">
              <a:avLst/>
            </a:prstGeom>
            <a:noFill/>
          </p:spPr>
          <p:txBody>
            <a:bodyPr vert="horz" wrap="square" lIns="36036" tIns="36036" rIns="180181" bIns="36036" rtlCol="0" anchor="t">
              <a:noAutofit/>
            </a:bodyPr>
            <a:lstStyle/>
            <a:p>
              <a:pPr marL="0" indent="0">
                <a:spcBef>
                  <a:spcPts val="0"/>
                </a:spcBef>
                <a:buNone/>
              </a:pPr>
              <a:r>
                <a:rPr lang="en-US" sz="1400" b="1" dirty="0" smtClean="0">
                  <a:solidFill>
                    <a:schemeClr val="accent4"/>
                  </a:solidFill>
                </a:rPr>
                <a:t>Resource navigators and supervisors</a:t>
              </a:r>
            </a:p>
          </p:txBody>
        </p:sp>
        <p:cxnSp>
          <p:nvCxnSpPr>
            <p:cNvPr id="8" name="btfpRowHeaderBoxLine630593"/>
            <p:cNvCxnSpPr/>
            <p:nvPr/>
          </p:nvCxnSpPr>
          <p:spPr bwMode="gray">
            <a:xfrm>
              <a:off x="2204085" y="2764938"/>
              <a:ext cx="0" cy="972979"/>
            </a:xfrm>
            <a:prstGeom prst="line">
              <a:avLst/>
            </a:prstGeom>
            <a:ln w="152400" cap="flat">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13" name="btfpRowSeparator311200"/>
          <p:cNvGrpSpPr/>
          <p:nvPr>
            <p:custDataLst>
              <p:tags r:id="rId3"/>
            </p:custDataLst>
          </p:nvPr>
        </p:nvGrpSpPr>
        <p:grpSpPr>
          <a:xfrm>
            <a:off x="-264954" y="1690091"/>
            <a:ext cx="12721908" cy="180181"/>
            <a:chOff x="-264954" y="-2092477"/>
            <a:chExt cx="12721908" cy="180181"/>
          </a:xfrm>
        </p:grpSpPr>
        <p:sp>
          <p:nvSpPr>
            <p:cNvPr id="10" name="btfpRowSeparatorArrowLeft311200"/>
            <p:cNvSpPr/>
            <p:nvPr/>
          </p:nvSpPr>
          <p:spPr bwMode="gray">
            <a:xfrm>
              <a:off x="-264954" y="-2092477"/>
              <a:ext cx="252254" cy="180181"/>
            </a:xfrm>
            <a:prstGeom prst="upDownArrow">
              <a:avLst>
                <a:gd name="adj1" fmla="val 50000"/>
                <a:gd name="adj2" fmla="val 33000"/>
              </a:avLst>
            </a:prstGeom>
            <a:solidFill>
              <a:srgbClr val="BBCABA">
                <a:alpha val="75000"/>
              </a:srgbClr>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11" name="btfpRowSeparatorArrowRight311200"/>
            <p:cNvSpPr/>
            <p:nvPr/>
          </p:nvSpPr>
          <p:spPr bwMode="gray">
            <a:xfrm>
              <a:off x="12204700" y="-2092477"/>
              <a:ext cx="252254" cy="180181"/>
            </a:xfrm>
            <a:prstGeom prst="upDownArrow">
              <a:avLst>
                <a:gd name="adj1" fmla="val 50000"/>
                <a:gd name="adj2" fmla="val 33000"/>
              </a:avLst>
            </a:prstGeom>
            <a:solidFill>
              <a:srgbClr val="BBCABA">
                <a:alpha val="75000"/>
              </a:srgbClr>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cxnSp>
          <p:nvCxnSpPr>
            <p:cNvPr id="12" name="btfpRowSeparatorLine311200"/>
            <p:cNvCxnSpPr/>
            <p:nvPr/>
          </p:nvCxnSpPr>
          <p:spPr bwMode="gray">
            <a:xfrm>
              <a:off x="330200" y="-2092477"/>
              <a:ext cx="11531600" cy="0"/>
            </a:xfrm>
            <a:prstGeom prst="line">
              <a:avLst/>
            </a:prstGeom>
            <a:noFill/>
            <a:ln w="9525" cap="flat" cmpd="sng" algn="ctr">
              <a:noFill/>
              <a:prstDash val="solid"/>
              <a:miter lim="800000"/>
              <a:tailEnd type="none" w="med" len="lg"/>
            </a:ln>
            <a:effectLst/>
            <a:extLst>
              <a:ext uri="{91240B29-F687-4F45-9708-019B960494DF}">
                <a14:hiddenLine xmlns:a14="http://schemas.microsoft.com/office/drawing/2010/main" w="9525" cap="flat" cmpd="sng" algn="ctr">
                  <a:solidFill>
                    <a:schemeClr val="tx1"/>
                  </a:solidFill>
                  <a:prstDash val="solid"/>
                  <a:miter lim="800000"/>
                  <a:tailEnd type="none" w="med" len="lg"/>
                </a14:hiddenLine>
              </a:ext>
            </a:extLst>
          </p:spPr>
          <p:style>
            <a:lnRef idx="1">
              <a:schemeClr val="accent1"/>
            </a:lnRef>
            <a:fillRef idx="0">
              <a:schemeClr val="accent1"/>
            </a:fillRef>
            <a:effectRef idx="0">
              <a:schemeClr val="accent1"/>
            </a:effectRef>
            <a:fontRef idx="minor">
              <a:schemeClr val="tx1"/>
            </a:fontRef>
          </p:style>
        </p:cxnSp>
      </p:grpSp>
      <p:grpSp>
        <p:nvGrpSpPr>
          <p:cNvPr id="17" name="btfpRowSeparator574396"/>
          <p:cNvGrpSpPr/>
          <p:nvPr>
            <p:custDataLst>
              <p:tags r:id="rId4"/>
            </p:custDataLst>
          </p:nvPr>
        </p:nvGrpSpPr>
        <p:grpSpPr>
          <a:xfrm>
            <a:off x="-264954" y="4008705"/>
            <a:ext cx="12721908" cy="180180"/>
            <a:chOff x="-264954" y="-446081"/>
            <a:chExt cx="12721908" cy="31296"/>
          </a:xfrm>
        </p:grpSpPr>
        <p:sp>
          <p:nvSpPr>
            <p:cNvPr id="14" name="btfpRowSeparatorArrowLeft574396"/>
            <p:cNvSpPr/>
            <p:nvPr/>
          </p:nvSpPr>
          <p:spPr bwMode="gray">
            <a:xfrm>
              <a:off x="-264954" y="-446081"/>
              <a:ext cx="252254" cy="31296"/>
            </a:xfrm>
            <a:prstGeom prst="upDownArrow">
              <a:avLst>
                <a:gd name="adj1" fmla="val 50000"/>
                <a:gd name="adj2" fmla="val 33000"/>
              </a:avLst>
            </a:prstGeom>
            <a:solidFill>
              <a:srgbClr val="BBCABA">
                <a:alpha val="75000"/>
              </a:srgbClr>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15" name="btfpRowSeparatorArrowRight574396"/>
            <p:cNvSpPr/>
            <p:nvPr/>
          </p:nvSpPr>
          <p:spPr bwMode="gray">
            <a:xfrm>
              <a:off x="12204700" y="-446081"/>
              <a:ext cx="252254" cy="31296"/>
            </a:xfrm>
            <a:prstGeom prst="upDownArrow">
              <a:avLst>
                <a:gd name="adj1" fmla="val 50000"/>
                <a:gd name="adj2" fmla="val 33000"/>
              </a:avLst>
            </a:prstGeom>
            <a:solidFill>
              <a:srgbClr val="BBCABA">
                <a:alpha val="75000"/>
              </a:srgbClr>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cxnSp>
          <p:nvCxnSpPr>
            <p:cNvPr id="16" name="btfpRowSeparatorLine574396"/>
            <p:cNvCxnSpPr/>
            <p:nvPr/>
          </p:nvCxnSpPr>
          <p:spPr bwMode="gray">
            <a:xfrm>
              <a:off x="330200" y="-446081"/>
              <a:ext cx="11531600" cy="0"/>
            </a:xfrm>
            <a:prstGeom prst="line">
              <a:avLst/>
            </a:prstGeom>
            <a:noFill/>
            <a:ln w="9525" cap="flat" cmpd="sng" algn="ctr">
              <a:noFill/>
              <a:prstDash val="solid"/>
              <a:miter lim="800000"/>
              <a:tailEnd type="none" w="med" len="lg"/>
            </a:ln>
            <a:effectLst/>
            <a:extLst>
              <a:ext uri="{91240B29-F687-4F45-9708-019B960494DF}">
                <a14:hiddenLine xmlns:a14="http://schemas.microsoft.com/office/drawing/2010/main" w="9525" cap="flat" cmpd="sng" algn="ctr">
                  <a:solidFill>
                    <a:schemeClr val="tx1"/>
                  </a:solidFill>
                  <a:prstDash val="solid"/>
                  <a:miter lim="800000"/>
                  <a:tailEnd type="none" w="med" len="lg"/>
                </a14:hiddenLine>
              </a:ext>
            </a:extLst>
          </p:spPr>
          <p:style>
            <a:lnRef idx="1">
              <a:schemeClr val="accent1"/>
            </a:lnRef>
            <a:fillRef idx="0">
              <a:schemeClr val="accent1"/>
            </a:fillRef>
            <a:effectRef idx="0">
              <a:schemeClr val="accent1"/>
            </a:effectRef>
            <a:fontRef idx="minor">
              <a:schemeClr val="tx1"/>
            </a:fontRef>
          </p:style>
        </p:cxnSp>
      </p:grpSp>
      <p:grpSp>
        <p:nvGrpSpPr>
          <p:cNvPr id="23" name="btfpColumnHeaderBox607062"/>
          <p:cNvGrpSpPr/>
          <p:nvPr>
            <p:custDataLst>
              <p:tags r:id="rId5"/>
            </p:custDataLst>
          </p:nvPr>
        </p:nvGrpSpPr>
        <p:grpSpPr>
          <a:xfrm>
            <a:off x="2744630" y="1277660"/>
            <a:ext cx="4288315" cy="285432"/>
            <a:chOff x="2744630" y="1275464"/>
            <a:chExt cx="1791325" cy="203588"/>
          </a:xfrm>
        </p:grpSpPr>
        <p:sp>
          <p:nvSpPr>
            <p:cNvPr id="21" name="btfpColumnHeaderBoxText607062"/>
            <p:cNvSpPr txBox="1"/>
            <p:nvPr/>
          </p:nvSpPr>
          <p:spPr bwMode="gray">
            <a:xfrm>
              <a:off x="2744630" y="1275464"/>
              <a:ext cx="1791325" cy="203588"/>
            </a:xfrm>
            <a:prstGeom prst="rect">
              <a:avLst/>
            </a:prstGeom>
            <a:noFill/>
          </p:spPr>
          <p:txBody>
            <a:bodyPr vert="horz" wrap="square" lIns="36036" tIns="36036" rIns="36036" bIns="36036" rtlCol="0" anchor="b">
              <a:spAutoFit/>
            </a:bodyPr>
            <a:lstStyle/>
            <a:p>
              <a:pPr marL="0" indent="0">
                <a:spcBef>
                  <a:spcPts val="0"/>
                </a:spcBef>
                <a:buNone/>
              </a:pPr>
              <a:r>
                <a:rPr lang="en-US" sz="1400" b="1" dirty="0" smtClean="0">
                  <a:solidFill>
                    <a:srgbClr val="000000"/>
                  </a:solidFill>
                </a:rPr>
                <a:t>Qualities </a:t>
              </a:r>
              <a:r>
                <a:rPr lang="en-US" sz="1400" b="1" dirty="0">
                  <a:solidFill>
                    <a:srgbClr val="000000"/>
                  </a:solidFill>
                </a:rPr>
                <a:t>of candidates who would be good </a:t>
              </a:r>
              <a:r>
                <a:rPr lang="en-US" sz="1400" b="1" dirty="0" smtClean="0">
                  <a:solidFill>
                    <a:srgbClr val="000000"/>
                  </a:solidFill>
                </a:rPr>
                <a:t>fit</a:t>
              </a:r>
              <a:endParaRPr lang="en-US" sz="1400" b="1" dirty="0">
                <a:solidFill>
                  <a:srgbClr val="000000"/>
                </a:solidFill>
              </a:endParaRPr>
            </a:p>
          </p:txBody>
        </p:sp>
        <p:cxnSp>
          <p:nvCxnSpPr>
            <p:cNvPr id="22" name="btfpColumnHeaderBoxLine607062"/>
            <p:cNvCxnSpPr/>
            <p:nvPr/>
          </p:nvCxnSpPr>
          <p:spPr bwMode="gray">
            <a:xfrm>
              <a:off x="2744630" y="1473588"/>
              <a:ext cx="1791325"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29" name="btfpColumnHeaderBox150302"/>
          <p:cNvGrpSpPr/>
          <p:nvPr>
            <p:custDataLst>
              <p:tags r:id="rId6"/>
            </p:custDataLst>
          </p:nvPr>
        </p:nvGrpSpPr>
        <p:grpSpPr>
          <a:xfrm>
            <a:off x="7573488" y="1269998"/>
            <a:ext cx="4283550" cy="293091"/>
            <a:chOff x="7573488" y="1306412"/>
            <a:chExt cx="1873885" cy="209050"/>
          </a:xfrm>
        </p:grpSpPr>
        <p:sp>
          <p:nvSpPr>
            <p:cNvPr id="27" name="btfpColumnHeaderBoxText150302"/>
            <p:cNvSpPr txBox="1"/>
            <p:nvPr/>
          </p:nvSpPr>
          <p:spPr bwMode="gray">
            <a:xfrm>
              <a:off x="7573488" y="1306412"/>
              <a:ext cx="1873885" cy="203587"/>
            </a:xfrm>
            <a:prstGeom prst="rect">
              <a:avLst/>
            </a:prstGeom>
            <a:noFill/>
          </p:spPr>
          <p:txBody>
            <a:bodyPr vert="horz" wrap="square" lIns="36036" tIns="36036" rIns="36036" bIns="36036" rtlCol="0" anchor="b">
              <a:spAutoFit/>
            </a:bodyPr>
            <a:lstStyle/>
            <a:p>
              <a:pPr marL="0" indent="0">
                <a:spcBef>
                  <a:spcPts val="0"/>
                </a:spcBef>
                <a:buNone/>
              </a:pPr>
              <a:r>
                <a:rPr lang="en-US" sz="1400" b="1" dirty="0" smtClean="0">
                  <a:solidFill>
                    <a:srgbClr val="000000"/>
                  </a:solidFill>
                </a:rPr>
                <a:t>Credentials </a:t>
              </a:r>
              <a:r>
                <a:rPr lang="en-US" sz="1400" b="1" dirty="0">
                  <a:solidFill>
                    <a:srgbClr val="000000"/>
                  </a:solidFill>
                </a:rPr>
                <a:t>needed for role</a:t>
              </a:r>
            </a:p>
          </p:txBody>
        </p:sp>
        <p:cxnSp>
          <p:nvCxnSpPr>
            <p:cNvPr id="28" name="btfpColumnHeaderBoxLine150302"/>
            <p:cNvCxnSpPr/>
            <p:nvPr/>
          </p:nvCxnSpPr>
          <p:spPr bwMode="gray">
            <a:xfrm>
              <a:off x="7573488" y="1515462"/>
              <a:ext cx="1873885"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34" name="btfpBulletedList451968"/>
          <p:cNvSpPr txBox="1"/>
          <p:nvPr>
            <p:custDataLst>
              <p:tags r:id="rId7"/>
            </p:custDataLst>
          </p:nvPr>
        </p:nvSpPr>
        <p:spPr bwMode="gray">
          <a:xfrm>
            <a:off x="2744630" y="1715490"/>
            <a:ext cx="4287995" cy="2011695"/>
          </a:xfrm>
          <a:prstGeom prst="rect">
            <a:avLst/>
          </a:prstGeom>
          <a:noFill/>
        </p:spPr>
        <p:txBody>
          <a:bodyPr vert="horz" wrap="square" lIns="36000" tIns="36000" rIns="36000" bIns="36000" rtlCol="0">
            <a:spAutoFit/>
          </a:bodyPr>
          <a:lstStyle/>
          <a:p>
            <a:r>
              <a:rPr lang="en-US" sz="1200" dirty="0" smtClean="0"/>
              <a:t>Interest in gaining or building </a:t>
            </a:r>
            <a:r>
              <a:rPr lang="en-US" sz="1200" b="1" dirty="0" smtClean="0"/>
              <a:t>experience in community/public health</a:t>
            </a:r>
          </a:p>
          <a:p>
            <a:r>
              <a:rPr lang="en-US" sz="1200" dirty="0"/>
              <a:t>Enthusiasm towards </a:t>
            </a:r>
            <a:r>
              <a:rPr lang="en-US" sz="1200" b="1" dirty="0"/>
              <a:t>working </a:t>
            </a:r>
            <a:r>
              <a:rPr lang="en-US" sz="1200" b="1" dirty="0" smtClean="0"/>
              <a:t>with </a:t>
            </a:r>
            <a:r>
              <a:rPr lang="en-US" sz="1200" b="1" dirty="0"/>
              <a:t>people and</a:t>
            </a:r>
            <a:r>
              <a:rPr lang="en-US" sz="1200" b="1" dirty="0" smtClean="0"/>
              <a:t> data </a:t>
            </a:r>
            <a:r>
              <a:rPr lang="en-US" sz="1200" b="1" dirty="0"/>
              <a:t>to</a:t>
            </a:r>
            <a:r>
              <a:rPr lang="en-US" sz="1200" dirty="0"/>
              <a:t> </a:t>
            </a:r>
            <a:r>
              <a:rPr lang="en-US" sz="1200" b="1" dirty="0"/>
              <a:t>solve complex </a:t>
            </a:r>
            <a:r>
              <a:rPr lang="en-US" sz="1200" b="1" dirty="0" smtClean="0"/>
              <a:t>problems</a:t>
            </a:r>
          </a:p>
          <a:p>
            <a:r>
              <a:rPr lang="en-US" sz="1200" dirty="0" smtClean="0"/>
              <a:t>Willingness </a:t>
            </a:r>
            <a:r>
              <a:rPr lang="en-US" sz="1200" dirty="0"/>
              <a:t>to contribute to local or state </a:t>
            </a:r>
            <a:r>
              <a:rPr lang="en-US" sz="1200" b="1" dirty="0"/>
              <a:t>government-led COVID-19 disease intervention</a:t>
            </a:r>
            <a:r>
              <a:rPr lang="en-US" sz="1200" b="1" dirty="0" smtClean="0"/>
              <a:t> </a:t>
            </a:r>
            <a:r>
              <a:rPr lang="en-US" sz="1200" dirty="0"/>
              <a:t>efforts</a:t>
            </a:r>
          </a:p>
          <a:p>
            <a:r>
              <a:rPr lang="en-US" sz="1200" dirty="0"/>
              <a:t>Seeking </a:t>
            </a:r>
            <a:r>
              <a:rPr lang="en-US" sz="1200" b="1" dirty="0"/>
              <a:t>remote employment or credit-gaining opportunities in a health-related field </a:t>
            </a:r>
            <a:r>
              <a:rPr lang="en-US" sz="1200" dirty="0" smtClean="0"/>
              <a:t>for </a:t>
            </a:r>
            <a:r>
              <a:rPr lang="en-US" sz="1200" dirty="0"/>
              <a:t>the next </a:t>
            </a:r>
            <a:r>
              <a:rPr lang="en-US" sz="1200" dirty="0" smtClean="0"/>
              <a:t>year</a:t>
            </a:r>
          </a:p>
        </p:txBody>
      </p:sp>
      <p:sp>
        <p:nvSpPr>
          <p:cNvPr id="35" name="btfpBulletedList451968"/>
          <p:cNvSpPr txBox="1"/>
          <p:nvPr>
            <p:custDataLst>
              <p:tags r:id="rId8"/>
            </p:custDataLst>
          </p:nvPr>
        </p:nvSpPr>
        <p:spPr bwMode="gray">
          <a:xfrm>
            <a:off x="7573487" y="1715491"/>
            <a:ext cx="4287995" cy="2165584"/>
          </a:xfrm>
          <a:prstGeom prst="rect">
            <a:avLst/>
          </a:prstGeom>
          <a:noFill/>
        </p:spPr>
        <p:txBody>
          <a:bodyPr vert="horz" wrap="square" lIns="36000" tIns="36000" rIns="36000" bIns="36000" rtlCol="0">
            <a:spAutoFit/>
          </a:bodyPr>
          <a:lstStyle/>
          <a:p>
            <a:r>
              <a:rPr lang="en-US" sz="1200" dirty="0"/>
              <a:t>All roles require a </a:t>
            </a:r>
            <a:r>
              <a:rPr lang="en-US" sz="1200" b="1" dirty="0"/>
              <a:t>high school </a:t>
            </a:r>
            <a:r>
              <a:rPr lang="en-US" sz="1200" b="1" dirty="0" smtClean="0"/>
              <a:t>diploma </a:t>
            </a:r>
            <a:r>
              <a:rPr lang="en-US" sz="1200" b="1" dirty="0"/>
              <a:t>and some </a:t>
            </a:r>
            <a:r>
              <a:rPr lang="en-US" sz="1200" b="1" dirty="0" smtClean="0"/>
              <a:t>college</a:t>
            </a:r>
          </a:p>
          <a:p>
            <a:r>
              <a:rPr lang="en-US" sz="1200" b="1" dirty="0"/>
              <a:t>Health-related coursework </a:t>
            </a:r>
            <a:r>
              <a:rPr lang="en-US" sz="1200" dirty="0"/>
              <a:t>required for some roles</a:t>
            </a:r>
          </a:p>
          <a:p>
            <a:r>
              <a:rPr lang="en-US" sz="1200" b="1" dirty="0"/>
              <a:t>Work experience in community/public health </a:t>
            </a:r>
            <a:r>
              <a:rPr lang="en-US" sz="1200" dirty="0"/>
              <a:t>or social/ human services required for some roles</a:t>
            </a:r>
          </a:p>
          <a:p>
            <a:r>
              <a:rPr lang="en-US" sz="1200" b="1" dirty="0"/>
              <a:t>New York City contact tracing roles have more stringent experience requirements</a:t>
            </a:r>
            <a:r>
              <a:rPr lang="en-US" sz="1200" dirty="0"/>
              <a:t> than New York State</a:t>
            </a:r>
            <a:endParaRPr lang="en-US" sz="1200" b="1" dirty="0"/>
          </a:p>
          <a:p>
            <a:r>
              <a:rPr lang="en-US" sz="1200" b="1" dirty="0"/>
              <a:t>At least o</a:t>
            </a:r>
            <a:r>
              <a:rPr lang="en-US" sz="1200" b="1" dirty="0" smtClean="0"/>
              <a:t>ne year in supervisory role</a:t>
            </a:r>
            <a:r>
              <a:rPr lang="en-US" sz="1200" dirty="0" smtClean="0"/>
              <a:t> (if applying for a supervisor position)</a:t>
            </a:r>
            <a:endParaRPr lang="en-US" sz="1200" dirty="0"/>
          </a:p>
        </p:txBody>
      </p:sp>
      <p:sp>
        <p:nvSpPr>
          <p:cNvPr id="36" name="btfpBulletedList451968"/>
          <p:cNvSpPr txBox="1"/>
          <p:nvPr>
            <p:custDataLst>
              <p:tags r:id="rId9"/>
            </p:custDataLst>
          </p:nvPr>
        </p:nvSpPr>
        <p:spPr bwMode="gray">
          <a:xfrm>
            <a:off x="2743200" y="4034106"/>
            <a:ext cx="4287995" cy="2534916"/>
          </a:xfrm>
          <a:prstGeom prst="rect">
            <a:avLst/>
          </a:prstGeom>
          <a:noFill/>
        </p:spPr>
        <p:txBody>
          <a:bodyPr vert="horz" wrap="square" lIns="36000" tIns="36000" rIns="36000" bIns="36000" rtlCol="0">
            <a:spAutoFit/>
          </a:bodyPr>
          <a:lstStyle/>
          <a:p>
            <a:r>
              <a:rPr lang="en-US" sz="1200" dirty="0" smtClean="0"/>
              <a:t>Interest in gaining or building </a:t>
            </a:r>
            <a:r>
              <a:rPr lang="en-US" sz="1200" b="1" dirty="0"/>
              <a:t>experience in </a:t>
            </a:r>
            <a:r>
              <a:rPr lang="en-US" sz="1200" b="1" dirty="0" smtClean="0"/>
              <a:t>social </a:t>
            </a:r>
            <a:r>
              <a:rPr lang="en-US" sz="1200" b="1" dirty="0"/>
              <a:t>or human services</a:t>
            </a:r>
          </a:p>
          <a:p>
            <a:r>
              <a:rPr lang="en-US" sz="1200" dirty="0" smtClean="0"/>
              <a:t>Ability to </a:t>
            </a:r>
            <a:r>
              <a:rPr lang="en-US" sz="1200" b="1" dirty="0" smtClean="0"/>
              <a:t>empathize with diverse communities </a:t>
            </a:r>
            <a:endParaRPr lang="en-US" sz="1200" dirty="0"/>
          </a:p>
          <a:p>
            <a:r>
              <a:rPr lang="en-US" sz="1200" dirty="0" smtClean="0"/>
              <a:t>Interest in </a:t>
            </a:r>
            <a:r>
              <a:rPr lang="en-US" sz="1200" b="1" dirty="0" smtClean="0"/>
              <a:t>deepening communication skills, </a:t>
            </a:r>
            <a:r>
              <a:rPr lang="en-US" sz="1200" dirty="0"/>
              <a:t>including</a:t>
            </a:r>
            <a:r>
              <a:rPr lang="en-US" sz="1200" b="1" dirty="0"/>
              <a:t> understanding and supporting unique needs </a:t>
            </a:r>
            <a:r>
              <a:rPr lang="en-US" sz="1200" dirty="0"/>
              <a:t>of those impacted by COVID-19</a:t>
            </a:r>
          </a:p>
          <a:p>
            <a:r>
              <a:rPr lang="en-US" sz="1200" dirty="0"/>
              <a:t>Willingness to contribute to local or state </a:t>
            </a:r>
            <a:r>
              <a:rPr lang="en-US" sz="1200" b="1" dirty="0"/>
              <a:t>government-led COVID-19 social and community </a:t>
            </a:r>
            <a:r>
              <a:rPr lang="en-US" sz="1200" b="1" dirty="0" smtClean="0"/>
              <a:t>relief </a:t>
            </a:r>
            <a:r>
              <a:rPr lang="en-US" sz="1200" dirty="0"/>
              <a:t>efforts</a:t>
            </a:r>
          </a:p>
          <a:p>
            <a:r>
              <a:rPr lang="en-US" sz="1200" dirty="0"/>
              <a:t>Seeking </a:t>
            </a:r>
            <a:r>
              <a:rPr lang="en-US" sz="1200" b="1" dirty="0"/>
              <a:t>remote employment or credit-gaining </a:t>
            </a:r>
            <a:r>
              <a:rPr lang="en-US" sz="1200" b="1" dirty="0" smtClean="0"/>
              <a:t>opportunities </a:t>
            </a:r>
            <a:r>
              <a:rPr lang="en-US" sz="1200" b="1" dirty="0"/>
              <a:t>in social or human services</a:t>
            </a:r>
            <a:r>
              <a:rPr lang="en-US" sz="1200" b="1" dirty="0" smtClean="0"/>
              <a:t> </a:t>
            </a:r>
            <a:r>
              <a:rPr lang="en-US" sz="1200" dirty="0" smtClean="0"/>
              <a:t>for </a:t>
            </a:r>
            <a:r>
              <a:rPr lang="en-US" sz="1200" dirty="0"/>
              <a:t>next </a:t>
            </a:r>
            <a:r>
              <a:rPr lang="en-US" sz="1200" dirty="0" smtClean="0"/>
              <a:t>year</a:t>
            </a:r>
            <a:endParaRPr lang="en-US" sz="1200" dirty="0"/>
          </a:p>
        </p:txBody>
      </p:sp>
      <p:sp>
        <p:nvSpPr>
          <p:cNvPr id="37" name="btfpBulletedList451968"/>
          <p:cNvSpPr txBox="1"/>
          <p:nvPr>
            <p:custDataLst>
              <p:tags r:id="rId10"/>
            </p:custDataLst>
          </p:nvPr>
        </p:nvSpPr>
        <p:spPr bwMode="gray">
          <a:xfrm>
            <a:off x="7573487" y="4034106"/>
            <a:ext cx="4287995" cy="2027084"/>
          </a:xfrm>
          <a:prstGeom prst="rect">
            <a:avLst/>
          </a:prstGeom>
          <a:noFill/>
        </p:spPr>
        <p:txBody>
          <a:bodyPr vert="horz" wrap="square" lIns="36000" tIns="36000" rIns="36000" bIns="36000" rtlCol="0">
            <a:spAutoFit/>
          </a:bodyPr>
          <a:lstStyle/>
          <a:p>
            <a:r>
              <a:rPr lang="en-US" sz="1200" dirty="0"/>
              <a:t>All roles require </a:t>
            </a:r>
            <a:r>
              <a:rPr lang="en-US" sz="1200" b="1" dirty="0"/>
              <a:t>human or social services college-level coursework or experience</a:t>
            </a:r>
            <a:endParaRPr lang="en-US" sz="1200" dirty="0"/>
          </a:p>
          <a:p>
            <a:pPr lvl="1"/>
            <a:r>
              <a:rPr lang="en-US" sz="1000" dirty="0"/>
              <a:t>Supervisors require </a:t>
            </a:r>
            <a:r>
              <a:rPr lang="en-US" sz="1000" b="1" dirty="0"/>
              <a:t>master’s degree or 6 years </a:t>
            </a:r>
            <a:r>
              <a:rPr lang="en-US" sz="1000" dirty="0"/>
              <a:t>of experience</a:t>
            </a:r>
            <a:r>
              <a:rPr lang="en-US" sz="1000" b="1" dirty="0"/>
              <a:t>,</a:t>
            </a:r>
            <a:r>
              <a:rPr lang="en-US" sz="1000" dirty="0"/>
              <a:t> and </a:t>
            </a:r>
            <a:r>
              <a:rPr lang="en-US" sz="1000" b="1" dirty="0"/>
              <a:t>relevant licensing is preferred</a:t>
            </a:r>
            <a:r>
              <a:rPr lang="en-US" sz="1000" dirty="0"/>
              <a:t> (e.g., social work, mental health counseling)</a:t>
            </a:r>
          </a:p>
          <a:p>
            <a:r>
              <a:rPr lang="en-US" sz="1200" dirty="0"/>
              <a:t>Familiarity with or experience working in </a:t>
            </a:r>
            <a:r>
              <a:rPr lang="en-US" sz="1200" b="1" dirty="0"/>
              <a:t>NYC health or social services system</a:t>
            </a:r>
          </a:p>
          <a:p>
            <a:r>
              <a:rPr lang="en-US" sz="1200" b="1" dirty="0"/>
              <a:t>Experience in managerial role preferred </a:t>
            </a:r>
            <a:r>
              <a:rPr lang="en-US" sz="1200" dirty="0"/>
              <a:t>(if applying for a supervisor position)</a:t>
            </a:r>
          </a:p>
        </p:txBody>
      </p:sp>
      <p:grpSp>
        <p:nvGrpSpPr>
          <p:cNvPr id="39" name="btfpStatusSticker891600"/>
          <p:cNvGrpSpPr/>
          <p:nvPr>
            <p:custDataLst>
              <p:tags r:id="rId11"/>
            </p:custDataLst>
          </p:nvPr>
        </p:nvGrpSpPr>
        <p:grpSpPr>
          <a:xfrm>
            <a:off x="10100356" y="955344"/>
            <a:ext cx="1761444" cy="235611"/>
            <a:chOff x="10100356" y="955344"/>
            <a:chExt cx="1761444" cy="235611"/>
          </a:xfrm>
        </p:grpSpPr>
        <p:sp>
          <p:nvSpPr>
            <p:cNvPr id="40" name="btfpStatusStickerText891600"/>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ct val="0"/>
                </a:spcBef>
                <a:buNone/>
              </a:pPr>
              <a:r>
                <a:rPr lang="en-US" sz="1200" b="1" cap="all" spc="450" dirty="0" smtClean="0">
                  <a:solidFill>
                    <a:srgbClr val="000000"/>
                  </a:solidFill>
                </a:rPr>
                <a:t>Preliminary</a:t>
              </a:r>
            </a:p>
          </p:txBody>
        </p:sp>
        <p:cxnSp>
          <p:nvCxnSpPr>
            <p:cNvPr id="41" name="btfpStatusStickerLine891600"/>
            <p:cNvCxnSpPr/>
            <p:nvPr/>
          </p:nvCxnSpPr>
          <p:spPr bwMode="gray">
            <a:xfrm rot="720000" flipH="1">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42" name="btfpStatusSticker150946"/>
          <p:cNvGrpSpPr/>
          <p:nvPr>
            <p:custDataLst>
              <p:tags r:id="rId12"/>
            </p:custDataLst>
          </p:nvPr>
        </p:nvGrpSpPr>
        <p:grpSpPr>
          <a:xfrm>
            <a:off x="7942542" y="955344"/>
            <a:ext cx="2030813" cy="235611"/>
            <a:chOff x="7942542" y="955344"/>
            <a:chExt cx="2030813" cy="235611"/>
          </a:xfrm>
        </p:grpSpPr>
        <p:sp>
          <p:nvSpPr>
            <p:cNvPr id="43" name="btfpStatusStickerText150946"/>
            <p:cNvSpPr txBox="1"/>
            <p:nvPr/>
          </p:nvSpPr>
          <p:spPr bwMode="gray">
            <a:xfrm>
              <a:off x="7942542" y="955344"/>
              <a:ext cx="2030813"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As of may 19</a:t>
              </a:r>
              <a:r>
                <a:rPr lang="en-US" sz="1200" b="1" cap="all" spc="450" baseline="30000" dirty="0" smtClean="0">
                  <a:solidFill>
                    <a:srgbClr val="000000"/>
                  </a:solidFill>
                </a:rPr>
                <a:t>th</a:t>
              </a:r>
              <a:endParaRPr lang="en-US" sz="1200" b="1" cap="all" spc="450" dirty="0" smtClean="0">
                <a:solidFill>
                  <a:srgbClr val="000000"/>
                </a:solidFill>
              </a:endParaRPr>
            </a:p>
          </p:txBody>
        </p:sp>
        <p:cxnSp>
          <p:nvCxnSpPr>
            <p:cNvPr id="44" name="btfpStatusStickerLine150946"/>
            <p:cNvCxnSpPr/>
            <p:nvPr/>
          </p:nvCxnSpPr>
          <p:spPr bwMode="gray">
            <a:xfrm rot="720000">
              <a:off x="7942542"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bwMode="gray">
          <a:xfrm>
            <a:off x="2743200" y="3881706"/>
            <a:ext cx="8905459" cy="0"/>
          </a:xfrm>
          <a:prstGeom prst="line">
            <a:avLst/>
          </a:prstGeom>
          <a:ln w="9525" cap="flat">
            <a:solidFill>
              <a:schemeClr val="accent1"/>
            </a:solidFill>
            <a:miter lim="800000"/>
            <a:tailEnd type="none" w="med" len="lg"/>
          </a:ln>
        </p:spPr>
        <p:style>
          <a:lnRef idx="1">
            <a:schemeClr val="accent1"/>
          </a:lnRef>
          <a:fillRef idx="0">
            <a:schemeClr val="accent1"/>
          </a:fillRef>
          <a:effectRef idx="0">
            <a:schemeClr val="accent1"/>
          </a:effectRef>
          <a:fontRef idx="minor">
            <a:schemeClr val="tx1"/>
          </a:fontRef>
        </p:style>
      </p:cxnSp>
      <p:grpSp>
        <p:nvGrpSpPr>
          <p:cNvPr id="53" name="btfpRunningAgenda1Level604385"/>
          <p:cNvGrpSpPr/>
          <p:nvPr>
            <p:custDataLst>
              <p:tags r:id="rId13"/>
            </p:custDataLst>
          </p:nvPr>
        </p:nvGrpSpPr>
        <p:grpSpPr>
          <a:xfrm>
            <a:off x="0" y="944429"/>
            <a:ext cx="4457503" cy="257442"/>
            <a:chOff x="0" y="944429"/>
            <a:chExt cx="4457503" cy="257442"/>
          </a:xfrm>
        </p:grpSpPr>
        <p:sp>
          <p:nvSpPr>
            <p:cNvPr id="54" name="btfpRunningAgenda1LevelBarLeft604385"/>
            <p:cNvSpPr/>
            <p:nvPr/>
          </p:nvSpPr>
          <p:spPr bwMode="gray">
            <a:xfrm>
              <a:off x="0" y="944429"/>
              <a:ext cx="4411237"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950801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271402 w 1271402"/>
                <a:gd name="connsiteY0" fmla="*/ 0 h 257442"/>
                <a:gd name="connsiteX1" fmla="*/ 1056380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0 w 1271402"/>
                <a:gd name="connsiteY1" fmla="*/ 257442 h 257442"/>
                <a:gd name="connsiteX2" fmla="*/ 0 w 1271402"/>
                <a:gd name="connsiteY2" fmla="*/ 257442 h 257442"/>
                <a:gd name="connsiteX3" fmla="*/ 0 w 1271402"/>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271403 w 1271403"/>
                <a:gd name="connsiteY0" fmla="*/ 0 h 257442"/>
                <a:gd name="connsiteX1" fmla="*/ 1216681 w 1271403"/>
                <a:gd name="connsiteY1" fmla="*/ 257442 h 257442"/>
                <a:gd name="connsiteX2" fmla="*/ 0 w 1271403"/>
                <a:gd name="connsiteY2" fmla="*/ 257442 h 257442"/>
                <a:gd name="connsiteX3" fmla="*/ 1 w 1271403"/>
                <a:gd name="connsiteY3" fmla="*/ 0 h 257442"/>
                <a:gd name="connsiteX0" fmla="*/ 1449335 w 1449335"/>
                <a:gd name="connsiteY0" fmla="*/ 0 h 257442"/>
                <a:gd name="connsiteX1" fmla="*/ 1216681 w 1449335"/>
                <a:gd name="connsiteY1" fmla="*/ 257442 h 257442"/>
                <a:gd name="connsiteX2" fmla="*/ 0 w 1449335"/>
                <a:gd name="connsiteY2" fmla="*/ 257442 h 257442"/>
                <a:gd name="connsiteX3" fmla="*/ 1 w 1449335"/>
                <a:gd name="connsiteY3" fmla="*/ 0 h 257442"/>
                <a:gd name="connsiteX0" fmla="*/ 1449335 w 1449335"/>
                <a:gd name="connsiteY0" fmla="*/ 0 h 257442"/>
                <a:gd name="connsiteX1" fmla="*/ 1394614 w 1449335"/>
                <a:gd name="connsiteY1" fmla="*/ 257442 h 257442"/>
                <a:gd name="connsiteX2" fmla="*/ 0 w 1449335"/>
                <a:gd name="connsiteY2" fmla="*/ 257442 h 257442"/>
                <a:gd name="connsiteX3" fmla="*/ 1 w 1449335"/>
                <a:gd name="connsiteY3" fmla="*/ 0 h 257442"/>
                <a:gd name="connsiteX0" fmla="*/ 1449335 w 1449335"/>
                <a:gd name="connsiteY0" fmla="*/ 0 h 257442"/>
                <a:gd name="connsiteX1" fmla="*/ 1394614 w 1449335"/>
                <a:gd name="connsiteY1" fmla="*/ 257442 h 257442"/>
                <a:gd name="connsiteX2" fmla="*/ 0 w 1449335"/>
                <a:gd name="connsiteY2" fmla="*/ 257442 h 257442"/>
                <a:gd name="connsiteX3" fmla="*/ 1 w 1449335"/>
                <a:gd name="connsiteY3" fmla="*/ 0 h 257442"/>
                <a:gd name="connsiteX0" fmla="*/ 1449335 w 1449335"/>
                <a:gd name="connsiteY0" fmla="*/ 0 h 257442"/>
                <a:gd name="connsiteX1" fmla="*/ 1394614 w 1449335"/>
                <a:gd name="connsiteY1" fmla="*/ 257442 h 257442"/>
                <a:gd name="connsiteX2" fmla="*/ 0 w 1449335"/>
                <a:gd name="connsiteY2" fmla="*/ 257442 h 257442"/>
                <a:gd name="connsiteX3" fmla="*/ 0 w 1449335"/>
                <a:gd name="connsiteY3" fmla="*/ 0 h 257442"/>
                <a:gd name="connsiteX0" fmla="*/ 1271402 w 1394614"/>
                <a:gd name="connsiteY0" fmla="*/ 0 h 257442"/>
                <a:gd name="connsiteX1" fmla="*/ 1394614 w 1394614"/>
                <a:gd name="connsiteY1" fmla="*/ 257442 h 257442"/>
                <a:gd name="connsiteX2" fmla="*/ 0 w 1394614"/>
                <a:gd name="connsiteY2" fmla="*/ 257442 h 257442"/>
                <a:gd name="connsiteX3" fmla="*/ 0 w 1394614"/>
                <a:gd name="connsiteY3" fmla="*/ 0 h 257442"/>
                <a:gd name="connsiteX0" fmla="*/ 1271402 w 1271402"/>
                <a:gd name="connsiteY0" fmla="*/ 0 h 257442"/>
                <a:gd name="connsiteX1" fmla="*/ 1216681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1 w 1271402"/>
                <a:gd name="connsiteY1" fmla="*/ 257442 h 257442"/>
                <a:gd name="connsiteX2" fmla="*/ 0 w 1271402"/>
                <a:gd name="connsiteY2" fmla="*/ 257442 h 257442"/>
                <a:gd name="connsiteX3" fmla="*/ 0 w 1271402"/>
                <a:gd name="connsiteY3" fmla="*/ 0 h 257442"/>
                <a:gd name="connsiteX0" fmla="*/ 1271402 w 1271402"/>
                <a:gd name="connsiteY0" fmla="*/ 0 h 257442"/>
                <a:gd name="connsiteX1" fmla="*/ 1216681 w 1271402"/>
                <a:gd name="connsiteY1" fmla="*/ 257442 h 257442"/>
                <a:gd name="connsiteX2" fmla="*/ 0 w 1271402"/>
                <a:gd name="connsiteY2" fmla="*/ 257442 h 257442"/>
                <a:gd name="connsiteX3" fmla="*/ 0 w 1271402"/>
                <a:gd name="connsiteY3" fmla="*/ 0 h 257442"/>
                <a:gd name="connsiteX0" fmla="*/ 1111101 w 1216681"/>
                <a:gd name="connsiteY0" fmla="*/ 0 h 257442"/>
                <a:gd name="connsiteX1" fmla="*/ 1216681 w 1216681"/>
                <a:gd name="connsiteY1" fmla="*/ 257442 h 257442"/>
                <a:gd name="connsiteX2" fmla="*/ 0 w 1216681"/>
                <a:gd name="connsiteY2" fmla="*/ 257442 h 257442"/>
                <a:gd name="connsiteX3" fmla="*/ 0 w 1216681"/>
                <a:gd name="connsiteY3" fmla="*/ 0 h 257442"/>
                <a:gd name="connsiteX0" fmla="*/ 1111101 w 1111101"/>
                <a:gd name="connsiteY0" fmla="*/ 0 h 257442"/>
                <a:gd name="connsiteX1" fmla="*/ 1056381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1 w 1111101"/>
                <a:gd name="connsiteY1" fmla="*/ 257442 h 257442"/>
                <a:gd name="connsiteX2" fmla="*/ 1 w 1111101"/>
                <a:gd name="connsiteY2" fmla="*/ 257442 h 257442"/>
                <a:gd name="connsiteX3" fmla="*/ 0 w 1111101"/>
                <a:gd name="connsiteY3" fmla="*/ 0 h 257442"/>
                <a:gd name="connsiteX0" fmla="*/ 1111100 w 1111100"/>
                <a:gd name="connsiteY0" fmla="*/ 0 h 257442"/>
                <a:gd name="connsiteX1" fmla="*/ 1056380 w 1111100"/>
                <a:gd name="connsiteY1" fmla="*/ 257442 h 257442"/>
                <a:gd name="connsiteX2" fmla="*/ 0 w 1111100"/>
                <a:gd name="connsiteY2" fmla="*/ 257442 h 257442"/>
                <a:gd name="connsiteX3" fmla="*/ 0 w 1111100"/>
                <a:gd name="connsiteY3" fmla="*/ 0 h 257442"/>
                <a:gd name="connsiteX0" fmla="*/ 1279416 w 1279416"/>
                <a:gd name="connsiteY0" fmla="*/ 0 h 257442"/>
                <a:gd name="connsiteX1" fmla="*/ 1056380 w 1279416"/>
                <a:gd name="connsiteY1" fmla="*/ 257442 h 257442"/>
                <a:gd name="connsiteX2" fmla="*/ 0 w 1279416"/>
                <a:gd name="connsiteY2" fmla="*/ 257442 h 257442"/>
                <a:gd name="connsiteX3" fmla="*/ 0 w 1279416"/>
                <a:gd name="connsiteY3" fmla="*/ 0 h 257442"/>
                <a:gd name="connsiteX0" fmla="*/ 1279416 w 1279416"/>
                <a:gd name="connsiteY0" fmla="*/ 0 h 257442"/>
                <a:gd name="connsiteX1" fmla="*/ 1224695 w 1279416"/>
                <a:gd name="connsiteY1" fmla="*/ 257442 h 257442"/>
                <a:gd name="connsiteX2" fmla="*/ 0 w 1279416"/>
                <a:gd name="connsiteY2" fmla="*/ 257442 h 257442"/>
                <a:gd name="connsiteX3" fmla="*/ 0 w 1279416"/>
                <a:gd name="connsiteY3" fmla="*/ 0 h 257442"/>
                <a:gd name="connsiteX0" fmla="*/ 1279416 w 1279416"/>
                <a:gd name="connsiteY0" fmla="*/ 0 h 257442"/>
                <a:gd name="connsiteX1" fmla="*/ 1224695 w 1279416"/>
                <a:gd name="connsiteY1" fmla="*/ 257442 h 257442"/>
                <a:gd name="connsiteX2" fmla="*/ 0 w 1279416"/>
                <a:gd name="connsiteY2" fmla="*/ 257442 h 257442"/>
                <a:gd name="connsiteX3" fmla="*/ 0 w 1279416"/>
                <a:gd name="connsiteY3" fmla="*/ 0 h 257442"/>
                <a:gd name="connsiteX0" fmla="*/ 1279416 w 1279416"/>
                <a:gd name="connsiteY0" fmla="*/ 0 h 257442"/>
                <a:gd name="connsiteX1" fmla="*/ 1224695 w 1279416"/>
                <a:gd name="connsiteY1" fmla="*/ 257442 h 257442"/>
                <a:gd name="connsiteX2" fmla="*/ 0 w 1279416"/>
                <a:gd name="connsiteY2" fmla="*/ 257442 h 257442"/>
                <a:gd name="connsiteX3" fmla="*/ 0 w 1279416"/>
                <a:gd name="connsiteY3" fmla="*/ 0 h 257442"/>
                <a:gd name="connsiteX0" fmla="*/ 1457350 w 1457350"/>
                <a:gd name="connsiteY0" fmla="*/ 0 h 257442"/>
                <a:gd name="connsiteX1" fmla="*/ 1224695 w 1457350"/>
                <a:gd name="connsiteY1" fmla="*/ 257442 h 257442"/>
                <a:gd name="connsiteX2" fmla="*/ 0 w 1457350"/>
                <a:gd name="connsiteY2" fmla="*/ 257442 h 257442"/>
                <a:gd name="connsiteX3" fmla="*/ 0 w 1457350"/>
                <a:gd name="connsiteY3" fmla="*/ 0 h 257442"/>
                <a:gd name="connsiteX0" fmla="*/ 1457350 w 1457350"/>
                <a:gd name="connsiteY0" fmla="*/ 0 h 257442"/>
                <a:gd name="connsiteX1" fmla="*/ 1402629 w 1457350"/>
                <a:gd name="connsiteY1" fmla="*/ 257442 h 257442"/>
                <a:gd name="connsiteX2" fmla="*/ 0 w 1457350"/>
                <a:gd name="connsiteY2" fmla="*/ 257442 h 257442"/>
                <a:gd name="connsiteX3" fmla="*/ 0 w 1457350"/>
                <a:gd name="connsiteY3" fmla="*/ 0 h 257442"/>
                <a:gd name="connsiteX0" fmla="*/ 1457350 w 1457350"/>
                <a:gd name="connsiteY0" fmla="*/ 0 h 257442"/>
                <a:gd name="connsiteX1" fmla="*/ 1402629 w 1457350"/>
                <a:gd name="connsiteY1" fmla="*/ 257442 h 257442"/>
                <a:gd name="connsiteX2" fmla="*/ 0 w 1457350"/>
                <a:gd name="connsiteY2" fmla="*/ 257442 h 257442"/>
                <a:gd name="connsiteX3" fmla="*/ 0 w 1457350"/>
                <a:gd name="connsiteY3" fmla="*/ 0 h 257442"/>
                <a:gd name="connsiteX0" fmla="*/ 1457350 w 1457350"/>
                <a:gd name="connsiteY0" fmla="*/ 0 h 257442"/>
                <a:gd name="connsiteX1" fmla="*/ 1402629 w 1457350"/>
                <a:gd name="connsiteY1" fmla="*/ 257442 h 257442"/>
                <a:gd name="connsiteX2" fmla="*/ 0 w 1457350"/>
                <a:gd name="connsiteY2" fmla="*/ 257442 h 257442"/>
                <a:gd name="connsiteX3" fmla="*/ 0 w 1457350"/>
                <a:gd name="connsiteY3" fmla="*/ 0 h 257442"/>
                <a:gd name="connsiteX0" fmla="*/ 1617650 w 1617650"/>
                <a:gd name="connsiteY0" fmla="*/ 0 h 257442"/>
                <a:gd name="connsiteX1" fmla="*/ 1402629 w 1617650"/>
                <a:gd name="connsiteY1" fmla="*/ 257442 h 257442"/>
                <a:gd name="connsiteX2" fmla="*/ 0 w 1617650"/>
                <a:gd name="connsiteY2" fmla="*/ 257442 h 257442"/>
                <a:gd name="connsiteX3" fmla="*/ 0 w 1617650"/>
                <a:gd name="connsiteY3" fmla="*/ 0 h 257442"/>
                <a:gd name="connsiteX0" fmla="*/ 1617650 w 1617650"/>
                <a:gd name="connsiteY0" fmla="*/ 0 h 257442"/>
                <a:gd name="connsiteX1" fmla="*/ 1562929 w 1617650"/>
                <a:gd name="connsiteY1" fmla="*/ 257442 h 257442"/>
                <a:gd name="connsiteX2" fmla="*/ 0 w 1617650"/>
                <a:gd name="connsiteY2" fmla="*/ 257442 h 257442"/>
                <a:gd name="connsiteX3" fmla="*/ 0 w 1617650"/>
                <a:gd name="connsiteY3" fmla="*/ 0 h 257442"/>
                <a:gd name="connsiteX0" fmla="*/ 1617650 w 1617650"/>
                <a:gd name="connsiteY0" fmla="*/ 0 h 257442"/>
                <a:gd name="connsiteX1" fmla="*/ 1562929 w 1617650"/>
                <a:gd name="connsiteY1" fmla="*/ 257442 h 257442"/>
                <a:gd name="connsiteX2" fmla="*/ 0 w 1617650"/>
                <a:gd name="connsiteY2" fmla="*/ 257442 h 257442"/>
                <a:gd name="connsiteX3" fmla="*/ 0 w 1617650"/>
                <a:gd name="connsiteY3" fmla="*/ 0 h 257442"/>
                <a:gd name="connsiteX0" fmla="*/ 1617650 w 1617650"/>
                <a:gd name="connsiteY0" fmla="*/ 0 h 257442"/>
                <a:gd name="connsiteX1" fmla="*/ 1562929 w 1617650"/>
                <a:gd name="connsiteY1" fmla="*/ 257442 h 257442"/>
                <a:gd name="connsiteX2" fmla="*/ 0 w 1617650"/>
                <a:gd name="connsiteY2" fmla="*/ 257442 h 257442"/>
                <a:gd name="connsiteX3" fmla="*/ 0 w 1617650"/>
                <a:gd name="connsiteY3" fmla="*/ 0 h 257442"/>
                <a:gd name="connsiteX0" fmla="*/ 1777951 w 1777951"/>
                <a:gd name="connsiteY0" fmla="*/ 0 h 257442"/>
                <a:gd name="connsiteX1" fmla="*/ 1562929 w 1777951"/>
                <a:gd name="connsiteY1" fmla="*/ 257442 h 257442"/>
                <a:gd name="connsiteX2" fmla="*/ 0 w 1777951"/>
                <a:gd name="connsiteY2" fmla="*/ 257442 h 257442"/>
                <a:gd name="connsiteX3" fmla="*/ 0 w 1777951"/>
                <a:gd name="connsiteY3" fmla="*/ 0 h 257442"/>
                <a:gd name="connsiteX0" fmla="*/ 1777951 w 1777951"/>
                <a:gd name="connsiteY0" fmla="*/ 0 h 257442"/>
                <a:gd name="connsiteX1" fmla="*/ 1723230 w 1777951"/>
                <a:gd name="connsiteY1" fmla="*/ 257442 h 257442"/>
                <a:gd name="connsiteX2" fmla="*/ 0 w 1777951"/>
                <a:gd name="connsiteY2" fmla="*/ 257442 h 257442"/>
                <a:gd name="connsiteX3" fmla="*/ 0 w 1777951"/>
                <a:gd name="connsiteY3" fmla="*/ 0 h 257442"/>
                <a:gd name="connsiteX0" fmla="*/ 1777951 w 1777951"/>
                <a:gd name="connsiteY0" fmla="*/ 0 h 257442"/>
                <a:gd name="connsiteX1" fmla="*/ 1723230 w 1777951"/>
                <a:gd name="connsiteY1" fmla="*/ 257442 h 257442"/>
                <a:gd name="connsiteX2" fmla="*/ 0 w 1777951"/>
                <a:gd name="connsiteY2" fmla="*/ 257442 h 257442"/>
                <a:gd name="connsiteX3" fmla="*/ 0 w 1777951"/>
                <a:gd name="connsiteY3" fmla="*/ 0 h 257442"/>
                <a:gd name="connsiteX0" fmla="*/ 1777951 w 1777951"/>
                <a:gd name="connsiteY0" fmla="*/ 0 h 257442"/>
                <a:gd name="connsiteX1" fmla="*/ 1723230 w 1777951"/>
                <a:gd name="connsiteY1" fmla="*/ 257442 h 257442"/>
                <a:gd name="connsiteX2" fmla="*/ 0 w 1777951"/>
                <a:gd name="connsiteY2" fmla="*/ 257442 h 257442"/>
                <a:gd name="connsiteX3" fmla="*/ 0 w 1777951"/>
                <a:gd name="connsiteY3" fmla="*/ 0 h 257442"/>
                <a:gd name="connsiteX0" fmla="*/ 1946265 w 1946265"/>
                <a:gd name="connsiteY0" fmla="*/ 0 h 257442"/>
                <a:gd name="connsiteX1" fmla="*/ 1723230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1946265 w 1946265"/>
                <a:gd name="connsiteY0" fmla="*/ 0 h 257442"/>
                <a:gd name="connsiteX1" fmla="*/ 1891544 w 1946265"/>
                <a:gd name="connsiteY1" fmla="*/ 257442 h 257442"/>
                <a:gd name="connsiteX2" fmla="*/ 0 w 1946265"/>
                <a:gd name="connsiteY2" fmla="*/ 257442 h 257442"/>
                <a:gd name="connsiteX3" fmla="*/ 0 w 1946265"/>
                <a:gd name="connsiteY3" fmla="*/ 0 h 257442"/>
                <a:gd name="connsiteX0" fmla="*/ 2199092 w 2199092"/>
                <a:gd name="connsiteY0" fmla="*/ 0 h 257442"/>
                <a:gd name="connsiteX1" fmla="*/ 1891544 w 2199092"/>
                <a:gd name="connsiteY1" fmla="*/ 257442 h 257442"/>
                <a:gd name="connsiteX2" fmla="*/ 0 w 2199092"/>
                <a:gd name="connsiteY2" fmla="*/ 257442 h 257442"/>
                <a:gd name="connsiteX3" fmla="*/ 0 w 2199092"/>
                <a:gd name="connsiteY3" fmla="*/ 0 h 257442"/>
                <a:gd name="connsiteX0" fmla="*/ 2199092 w 2199092"/>
                <a:gd name="connsiteY0" fmla="*/ 0 h 257442"/>
                <a:gd name="connsiteX1" fmla="*/ 2144370 w 2199092"/>
                <a:gd name="connsiteY1" fmla="*/ 257442 h 257442"/>
                <a:gd name="connsiteX2" fmla="*/ 0 w 2199092"/>
                <a:gd name="connsiteY2" fmla="*/ 257442 h 257442"/>
                <a:gd name="connsiteX3" fmla="*/ 0 w 2199092"/>
                <a:gd name="connsiteY3" fmla="*/ 0 h 257442"/>
                <a:gd name="connsiteX0" fmla="*/ 2199093 w 2199093"/>
                <a:gd name="connsiteY0" fmla="*/ 0 h 257442"/>
                <a:gd name="connsiteX1" fmla="*/ 2144371 w 2199093"/>
                <a:gd name="connsiteY1" fmla="*/ 257442 h 257442"/>
                <a:gd name="connsiteX2" fmla="*/ 0 w 2199093"/>
                <a:gd name="connsiteY2" fmla="*/ 257442 h 257442"/>
                <a:gd name="connsiteX3" fmla="*/ 1 w 2199093"/>
                <a:gd name="connsiteY3" fmla="*/ 0 h 257442"/>
                <a:gd name="connsiteX0" fmla="*/ 2199093 w 2199093"/>
                <a:gd name="connsiteY0" fmla="*/ 0 h 257442"/>
                <a:gd name="connsiteX1" fmla="*/ 2144371 w 2199093"/>
                <a:gd name="connsiteY1" fmla="*/ 257442 h 257442"/>
                <a:gd name="connsiteX2" fmla="*/ 0 w 2199093"/>
                <a:gd name="connsiteY2" fmla="*/ 257442 h 257442"/>
                <a:gd name="connsiteX3" fmla="*/ 1 w 2199093"/>
                <a:gd name="connsiteY3" fmla="*/ 0 h 257442"/>
                <a:gd name="connsiteX0" fmla="*/ 2367406 w 2367406"/>
                <a:gd name="connsiteY0" fmla="*/ 0 h 257442"/>
                <a:gd name="connsiteX1" fmla="*/ 2144371 w 2367406"/>
                <a:gd name="connsiteY1" fmla="*/ 257442 h 257442"/>
                <a:gd name="connsiteX2" fmla="*/ 0 w 2367406"/>
                <a:gd name="connsiteY2" fmla="*/ 257442 h 257442"/>
                <a:gd name="connsiteX3" fmla="*/ 1 w 2367406"/>
                <a:gd name="connsiteY3" fmla="*/ 0 h 257442"/>
                <a:gd name="connsiteX0" fmla="*/ 2367406 w 2367406"/>
                <a:gd name="connsiteY0" fmla="*/ 0 h 257442"/>
                <a:gd name="connsiteX1" fmla="*/ 2312684 w 2367406"/>
                <a:gd name="connsiteY1" fmla="*/ 257442 h 257442"/>
                <a:gd name="connsiteX2" fmla="*/ 0 w 2367406"/>
                <a:gd name="connsiteY2" fmla="*/ 257442 h 257442"/>
                <a:gd name="connsiteX3" fmla="*/ 1 w 2367406"/>
                <a:gd name="connsiteY3" fmla="*/ 0 h 257442"/>
                <a:gd name="connsiteX0" fmla="*/ 2367407 w 2367407"/>
                <a:gd name="connsiteY0" fmla="*/ 0 h 257442"/>
                <a:gd name="connsiteX1" fmla="*/ 2312685 w 2367407"/>
                <a:gd name="connsiteY1" fmla="*/ 257442 h 257442"/>
                <a:gd name="connsiteX2" fmla="*/ 0 w 2367407"/>
                <a:gd name="connsiteY2" fmla="*/ 257442 h 257442"/>
                <a:gd name="connsiteX3" fmla="*/ 2 w 2367407"/>
                <a:gd name="connsiteY3" fmla="*/ 0 h 257442"/>
                <a:gd name="connsiteX0" fmla="*/ 2367407 w 2367407"/>
                <a:gd name="connsiteY0" fmla="*/ 0 h 257442"/>
                <a:gd name="connsiteX1" fmla="*/ 2312685 w 2367407"/>
                <a:gd name="connsiteY1" fmla="*/ 257442 h 257442"/>
                <a:gd name="connsiteX2" fmla="*/ 0 w 2367407"/>
                <a:gd name="connsiteY2" fmla="*/ 257442 h 257442"/>
                <a:gd name="connsiteX3" fmla="*/ 1 w 2367407"/>
                <a:gd name="connsiteY3" fmla="*/ 0 h 257442"/>
                <a:gd name="connsiteX0" fmla="*/ 2545340 w 2545340"/>
                <a:gd name="connsiteY0" fmla="*/ 0 h 257442"/>
                <a:gd name="connsiteX1" fmla="*/ 2312685 w 2545340"/>
                <a:gd name="connsiteY1" fmla="*/ 257442 h 257442"/>
                <a:gd name="connsiteX2" fmla="*/ 0 w 2545340"/>
                <a:gd name="connsiteY2" fmla="*/ 257442 h 257442"/>
                <a:gd name="connsiteX3" fmla="*/ 1 w 2545340"/>
                <a:gd name="connsiteY3" fmla="*/ 0 h 257442"/>
                <a:gd name="connsiteX0" fmla="*/ 2545340 w 2545340"/>
                <a:gd name="connsiteY0" fmla="*/ 0 h 257442"/>
                <a:gd name="connsiteX1" fmla="*/ 2490618 w 2545340"/>
                <a:gd name="connsiteY1" fmla="*/ 257442 h 257442"/>
                <a:gd name="connsiteX2" fmla="*/ 0 w 2545340"/>
                <a:gd name="connsiteY2" fmla="*/ 257442 h 257442"/>
                <a:gd name="connsiteX3" fmla="*/ 1 w 2545340"/>
                <a:gd name="connsiteY3" fmla="*/ 0 h 257442"/>
                <a:gd name="connsiteX0" fmla="*/ 2545341 w 2545341"/>
                <a:gd name="connsiteY0" fmla="*/ 0 h 257442"/>
                <a:gd name="connsiteX1" fmla="*/ 2490619 w 2545341"/>
                <a:gd name="connsiteY1" fmla="*/ 257442 h 257442"/>
                <a:gd name="connsiteX2" fmla="*/ 0 w 2545341"/>
                <a:gd name="connsiteY2" fmla="*/ 257442 h 257442"/>
                <a:gd name="connsiteX3" fmla="*/ 2 w 2545341"/>
                <a:gd name="connsiteY3" fmla="*/ 0 h 257442"/>
                <a:gd name="connsiteX0" fmla="*/ 2545341 w 2545341"/>
                <a:gd name="connsiteY0" fmla="*/ 0 h 257442"/>
                <a:gd name="connsiteX1" fmla="*/ 2490619 w 2545341"/>
                <a:gd name="connsiteY1" fmla="*/ 257442 h 257442"/>
                <a:gd name="connsiteX2" fmla="*/ 0 w 2545341"/>
                <a:gd name="connsiteY2" fmla="*/ 257442 h 257442"/>
                <a:gd name="connsiteX3" fmla="*/ 1 w 2545341"/>
                <a:gd name="connsiteY3" fmla="*/ 0 h 257442"/>
                <a:gd name="connsiteX0" fmla="*/ 2857925 w 2857925"/>
                <a:gd name="connsiteY0" fmla="*/ 0 h 257442"/>
                <a:gd name="connsiteX1" fmla="*/ 2490619 w 2857925"/>
                <a:gd name="connsiteY1" fmla="*/ 257442 h 257442"/>
                <a:gd name="connsiteX2" fmla="*/ 0 w 2857925"/>
                <a:gd name="connsiteY2" fmla="*/ 257442 h 257442"/>
                <a:gd name="connsiteX3" fmla="*/ 1 w 2857925"/>
                <a:gd name="connsiteY3" fmla="*/ 0 h 257442"/>
                <a:gd name="connsiteX0" fmla="*/ 2857925 w 2857925"/>
                <a:gd name="connsiteY0" fmla="*/ 0 h 257442"/>
                <a:gd name="connsiteX1" fmla="*/ 2803204 w 2857925"/>
                <a:gd name="connsiteY1" fmla="*/ 257442 h 257442"/>
                <a:gd name="connsiteX2" fmla="*/ 0 w 2857925"/>
                <a:gd name="connsiteY2" fmla="*/ 257442 h 257442"/>
                <a:gd name="connsiteX3" fmla="*/ 1 w 2857925"/>
                <a:gd name="connsiteY3" fmla="*/ 0 h 257442"/>
                <a:gd name="connsiteX0" fmla="*/ 2857925 w 2857925"/>
                <a:gd name="connsiteY0" fmla="*/ 0 h 257442"/>
                <a:gd name="connsiteX1" fmla="*/ 2803204 w 2857925"/>
                <a:gd name="connsiteY1" fmla="*/ 257442 h 257442"/>
                <a:gd name="connsiteX2" fmla="*/ 0 w 2857925"/>
                <a:gd name="connsiteY2" fmla="*/ 257442 h 257442"/>
                <a:gd name="connsiteX3" fmla="*/ 1 w 2857925"/>
                <a:gd name="connsiteY3" fmla="*/ 0 h 257442"/>
                <a:gd name="connsiteX0" fmla="*/ 2857925 w 2857925"/>
                <a:gd name="connsiteY0" fmla="*/ 0 h 257442"/>
                <a:gd name="connsiteX1" fmla="*/ 2803204 w 2857925"/>
                <a:gd name="connsiteY1" fmla="*/ 257442 h 257442"/>
                <a:gd name="connsiteX2" fmla="*/ 0 w 2857925"/>
                <a:gd name="connsiteY2" fmla="*/ 257442 h 257442"/>
                <a:gd name="connsiteX3" fmla="*/ 0 w 2857925"/>
                <a:gd name="connsiteY3" fmla="*/ 0 h 257442"/>
                <a:gd name="connsiteX0" fmla="*/ 3018226 w 3018226"/>
                <a:gd name="connsiteY0" fmla="*/ 0 h 257442"/>
                <a:gd name="connsiteX1" fmla="*/ 2803204 w 3018226"/>
                <a:gd name="connsiteY1" fmla="*/ 257442 h 257442"/>
                <a:gd name="connsiteX2" fmla="*/ 0 w 3018226"/>
                <a:gd name="connsiteY2" fmla="*/ 257442 h 257442"/>
                <a:gd name="connsiteX3" fmla="*/ 0 w 3018226"/>
                <a:gd name="connsiteY3" fmla="*/ 0 h 257442"/>
                <a:gd name="connsiteX0" fmla="*/ 3018226 w 3018226"/>
                <a:gd name="connsiteY0" fmla="*/ 0 h 257442"/>
                <a:gd name="connsiteX1" fmla="*/ 2963504 w 3018226"/>
                <a:gd name="connsiteY1" fmla="*/ 257442 h 257442"/>
                <a:gd name="connsiteX2" fmla="*/ 0 w 3018226"/>
                <a:gd name="connsiteY2" fmla="*/ 257442 h 257442"/>
                <a:gd name="connsiteX3" fmla="*/ 0 w 3018226"/>
                <a:gd name="connsiteY3" fmla="*/ 0 h 257442"/>
                <a:gd name="connsiteX0" fmla="*/ 3018227 w 3018227"/>
                <a:gd name="connsiteY0" fmla="*/ 0 h 257442"/>
                <a:gd name="connsiteX1" fmla="*/ 2963505 w 3018227"/>
                <a:gd name="connsiteY1" fmla="*/ 257442 h 257442"/>
                <a:gd name="connsiteX2" fmla="*/ 0 w 3018227"/>
                <a:gd name="connsiteY2" fmla="*/ 257442 h 257442"/>
                <a:gd name="connsiteX3" fmla="*/ 1 w 3018227"/>
                <a:gd name="connsiteY3" fmla="*/ 0 h 257442"/>
                <a:gd name="connsiteX0" fmla="*/ 3018227 w 3018227"/>
                <a:gd name="connsiteY0" fmla="*/ 0 h 257442"/>
                <a:gd name="connsiteX1" fmla="*/ 2963505 w 3018227"/>
                <a:gd name="connsiteY1" fmla="*/ 257442 h 257442"/>
                <a:gd name="connsiteX2" fmla="*/ 0 w 3018227"/>
                <a:gd name="connsiteY2" fmla="*/ 257442 h 257442"/>
                <a:gd name="connsiteX3" fmla="*/ 1 w 3018227"/>
                <a:gd name="connsiteY3" fmla="*/ 0 h 257442"/>
                <a:gd name="connsiteX0" fmla="*/ 3297148 w 3297148"/>
                <a:gd name="connsiteY0" fmla="*/ 0 h 257442"/>
                <a:gd name="connsiteX1" fmla="*/ 2963505 w 3297148"/>
                <a:gd name="connsiteY1" fmla="*/ 257442 h 257442"/>
                <a:gd name="connsiteX2" fmla="*/ 0 w 3297148"/>
                <a:gd name="connsiteY2" fmla="*/ 257442 h 257442"/>
                <a:gd name="connsiteX3" fmla="*/ 1 w 3297148"/>
                <a:gd name="connsiteY3" fmla="*/ 0 h 257442"/>
                <a:gd name="connsiteX0" fmla="*/ 3297148 w 3297148"/>
                <a:gd name="connsiteY0" fmla="*/ 0 h 257442"/>
                <a:gd name="connsiteX1" fmla="*/ 3242426 w 3297148"/>
                <a:gd name="connsiteY1" fmla="*/ 257442 h 257442"/>
                <a:gd name="connsiteX2" fmla="*/ 0 w 3297148"/>
                <a:gd name="connsiteY2" fmla="*/ 257442 h 257442"/>
                <a:gd name="connsiteX3" fmla="*/ 1 w 3297148"/>
                <a:gd name="connsiteY3" fmla="*/ 0 h 257442"/>
                <a:gd name="connsiteX0" fmla="*/ 3297149 w 3297149"/>
                <a:gd name="connsiteY0" fmla="*/ 0 h 257442"/>
                <a:gd name="connsiteX1" fmla="*/ 3242427 w 3297149"/>
                <a:gd name="connsiteY1" fmla="*/ 257442 h 257442"/>
                <a:gd name="connsiteX2" fmla="*/ 0 w 3297149"/>
                <a:gd name="connsiteY2" fmla="*/ 257442 h 257442"/>
                <a:gd name="connsiteX3" fmla="*/ 2 w 3297149"/>
                <a:gd name="connsiteY3" fmla="*/ 0 h 257442"/>
                <a:gd name="connsiteX0" fmla="*/ 3297149 w 3297149"/>
                <a:gd name="connsiteY0" fmla="*/ 0 h 257442"/>
                <a:gd name="connsiteX1" fmla="*/ 3242427 w 3297149"/>
                <a:gd name="connsiteY1" fmla="*/ 257442 h 257442"/>
                <a:gd name="connsiteX2" fmla="*/ 0 w 3297149"/>
                <a:gd name="connsiteY2" fmla="*/ 257442 h 257442"/>
                <a:gd name="connsiteX3" fmla="*/ 1 w 3297149"/>
                <a:gd name="connsiteY3" fmla="*/ 0 h 257442"/>
                <a:gd name="connsiteX0" fmla="*/ 3457448 w 3457448"/>
                <a:gd name="connsiteY0" fmla="*/ 0 h 257442"/>
                <a:gd name="connsiteX1" fmla="*/ 3242427 w 3457448"/>
                <a:gd name="connsiteY1" fmla="*/ 257442 h 257442"/>
                <a:gd name="connsiteX2" fmla="*/ 0 w 3457448"/>
                <a:gd name="connsiteY2" fmla="*/ 257442 h 257442"/>
                <a:gd name="connsiteX3" fmla="*/ 1 w 3457448"/>
                <a:gd name="connsiteY3" fmla="*/ 0 h 257442"/>
                <a:gd name="connsiteX0" fmla="*/ 3457448 w 3457448"/>
                <a:gd name="connsiteY0" fmla="*/ 0 h 257442"/>
                <a:gd name="connsiteX1" fmla="*/ 3402726 w 3457448"/>
                <a:gd name="connsiteY1" fmla="*/ 257442 h 257442"/>
                <a:gd name="connsiteX2" fmla="*/ 0 w 3457448"/>
                <a:gd name="connsiteY2" fmla="*/ 257442 h 257442"/>
                <a:gd name="connsiteX3" fmla="*/ 1 w 3457448"/>
                <a:gd name="connsiteY3" fmla="*/ 0 h 257442"/>
                <a:gd name="connsiteX0" fmla="*/ 3457449 w 3457449"/>
                <a:gd name="connsiteY0" fmla="*/ 0 h 257442"/>
                <a:gd name="connsiteX1" fmla="*/ 3402727 w 3457449"/>
                <a:gd name="connsiteY1" fmla="*/ 257442 h 257442"/>
                <a:gd name="connsiteX2" fmla="*/ 0 w 3457449"/>
                <a:gd name="connsiteY2" fmla="*/ 257442 h 257442"/>
                <a:gd name="connsiteX3" fmla="*/ 2 w 3457449"/>
                <a:gd name="connsiteY3" fmla="*/ 0 h 257442"/>
                <a:gd name="connsiteX0" fmla="*/ 3457449 w 3457449"/>
                <a:gd name="connsiteY0" fmla="*/ 0 h 257442"/>
                <a:gd name="connsiteX1" fmla="*/ 3402727 w 3457449"/>
                <a:gd name="connsiteY1" fmla="*/ 257442 h 257442"/>
                <a:gd name="connsiteX2" fmla="*/ 0 w 3457449"/>
                <a:gd name="connsiteY2" fmla="*/ 257442 h 257442"/>
                <a:gd name="connsiteX3" fmla="*/ 1 w 3457449"/>
                <a:gd name="connsiteY3" fmla="*/ 0 h 257442"/>
                <a:gd name="connsiteX0" fmla="*/ 3617749 w 3617749"/>
                <a:gd name="connsiteY0" fmla="*/ 0 h 257442"/>
                <a:gd name="connsiteX1" fmla="*/ 3402727 w 3617749"/>
                <a:gd name="connsiteY1" fmla="*/ 257442 h 257442"/>
                <a:gd name="connsiteX2" fmla="*/ 0 w 3617749"/>
                <a:gd name="connsiteY2" fmla="*/ 257442 h 257442"/>
                <a:gd name="connsiteX3" fmla="*/ 1 w 3617749"/>
                <a:gd name="connsiteY3" fmla="*/ 0 h 257442"/>
                <a:gd name="connsiteX0" fmla="*/ 3617749 w 3617749"/>
                <a:gd name="connsiteY0" fmla="*/ 0 h 257442"/>
                <a:gd name="connsiteX1" fmla="*/ 3563028 w 3617749"/>
                <a:gd name="connsiteY1" fmla="*/ 257442 h 257442"/>
                <a:gd name="connsiteX2" fmla="*/ 0 w 3617749"/>
                <a:gd name="connsiteY2" fmla="*/ 257442 h 257442"/>
                <a:gd name="connsiteX3" fmla="*/ 1 w 3617749"/>
                <a:gd name="connsiteY3" fmla="*/ 0 h 257442"/>
                <a:gd name="connsiteX0" fmla="*/ 3617749 w 3617749"/>
                <a:gd name="connsiteY0" fmla="*/ 0 h 257442"/>
                <a:gd name="connsiteX1" fmla="*/ 3563028 w 3617749"/>
                <a:gd name="connsiteY1" fmla="*/ 257442 h 257442"/>
                <a:gd name="connsiteX2" fmla="*/ 0 w 3617749"/>
                <a:gd name="connsiteY2" fmla="*/ 257442 h 257442"/>
                <a:gd name="connsiteX3" fmla="*/ 1 w 3617749"/>
                <a:gd name="connsiteY3" fmla="*/ 0 h 257442"/>
                <a:gd name="connsiteX0" fmla="*/ 3617749 w 3617749"/>
                <a:gd name="connsiteY0" fmla="*/ 0 h 257442"/>
                <a:gd name="connsiteX1" fmla="*/ 3563028 w 3617749"/>
                <a:gd name="connsiteY1" fmla="*/ 257442 h 257442"/>
                <a:gd name="connsiteX2" fmla="*/ 0 w 3617749"/>
                <a:gd name="connsiteY2" fmla="*/ 257442 h 257442"/>
                <a:gd name="connsiteX3" fmla="*/ 0 w 3617749"/>
                <a:gd name="connsiteY3" fmla="*/ 0 h 257442"/>
                <a:gd name="connsiteX0" fmla="*/ 3786064 w 3786064"/>
                <a:gd name="connsiteY0" fmla="*/ 0 h 257442"/>
                <a:gd name="connsiteX1" fmla="*/ 3563028 w 3786064"/>
                <a:gd name="connsiteY1" fmla="*/ 257442 h 257442"/>
                <a:gd name="connsiteX2" fmla="*/ 0 w 3786064"/>
                <a:gd name="connsiteY2" fmla="*/ 257442 h 257442"/>
                <a:gd name="connsiteX3" fmla="*/ 0 w 3786064"/>
                <a:gd name="connsiteY3" fmla="*/ 0 h 257442"/>
                <a:gd name="connsiteX0" fmla="*/ 3786064 w 3786064"/>
                <a:gd name="connsiteY0" fmla="*/ 0 h 257442"/>
                <a:gd name="connsiteX1" fmla="*/ 3731342 w 3786064"/>
                <a:gd name="connsiteY1" fmla="*/ 257442 h 257442"/>
                <a:gd name="connsiteX2" fmla="*/ 0 w 3786064"/>
                <a:gd name="connsiteY2" fmla="*/ 257442 h 257442"/>
                <a:gd name="connsiteX3" fmla="*/ 0 w 3786064"/>
                <a:gd name="connsiteY3" fmla="*/ 0 h 257442"/>
                <a:gd name="connsiteX0" fmla="*/ 3786065 w 3786065"/>
                <a:gd name="connsiteY0" fmla="*/ 0 h 257442"/>
                <a:gd name="connsiteX1" fmla="*/ 3731343 w 3786065"/>
                <a:gd name="connsiteY1" fmla="*/ 257442 h 257442"/>
                <a:gd name="connsiteX2" fmla="*/ 0 w 3786065"/>
                <a:gd name="connsiteY2" fmla="*/ 257442 h 257442"/>
                <a:gd name="connsiteX3" fmla="*/ 1 w 3786065"/>
                <a:gd name="connsiteY3" fmla="*/ 0 h 257442"/>
                <a:gd name="connsiteX0" fmla="*/ 3786065 w 3786065"/>
                <a:gd name="connsiteY0" fmla="*/ 0 h 257442"/>
                <a:gd name="connsiteX1" fmla="*/ 3731343 w 3786065"/>
                <a:gd name="connsiteY1" fmla="*/ 257442 h 257442"/>
                <a:gd name="connsiteX2" fmla="*/ 0 w 3786065"/>
                <a:gd name="connsiteY2" fmla="*/ 257442 h 257442"/>
                <a:gd name="connsiteX3" fmla="*/ 1 w 3786065"/>
                <a:gd name="connsiteY3" fmla="*/ 0 h 257442"/>
                <a:gd name="connsiteX0" fmla="*/ 4047353 w 4047353"/>
                <a:gd name="connsiteY0" fmla="*/ 0 h 257442"/>
                <a:gd name="connsiteX1" fmla="*/ 3731343 w 4047353"/>
                <a:gd name="connsiteY1" fmla="*/ 257442 h 257442"/>
                <a:gd name="connsiteX2" fmla="*/ 0 w 4047353"/>
                <a:gd name="connsiteY2" fmla="*/ 257442 h 257442"/>
                <a:gd name="connsiteX3" fmla="*/ 1 w 4047353"/>
                <a:gd name="connsiteY3" fmla="*/ 0 h 257442"/>
                <a:gd name="connsiteX0" fmla="*/ 4047353 w 4047353"/>
                <a:gd name="connsiteY0" fmla="*/ 0 h 257442"/>
                <a:gd name="connsiteX1" fmla="*/ 3992632 w 4047353"/>
                <a:gd name="connsiteY1" fmla="*/ 257442 h 257442"/>
                <a:gd name="connsiteX2" fmla="*/ 0 w 4047353"/>
                <a:gd name="connsiteY2" fmla="*/ 257442 h 257442"/>
                <a:gd name="connsiteX3" fmla="*/ 1 w 4047353"/>
                <a:gd name="connsiteY3" fmla="*/ 0 h 257442"/>
                <a:gd name="connsiteX0" fmla="*/ 4047353 w 4047353"/>
                <a:gd name="connsiteY0" fmla="*/ 0 h 257442"/>
                <a:gd name="connsiteX1" fmla="*/ 3992632 w 4047353"/>
                <a:gd name="connsiteY1" fmla="*/ 257442 h 257442"/>
                <a:gd name="connsiteX2" fmla="*/ 0 w 4047353"/>
                <a:gd name="connsiteY2" fmla="*/ 257442 h 257442"/>
                <a:gd name="connsiteX3" fmla="*/ 1 w 4047353"/>
                <a:gd name="connsiteY3" fmla="*/ 0 h 257442"/>
                <a:gd name="connsiteX0" fmla="*/ 4047353 w 4047353"/>
                <a:gd name="connsiteY0" fmla="*/ 0 h 257442"/>
                <a:gd name="connsiteX1" fmla="*/ 3992632 w 4047353"/>
                <a:gd name="connsiteY1" fmla="*/ 257442 h 257442"/>
                <a:gd name="connsiteX2" fmla="*/ 0 w 4047353"/>
                <a:gd name="connsiteY2" fmla="*/ 257442 h 257442"/>
                <a:gd name="connsiteX3" fmla="*/ 0 w 4047353"/>
                <a:gd name="connsiteY3" fmla="*/ 0 h 257442"/>
                <a:gd name="connsiteX0" fmla="*/ 4207654 w 4207654"/>
                <a:gd name="connsiteY0" fmla="*/ 0 h 257442"/>
                <a:gd name="connsiteX1" fmla="*/ 3992632 w 4207654"/>
                <a:gd name="connsiteY1" fmla="*/ 257442 h 257442"/>
                <a:gd name="connsiteX2" fmla="*/ 0 w 4207654"/>
                <a:gd name="connsiteY2" fmla="*/ 257442 h 257442"/>
                <a:gd name="connsiteX3" fmla="*/ 0 w 4207654"/>
                <a:gd name="connsiteY3" fmla="*/ 0 h 257442"/>
                <a:gd name="connsiteX0" fmla="*/ 4207654 w 4207654"/>
                <a:gd name="connsiteY0" fmla="*/ 0 h 257442"/>
                <a:gd name="connsiteX1" fmla="*/ 4152932 w 4207654"/>
                <a:gd name="connsiteY1" fmla="*/ 257442 h 257442"/>
                <a:gd name="connsiteX2" fmla="*/ 0 w 4207654"/>
                <a:gd name="connsiteY2" fmla="*/ 257442 h 257442"/>
                <a:gd name="connsiteX3" fmla="*/ 0 w 4207654"/>
                <a:gd name="connsiteY3" fmla="*/ 0 h 257442"/>
                <a:gd name="connsiteX0" fmla="*/ 4207655 w 4207655"/>
                <a:gd name="connsiteY0" fmla="*/ 0 h 257442"/>
                <a:gd name="connsiteX1" fmla="*/ 4152933 w 4207655"/>
                <a:gd name="connsiteY1" fmla="*/ 257442 h 257442"/>
                <a:gd name="connsiteX2" fmla="*/ 0 w 4207655"/>
                <a:gd name="connsiteY2" fmla="*/ 257442 h 257442"/>
                <a:gd name="connsiteX3" fmla="*/ 1 w 4207655"/>
                <a:gd name="connsiteY3" fmla="*/ 0 h 257442"/>
                <a:gd name="connsiteX0" fmla="*/ 4207655 w 4207655"/>
                <a:gd name="connsiteY0" fmla="*/ 0 h 257442"/>
                <a:gd name="connsiteX1" fmla="*/ 4152933 w 4207655"/>
                <a:gd name="connsiteY1" fmla="*/ 257442 h 257442"/>
                <a:gd name="connsiteX2" fmla="*/ 0 w 4207655"/>
                <a:gd name="connsiteY2" fmla="*/ 257442 h 257442"/>
                <a:gd name="connsiteX3" fmla="*/ 1 w 4207655"/>
                <a:gd name="connsiteY3" fmla="*/ 0 h 257442"/>
                <a:gd name="connsiteX0" fmla="*/ 4411236 w 4411236"/>
                <a:gd name="connsiteY0" fmla="*/ 0 h 257442"/>
                <a:gd name="connsiteX1" fmla="*/ 4152933 w 4411236"/>
                <a:gd name="connsiteY1" fmla="*/ 257442 h 257442"/>
                <a:gd name="connsiteX2" fmla="*/ 0 w 4411236"/>
                <a:gd name="connsiteY2" fmla="*/ 257442 h 257442"/>
                <a:gd name="connsiteX3" fmla="*/ 1 w 4411236"/>
                <a:gd name="connsiteY3" fmla="*/ 0 h 257442"/>
                <a:gd name="connsiteX0" fmla="*/ 4411236 w 4411236"/>
                <a:gd name="connsiteY0" fmla="*/ 0 h 257442"/>
                <a:gd name="connsiteX1" fmla="*/ 4356514 w 4411236"/>
                <a:gd name="connsiteY1" fmla="*/ 257442 h 257442"/>
                <a:gd name="connsiteX2" fmla="*/ 0 w 4411236"/>
                <a:gd name="connsiteY2" fmla="*/ 257442 h 257442"/>
                <a:gd name="connsiteX3" fmla="*/ 1 w 4411236"/>
                <a:gd name="connsiteY3" fmla="*/ 0 h 257442"/>
                <a:gd name="connsiteX0" fmla="*/ 4411237 w 4411237"/>
                <a:gd name="connsiteY0" fmla="*/ 0 h 257442"/>
                <a:gd name="connsiteX1" fmla="*/ 4356515 w 4411237"/>
                <a:gd name="connsiteY1" fmla="*/ 257442 h 257442"/>
                <a:gd name="connsiteX2" fmla="*/ 0 w 4411237"/>
                <a:gd name="connsiteY2" fmla="*/ 257442 h 257442"/>
                <a:gd name="connsiteX3" fmla="*/ 2 w 4411237"/>
                <a:gd name="connsiteY3" fmla="*/ 0 h 257442"/>
                <a:gd name="connsiteX0" fmla="*/ 4411237 w 4411237"/>
                <a:gd name="connsiteY0" fmla="*/ 0 h 257442"/>
                <a:gd name="connsiteX1" fmla="*/ 4356515 w 4411237"/>
                <a:gd name="connsiteY1" fmla="*/ 257442 h 257442"/>
                <a:gd name="connsiteX2" fmla="*/ 0 w 4411237"/>
                <a:gd name="connsiteY2" fmla="*/ 257442 h 257442"/>
                <a:gd name="connsiteX3" fmla="*/ 1 w 4411237"/>
                <a:gd name="connsiteY3" fmla="*/ 0 h 257442"/>
              </a:gdLst>
              <a:ahLst/>
              <a:cxnLst>
                <a:cxn ang="0">
                  <a:pos x="connsiteX0" y="connsiteY0"/>
                </a:cxn>
                <a:cxn ang="0">
                  <a:pos x="connsiteX1" y="connsiteY1"/>
                </a:cxn>
                <a:cxn ang="0">
                  <a:pos x="connsiteX2" y="connsiteY2"/>
                </a:cxn>
                <a:cxn ang="0">
                  <a:pos x="connsiteX3" y="connsiteY3"/>
                </a:cxn>
              </a:cxnLst>
              <a:rect l="l" t="t" r="r" b="b"/>
              <a:pathLst>
                <a:path w="4411237" h="257442">
                  <a:moveTo>
                    <a:pt x="4411237" y="0"/>
                  </a:moveTo>
                  <a:lnTo>
                    <a:pt x="4356515" y="257442"/>
                  </a:lnTo>
                  <a:lnTo>
                    <a:pt x="0" y="257442"/>
                  </a:lnTo>
                  <a:lnTo>
                    <a:pt x="1"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55" name="btfpRunningAgenda1LevelTextLeft604385"/>
            <p:cNvSpPr txBox="1"/>
            <p:nvPr/>
          </p:nvSpPr>
          <p:spPr bwMode="gray">
            <a:xfrm>
              <a:off x="0" y="944429"/>
              <a:ext cx="4457503"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Recovery roles overview</a:t>
              </a:r>
            </a:p>
          </p:txBody>
        </p:sp>
      </p:grpSp>
    </p:spTree>
    <p:extLst>
      <p:ext uri="{BB962C8B-B14F-4D97-AF65-F5344CB8AC3E}">
        <p14:creationId xmlns:p14="http://schemas.microsoft.com/office/powerpoint/2010/main" val="6429638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tfpLayoutConfig" hidden="1"/>
          <p:cNvSpPr txBox="1"/>
          <p:nvPr/>
        </p:nvSpPr>
        <p:spPr bwMode="gray">
          <a:xfrm>
            <a:off x="12700" y="12700"/>
            <a:ext cx="431776"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overall_1_132337736098351714 columns_1_132337736098351714 </a:t>
            </a:r>
            <a:endParaRPr lang="en-US" sz="100" dirty="0" err="1" smtClean="0">
              <a:solidFill>
                <a:srgbClr val="FFFFFF">
                  <a:alpha val="0"/>
                </a:srgbClr>
              </a:solidFill>
            </a:endParaRPr>
          </a:p>
        </p:txBody>
      </p:sp>
      <p:sp>
        <p:nvSpPr>
          <p:cNvPr id="3" name="AgendaTitle"/>
          <p:cNvSpPr txBox="1"/>
          <p:nvPr/>
        </p:nvSpPr>
        <p:spPr bwMode="gray">
          <a:xfrm>
            <a:off x="634999" y="4560278"/>
            <a:ext cx="1102585" cy="235611"/>
          </a:xfrm>
          <a:prstGeom prst="rect">
            <a:avLst/>
          </a:prstGeom>
          <a:noFill/>
        </p:spPr>
        <p:txBody>
          <a:bodyPr vert="horz" wrap="none" lIns="18136" tIns="25226" rIns="72073" bIns="25226" rtlCol="0">
            <a:spAutoFit/>
          </a:bodyPr>
          <a:lstStyle/>
          <a:p>
            <a:pPr marL="0" indent="0">
              <a:buNone/>
            </a:pPr>
            <a:r>
              <a:rPr lang="en-US" sz="1200" b="1" cap="all" spc="450" dirty="0"/>
              <a:t>Agenda</a:t>
            </a:r>
          </a:p>
        </p:txBody>
      </p:sp>
      <p:cxnSp>
        <p:nvCxnSpPr>
          <p:cNvPr id="4" name="AgendaLine"/>
          <p:cNvCxnSpPr/>
          <p:nvPr/>
        </p:nvCxnSpPr>
        <p:spPr bwMode="gray">
          <a:xfrm>
            <a:off x="334963" y="4447931"/>
            <a:ext cx="11522075" cy="0"/>
          </a:xfrm>
          <a:prstGeom prst="line">
            <a:avLst/>
          </a:prstGeom>
          <a:ln w="19050" cap="flat" cmpd="sng">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bwMode="gray">
          <a:xfrm>
            <a:off x="634997" y="3763108"/>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Overview</a:t>
            </a:r>
            <a:r>
              <a:rPr lang="en-US" sz="1400">
                <a:solidFill>
                  <a:schemeClr val="tx1"/>
                </a:solidFill>
              </a:rPr>
              <a:t> </a:t>
            </a:r>
            <a:r>
              <a:rPr lang="en-US" sz="1400" dirty="0">
                <a:solidFill>
                  <a:schemeClr val="tx1"/>
                </a:solidFill>
              </a:rPr>
              <a:t>of </a:t>
            </a:r>
            <a:r>
              <a:rPr lang="en-US" sz="1400">
                <a:solidFill>
                  <a:schemeClr val="tx1"/>
                </a:solidFill>
              </a:rPr>
              <a:t>currently-hiring recovery-related roles</a:t>
            </a:r>
            <a:endParaRPr lang="en-US" sz="1400" dirty="0">
              <a:solidFill>
                <a:schemeClr val="tx1"/>
              </a:solidFill>
            </a:endParaRPr>
          </a:p>
        </p:txBody>
      </p:sp>
      <p:sp>
        <p:nvSpPr>
          <p:cNvPr id="6" name="Rectangle 5"/>
          <p:cNvSpPr/>
          <p:nvPr/>
        </p:nvSpPr>
        <p:spPr bwMode="gray">
          <a:xfrm>
            <a:off x="2565520" y="3763108"/>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b="1" dirty="0">
                <a:solidFill>
                  <a:srgbClr val="46647B"/>
                </a:solidFill>
              </a:rPr>
              <a:t>What is </a:t>
            </a:r>
            <a:r>
              <a:rPr lang="en-US" sz="1400" b="1" dirty="0" smtClean="0">
                <a:solidFill>
                  <a:srgbClr val="46647B"/>
                </a:solidFill>
              </a:rPr>
              <a:t>NY </a:t>
            </a:r>
            <a:r>
              <a:rPr lang="en-US" sz="1400" b="1" dirty="0">
                <a:solidFill>
                  <a:srgbClr val="46647B"/>
                </a:solidFill>
              </a:rPr>
              <a:t>doing </a:t>
            </a:r>
            <a:r>
              <a:rPr lang="en-US" sz="1400" b="1" dirty="0" smtClean="0">
                <a:solidFill>
                  <a:srgbClr val="46647B"/>
                </a:solidFill>
              </a:rPr>
              <a:t>to develop these roles, given COVID-19?</a:t>
            </a:r>
            <a:endParaRPr lang="en-US" sz="1400" b="1" dirty="0">
              <a:solidFill>
                <a:srgbClr val="46647B"/>
              </a:solidFill>
            </a:endParaRPr>
          </a:p>
        </p:txBody>
      </p:sp>
      <p:sp>
        <p:nvSpPr>
          <p:cNvPr id="7" name="Rectangle 6"/>
          <p:cNvSpPr/>
          <p:nvPr/>
        </p:nvSpPr>
        <p:spPr bwMode="gray">
          <a:xfrm>
            <a:off x="4496043"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What skills </a:t>
            </a:r>
            <a:r>
              <a:rPr lang="en-US" sz="1400" dirty="0" smtClean="0">
                <a:solidFill>
                  <a:schemeClr val="tx1"/>
                </a:solidFill>
              </a:rPr>
              <a:t>and experience do these roles build</a:t>
            </a:r>
            <a:r>
              <a:rPr lang="en-US" sz="1400" dirty="0">
                <a:solidFill>
                  <a:schemeClr val="tx1"/>
                </a:solidFill>
              </a:rPr>
              <a:t>?</a:t>
            </a:r>
          </a:p>
        </p:txBody>
      </p:sp>
      <p:cxnSp>
        <p:nvCxnSpPr>
          <p:cNvPr id="8" name="Straight Connector 7"/>
          <p:cNvCxnSpPr/>
          <p:nvPr/>
        </p:nvCxnSpPr>
        <p:spPr bwMode="gray">
          <a:xfrm>
            <a:off x="2384972"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gray">
          <a:xfrm>
            <a:off x="4315495"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bwMode="gray">
          <a:xfrm>
            <a:off x="10287613"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smtClean="0">
                <a:solidFill>
                  <a:schemeClr val="tx1"/>
                </a:solidFill>
              </a:rPr>
              <a:t>Questions</a:t>
            </a:r>
            <a:endParaRPr lang="en-US" sz="1400" dirty="0">
              <a:solidFill>
                <a:schemeClr val="tx1"/>
              </a:solidFill>
            </a:endParaRPr>
          </a:p>
        </p:txBody>
      </p:sp>
      <p:cxnSp>
        <p:nvCxnSpPr>
          <p:cNvPr id="11" name="Straight Connector 10"/>
          <p:cNvCxnSpPr/>
          <p:nvPr/>
        </p:nvCxnSpPr>
        <p:spPr bwMode="gray">
          <a:xfrm>
            <a:off x="10107064"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bwMode="gray">
          <a:xfrm>
            <a:off x="8357089"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smtClean="0">
                <a:solidFill>
                  <a:schemeClr val="tx1"/>
                </a:solidFill>
              </a:rPr>
              <a:t>Where can you go to learn more?</a:t>
            </a:r>
            <a:endParaRPr lang="en-US" sz="1400" dirty="0">
              <a:solidFill>
                <a:schemeClr val="tx1"/>
              </a:solidFill>
            </a:endParaRPr>
          </a:p>
        </p:txBody>
      </p:sp>
      <p:cxnSp>
        <p:nvCxnSpPr>
          <p:cNvPr id="14" name="Straight Connector 13"/>
          <p:cNvCxnSpPr/>
          <p:nvPr/>
        </p:nvCxnSpPr>
        <p:spPr bwMode="gray">
          <a:xfrm>
            <a:off x="8176541"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bwMode="gray">
          <a:xfrm>
            <a:off x="6426566" y="3763109"/>
            <a:ext cx="1569425" cy="445477"/>
          </a:xfrm>
          <a:prstGeom prst="rect">
            <a:avLst/>
          </a:prstGeom>
          <a:solidFill>
            <a:schemeClr val="bg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pPr marL="0" indent="0">
              <a:buNone/>
            </a:pPr>
            <a:r>
              <a:rPr lang="en-US" sz="1400" dirty="0">
                <a:solidFill>
                  <a:schemeClr val="tx1"/>
                </a:solidFill>
              </a:rPr>
              <a:t>How can you prepare your best application for these roles?</a:t>
            </a:r>
          </a:p>
        </p:txBody>
      </p:sp>
      <p:cxnSp>
        <p:nvCxnSpPr>
          <p:cNvPr id="16" name="Straight Connector 15"/>
          <p:cNvCxnSpPr/>
          <p:nvPr/>
        </p:nvCxnSpPr>
        <p:spPr bwMode="gray">
          <a:xfrm>
            <a:off x="6246018" y="3763108"/>
            <a:ext cx="0" cy="445477"/>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gray">
          <a:xfrm>
            <a:off x="4315495"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gray">
          <a:xfrm>
            <a:off x="6246018"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gray">
          <a:xfrm>
            <a:off x="8176541"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gray">
          <a:xfrm>
            <a:off x="10107064" y="3269411"/>
            <a:ext cx="0" cy="939174"/>
          </a:xfrm>
          <a:prstGeom prst="line">
            <a:avLst/>
          </a:prstGeom>
          <a:ln w="9525" cap="flat" cmpd="sng" algn="ctr">
            <a:solidFill>
              <a:srgbClr val="5C5C5C"/>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23" name="AgendaEmphasisBar"/>
          <p:cNvSpPr/>
          <p:nvPr/>
        </p:nvSpPr>
        <p:spPr bwMode="gray">
          <a:xfrm rot="16200000">
            <a:off x="3302524" y="3598581"/>
            <a:ext cx="95417" cy="1569425"/>
          </a:xfrm>
          <a:prstGeom prst="rect">
            <a:avLst/>
          </a:prstGeom>
          <a:solidFill>
            <a:srgbClr val="46647B"/>
          </a:solidFill>
          <a:ln w="19050">
            <a:solidFill>
              <a:srgbClr val="46647B"/>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a:solidFill>
                <a:schemeClr val="tx1"/>
              </a:solidFill>
            </a:endParaRPr>
          </a:p>
        </p:txBody>
      </p:sp>
    </p:spTree>
    <p:extLst>
      <p:ext uri="{BB962C8B-B14F-4D97-AF65-F5344CB8AC3E}">
        <p14:creationId xmlns:p14="http://schemas.microsoft.com/office/powerpoint/2010/main" val="3791250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btfpBulletedList397441"/>
          <p:cNvSpPr txBox="1"/>
          <p:nvPr>
            <p:custDataLst>
              <p:tags r:id="rId1"/>
            </p:custDataLst>
          </p:nvPr>
        </p:nvSpPr>
        <p:spPr bwMode="gray">
          <a:xfrm>
            <a:off x="334963" y="1283735"/>
            <a:ext cx="11526837" cy="4073798"/>
          </a:xfrm>
          <a:prstGeom prst="rect">
            <a:avLst/>
          </a:prstGeom>
          <a:noFill/>
        </p:spPr>
        <p:txBody>
          <a:bodyPr vert="horz" wrap="square" lIns="36000" tIns="36000" rIns="36000" bIns="36000" rtlCol="0">
            <a:spAutoFit/>
          </a:bodyPr>
          <a:lstStyle/>
          <a:p>
            <a:pPr>
              <a:spcBef>
                <a:spcPts val="1800"/>
              </a:spcBef>
            </a:pPr>
            <a:r>
              <a:rPr lang="en-US" sz="1400" dirty="0"/>
              <a:t>To address this social and public health need, New York City and State are </a:t>
            </a:r>
            <a:r>
              <a:rPr lang="en-US" sz="1400" b="1" dirty="0"/>
              <a:t>hiring thousands of locally-sourced contact tracers, community support specialists, and resource navigators </a:t>
            </a:r>
            <a:r>
              <a:rPr lang="en-US" sz="1400" dirty="0"/>
              <a:t>to support regional and local recovery efforts</a:t>
            </a:r>
          </a:p>
          <a:p>
            <a:pPr>
              <a:spcBef>
                <a:spcPts val="1800"/>
              </a:spcBef>
            </a:pPr>
            <a:endParaRPr lang="en-US" sz="1400" dirty="0"/>
          </a:p>
          <a:p>
            <a:pPr>
              <a:spcBef>
                <a:spcPts val="1800"/>
              </a:spcBef>
            </a:pPr>
            <a:endParaRPr lang="en-US" sz="1400" dirty="0"/>
          </a:p>
          <a:p>
            <a:pPr>
              <a:spcBef>
                <a:spcPts val="1800"/>
              </a:spcBef>
            </a:pPr>
            <a:endParaRPr lang="en-US" sz="1400" dirty="0"/>
          </a:p>
          <a:p>
            <a:pPr marL="0" indent="0">
              <a:spcBef>
                <a:spcPts val="1800"/>
              </a:spcBef>
              <a:buNone/>
            </a:pPr>
            <a:endParaRPr lang="en-US" sz="1400" dirty="0"/>
          </a:p>
          <a:p>
            <a:pPr>
              <a:spcBef>
                <a:spcPts val="1800"/>
              </a:spcBef>
            </a:pPr>
            <a:endParaRPr lang="en-US" sz="1400" dirty="0"/>
          </a:p>
          <a:p>
            <a:pPr>
              <a:spcBef>
                <a:spcPts val="1800"/>
              </a:spcBef>
            </a:pPr>
            <a:r>
              <a:rPr lang="en-US" sz="1400" dirty="0"/>
              <a:t>City and State efforts have similar goals and roles, but </a:t>
            </a:r>
            <a:r>
              <a:rPr lang="en-US" sz="1400" b="1" dirty="0"/>
              <a:t>State is further ahead in the planning and hiring process for recovery efforts</a:t>
            </a:r>
          </a:p>
          <a:p>
            <a:pPr>
              <a:spcBef>
                <a:spcPts val="1800"/>
              </a:spcBef>
            </a:pPr>
            <a:r>
              <a:rPr lang="en-US" sz="1400" b="1" dirty="0"/>
              <a:t>Public health, clinical, or service center </a:t>
            </a:r>
            <a:r>
              <a:rPr lang="en-US" sz="1400" dirty="0"/>
              <a:t>academic/work experience can be helpful, but is </a:t>
            </a:r>
            <a:r>
              <a:rPr lang="en-US" sz="1400" b="1" dirty="0"/>
              <a:t>not required </a:t>
            </a:r>
            <a:r>
              <a:rPr lang="en-US" sz="1400" dirty="0"/>
              <a:t>for all roles</a:t>
            </a:r>
            <a:endParaRPr lang="en-US" sz="1400" b="1" dirty="0"/>
          </a:p>
          <a:p>
            <a:pPr>
              <a:spcBef>
                <a:spcPts val="1800"/>
              </a:spcBef>
            </a:pPr>
            <a:r>
              <a:rPr lang="en-US" sz="1400" b="1" dirty="0"/>
              <a:t>Applications are open through ~June </a:t>
            </a:r>
            <a:r>
              <a:rPr lang="en-US" sz="1400" dirty="0"/>
              <a:t>and are being accepted on a rolling </a:t>
            </a:r>
            <a:r>
              <a:rPr lang="en-US" sz="1400" dirty="0" smtClean="0"/>
              <a:t>basis; </a:t>
            </a:r>
            <a:r>
              <a:rPr lang="en-US" sz="1400" b="1" dirty="0" smtClean="0"/>
              <a:t>candidates can apply to multiple roles</a:t>
            </a:r>
            <a:endParaRPr lang="en-US" sz="1400" dirty="0"/>
          </a:p>
        </p:txBody>
      </p:sp>
      <p:sp>
        <p:nvSpPr>
          <p:cNvPr id="4" name="TextBox 3"/>
          <p:cNvSpPr txBox="1"/>
          <p:nvPr/>
        </p:nvSpPr>
        <p:spPr bwMode="gray">
          <a:xfrm flipH="1">
            <a:off x="2438400" y="1893238"/>
            <a:ext cx="9201150" cy="503590"/>
          </a:xfrm>
          <a:prstGeom prst="rect">
            <a:avLst/>
          </a:prstGeom>
          <a:noFill/>
        </p:spPr>
        <p:txBody>
          <a:bodyPr wrap="square" lIns="36000" tIns="36000" rIns="36000" bIns="36000" rtlCol="0">
            <a:spAutoFit/>
          </a:bodyPr>
          <a:lstStyle/>
          <a:p>
            <a:pPr marL="0" indent="0">
              <a:buNone/>
            </a:pPr>
            <a:r>
              <a:rPr lang="en-US" sz="1400" dirty="0" smtClean="0"/>
              <a:t>Plan to hire </a:t>
            </a:r>
            <a:r>
              <a:rPr lang="en-US" sz="1400" b="1" dirty="0" smtClean="0"/>
              <a:t>~6-17K contact tracers, supervisors and community support specialists</a:t>
            </a:r>
            <a:r>
              <a:rPr lang="en-US" sz="1400" dirty="0" smtClean="0"/>
              <a:t> to serve regionally across the state (announced April 22</a:t>
            </a:r>
            <a:r>
              <a:rPr lang="en-US" sz="1400" baseline="30000" dirty="0" smtClean="0"/>
              <a:t>nd</a:t>
            </a:r>
            <a:r>
              <a:rPr lang="en-US" sz="1400" dirty="0" smtClean="0"/>
              <a:t>)</a:t>
            </a:r>
          </a:p>
        </p:txBody>
      </p:sp>
      <p:sp>
        <p:nvSpPr>
          <p:cNvPr id="2" name="Title 1"/>
          <p:cNvSpPr>
            <a:spLocks noGrp="1"/>
          </p:cNvSpPr>
          <p:nvPr>
            <p:ph type="title"/>
          </p:nvPr>
        </p:nvSpPr>
        <p:spPr/>
        <p:txBody>
          <a:bodyPr/>
          <a:lstStyle/>
          <a:p>
            <a:r>
              <a:rPr lang="en-US" dirty="0" smtClean="0"/>
              <a:t>New York is implementing various contact tracing and social service efforts to support community recovery from COVID-19</a:t>
            </a:r>
            <a:endParaRPr lang="en-US" dirty="0"/>
          </a:p>
        </p:txBody>
      </p:sp>
      <p:sp>
        <p:nvSpPr>
          <p:cNvPr id="3" name="btfpLayoutConfig" hidden="1"/>
          <p:cNvSpPr txBox="1"/>
          <p:nvPr/>
        </p:nvSpPr>
        <p:spPr bwMode="gray">
          <a:xfrm>
            <a:off x="12700" y="12700"/>
            <a:ext cx="1630822"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overall_0_132331852604724201 columns_1_132337168275654328 8_1_132296378240984254 10_1_132331832169174716 13_1_132331832169554777 14_1_132331832310735181 15_1_132331832581794630 42_1_132332015831633212 28_1_132337116043595175 52_1_132337158776839516 </a:t>
            </a:r>
            <a:endParaRPr lang="en-US" sz="100">
              <a:solidFill>
                <a:srgbClr val="FFFFFF">
                  <a:alpha val="0"/>
                </a:srgbClr>
              </a:solidFill>
            </a:endParaRPr>
          </a:p>
        </p:txBody>
      </p:sp>
      <p:grpSp>
        <p:nvGrpSpPr>
          <p:cNvPr id="8" name="btfpStatusSticker891600"/>
          <p:cNvGrpSpPr/>
          <p:nvPr>
            <p:custDataLst>
              <p:tags r:id="rId2"/>
            </p:custDataLst>
          </p:nvPr>
        </p:nvGrpSpPr>
        <p:grpSpPr>
          <a:xfrm>
            <a:off x="10100356" y="955344"/>
            <a:ext cx="1761444" cy="235611"/>
            <a:chOff x="10100356" y="955344"/>
            <a:chExt cx="1761444" cy="235611"/>
          </a:xfrm>
        </p:grpSpPr>
        <p:sp>
          <p:nvSpPr>
            <p:cNvPr id="5" name="btfpStatusStickerText891600"/>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ct val="0"/>
                </a:spcBef>
                <a:buNone/>
              </a:pPr>
              <a:r>
                <a:rPr lang="en-US" sz="1200" b="1" cap="all" spc="450" dirty="0" smtClean="0">
                  <a:solidFill>
                    <a:srgbClr val="000000"/>
                  </a:solidFill>
                </a:rPr>
                <a:t>Preliminary</a:t>
              </a:r>
            </a:p>
          </p:txBody>
        </p:sp>
        <p:cxnSp>
          <p:nvCxnSpPr>
            <p:cNvPr id="7" name="btfpStatusStickerLine891600"/>
            <p:cNvCxnSpPr/>
            <p:nvPr/>
          </p:nvCxnSpPr>
          <p:spPr bwMode="gray">
            <a:xfrm rot="720000" flipH="1">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pic>
        <p:nvPicPr>
          <p:cNvPr id="41" name="Picture 40"/>
          <p:cNvPicPr>
            <a:picLocks noChangeAspect="1"/>
          </p:cNvPicPr>
          <p:nvPr/>
        </p:nvPicPr>
        <p:blipFill rotWithShape="1">
          <a:blip r:embed="rId7"/>
          <a:srcRect l="13448" t="32671" r="25084" b="30679"/>
          <a:stretch/>
        </p:blipFill>
        <p:spPr>
          <a:xfrm>
            <a:off x="894173" y="1802921"/>
            <a:ext cx="1310884" cy="781610"/>
          </a:xfrm>
          <a:prstGeom prst="rect">
            <a:avLst/>
          </a:prstGeom>
        </p:spPr>
      </p:pic>
      <p:pic>
        <p:nvPicPr>
          <p:cNvPr id="1026" name="Picture 2" descr="NYC Health + Hospitals - Wikipedia"/>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95234" y="2720805"/>
            <a:ext cx="949226" cy="466702"/>
          </a:xfrm>
          <a:prstGeom prst="rect">
            <a:avLst/>
          </a:prstGeom>
          <a:noFill/>
          <a:extLst>
            <a:ext uri="{909E8E84-426E-40DD-AFC4-6F175D3DCCD1}">
              <a14:hiddenFill xmlns:a14="http://schemas.microsoft.com/office/drawing/2010/main">
                <a:solidFill>
                  <a:srgbClr val="FFFFFF"/>
                </a:solidFill>
              </a14:hiddenFill>
            </a:ext>
          </a:extLst>
        </p:spPr>
      </p:pic>
      <p:grpSp>
        <p:nvGrpSpPr>
          <p:cNvPr id="28" name="btfpStatusSticker981221"/>
          <p:cNvGrpSpPr/>
          <p:nvPr>
            <p:custDataLst>
              <p:tags r:id="rId3"/>
            </p:custDataLst>
          </p:nvPr>
        </p:nvGrpSpPr>
        <p:grpSpPr>
          <a:xfrm>
            <a:off x="7942542" y="955344"/>
            <a:ext cx="2030813" cy="235611"/>
            <a:chOff x="7942542" y="955344"/>
            <a:chExt cx="2030813" cy="235611"/>
          </a:xfrm>
        </p:grpSpPr>
        <p:sp>
          <p:nvSpPr>
            <p:cNvPr id="25" name="btfpStatusStickerText981221"/>
            <p:cNvSpPr txBox="1"/>
            <p:nvPr/>
          </p:nvSpPr>
          <p:spPr bwMode="gray">
            <a:xfrm>
              <a:off x="7942542" y="955344"/>
              <a:ext cx="2030813"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As of may 19</a:t>
              </a:r>
              <a:r>
                <a:rPr lang="en-US" sz="1200" b="1" cap="all" spc="450" baseline="30000" dirty="0" smtClean="0">
                  <a:solidFill>
                    <a:srgbClr val="000000"/>
                  </a:solidFill>
                </a:rPr>
                <a:t>th</a:t>
              </a:r>
              <a:endParaRPr lang="en-US" sz="1200" b="1" cap="all" spc="450" dirty="0" smtClean="0">
                <a:solidFill>
                  <a:srgbClr val="000000"/>
                </a:solidFill>
              </a:endParaRPr>
            </a:p>
          </p:txBody>
        </p:sp>
        <p:cxnSp>
          <p:nvCxnSpPr>
            <p:cNvPr id="27" name="btfpStatusStickerLine981221"/>
            <p:cNvCxnSpPr/>
            <p:nvPr/>
          </p:nvCxnSpPr>
          <p:spPr bwMode="gray">
            <a:xfrm rot="720000">
              <a:off x="7942542"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sp>
        <p:nvSpPr>
          <p:cNvPr id="50" name="TextBox 49"/>
          <p:cNvSpPr txBox="1"/>
          <p:nvPr/>
        </p:nvSpPr>
        <p:spPr bwMode="gray">
          <a:xfrm flipH="1">
            <a:off x="2438400" y="2734296"/>
            <a:ext cx="9418638" cy="503590"/>
          </a:xfrm>
          <a:prstGeom prst="rect">
            <a:avLst/>
          </a:prstGeom>
          <a:noFill/>
        </p:spPr>
        <p:txBody>
          <a:bodyPr wrap="square" lIns="36000" tIns="36000" rIns="36000" bIns="36000" rtlCol="0">
            <a:spAutoFit/>
          </a:bodyPr>
          <a:lstStyle/>
          <a:p>
            <a:pPr marL="0" indent="0">
              <a:buNone/>
            </a:pPr>
            <a:r>
              <a:rPr lang="en-US" sz="1400" dirty="0" smtClean="0"/>
              <a:t>Plan to hire </a:t>
            </a:r>
            <a:r>
              <a:rPr lang="en-US" sz="1400" b="1" dirty="0" smtClean="0"/>
              <a:t>~1K contact tracers and supervisors</a:t>
            </a:r>
            <a:r>
              <a:rPr lang="en-US" sz="1400" dirty="0" smtClean="0"/>
              <a:t> to serve locally in New York City as part of the Test and Trace Corps (announced May 8</a:t>
            </a:r>
            <a:r>
              <a:rPr lang="en-US" sz="1400" baseline="30000" dirty="0" smtClean="0"/>
              <a:t>th</a:t>
            </a:r>
            <a:r>
              <a:rPr lang="en-US" sz="1400" dirty="0" smtClean="0"/>
              <a:t>) </a:t>
            </a:r>
          </a:p>
        </p:txBody>
      </p:sp>
      <p:grpSp>
        <p:nvGrpSpPr>
          <p:cNvPr id="52" name="btfpConclusionArrow528664"/>
          <p:cNvGrpSpPr/>
          <p:nvPr>
            <p:custDataLst>
              <p:tags r:id="rId4"/>
            </p:custDataLst>
          </p:nvPr>
        </p:nvGrpSpPr>
        <p:grpSpPr>
          <a:xfrm>
            <a:off x="330200" y="5620124"/>
            <a:ext cx="11531600" cy="1064260"/>
            <a:chOff x="-939801" y="1570123"/>
            <a:chExt cx="11531600" cy="1064260"/>
          </a:xfrm>
        </p:grpSpPr>
        <p:sp>
          <p:nvSpPr>
            <p:cNvPr id="33" name="btfpConclusionArrowText528664"/>
            <p:cNvSpPr txBox="1"/>
            <p:nvPr/>
          </p:nvSpPr>
          <p:spPr bwMode="gray">
            <a:xfrm>
              <a:off x="-939801" y="1930485"/>
              <a:ext cx="11531600" cy="703898"/>
            </a:xfrm>
            <a:prstGeom prst="rect">
              <a:avLst/>
            </a:prstGeom>
            <a:noFill/>
          </p:spPr>
          <p:txBody>
            <a:bodyPr vert="horz" wrap="square" lIns="36036" tIns="36036" rIns="36036" bIns="180181" rtlCol="0" anchor="ctr">
              <a:spAutoFit/>
            </a:bodyPr>
            <a:lstStyle/>
            <a:p>
              <a:pPr marL="0" indent="0" algn="ctr">
                <a:spcBef>
                  <a:spcPts val="0"/>
                </a:spcBef>
                <a:buNone/>
              </a:pPr>
              <a:r>
                <a:rPr lang="en-US" sz="1600" b="1" dirty="0" smtClean="0">
                  <a:solidFill>
                    <a:schemeClr val="accent4"/>
                  </a:solidFill>
                </a:rPr>
                <a:t>Contact tracing or resource support jobs are a great opportunity for CUNY students and graduates to get involved in helping their communities recover from COVID-19</a:t>
              </a:r>
            </a:p>
          </p:txBody>
        </p:sp>
        <p:sp>
          <p:nvSpPr>
            <p:cNvPr id="46" name="btfpConclusionArrowPointer528664"/>
            <p:cNvSpPr/>
            <p:nvPr/>
          </p:nvSpPr>
          <p:spPr bwMode="gray">
            <a:xfrm>
              <a:off x="4393564" y="1570123"/>
              <a:ext cx="864870" cy="360362"/>
            </a:xfrm>
            <a:prstGeom prst="downArrow">
              <a:avLst>
                <a:gd name="adj1" fmla="val 50000"/>
                <a:gd name="adj2" fmla="val 70000"/>
              </a:avLst>
            </a:prstGeom>
            <a:noFill/>
            <a:ln w="9525" cmpd="sng">
              <a:solidFill>
                <a:schemeClr val="accent4"/>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cxnSp>
          <p:nvCxnSpPr>
            <p:cNvPr id="49" name="btfpConclusionArrowLineLeft528664"/>
            <p:cNvCxnSpPr/>
            <p:nvPr/>
          </p:nvCxnSpPr>
          <p:spPr bwMode="gray">
            <a:xfrm>
              <a:off x="-939801" y="1810484"/>
              <a:ext cx="5419852" cy="0"/>
            </a:xfrm>
            <a:prstGeom prst="line">
              <a:avLst/>
            </a:prstGeom>
            <a:ln w="9525" cap="flat" cmpd="sng">
              <a:solidFill>
                <a:schemeClr val="accent4"/>
              </a:solidFill>
              <a:miter lim="800000"/>
              <a:tailEnd type="none" w="med" len="lg"/>
            </a:ln>
          </p:spPr>
          <p:style>
            <a:lnRef idx="1">
              <a:schemeClr val="accent1"/>
            </a:lnRef>
            <a:fillRef idx="0">
              <a:schemeClr val="accent1"/>
            </a:fillRef>
            <a:effectRef idx="0">
              <a:schemeClr val="accent1"/>
            </a:effectRef>
            <a:fontRef idx="minor">
              <a:schemeClr val="tx1"/>
            </a:fontRef>
          </p:style>
        </p:cxnSp>
        <p:cxnSp>
          <p:nvCxnSpPr>
            <p:cNvPr id="51" name="btfpConclusionArrowLineRight528664"/>
            <p:cNvCxnSpPr/>
            <p:nvPr/>
          </p:nvCxnSpPr>
          <p:spPr bwMode="gray">
            <a:xfrm>
              <a:off x="5171947" y="1810484"/>
              <a:ext cx="5419852" cy="0"/>
            </a:xfrm>
            <a:prstGeom prst="line">
              <a:avLst/>
            </a:prstGeom>
            <a:ln w="9525" cap="flat" cmpd="sng">
              <a:solidFill>
                <a:schemeClr val="accent4"/>
              </a:solidFill>
              <a:miter lim="800000"/>
              <a:tailEnd type="none" w="med" len="lg"/>
            </a:ln>
          </p:spPr>
          <p:style>
            <a:lnRef idx="1">
              <a:schemeClr val="accent1"/>
            </a:lnRef>
            <a:fillRef idx="0">
              <a:schemeClr val="accent1"/>
            </a:fillRef>
            <a:effectRef idx="0">
              <a:schemeClr val="accent1"/>
            </a:effectRef>
            <a:fontRef idx="minor">
              <a:schemeClr val="tx1"/>
            </a:fontRef>
          </p:style>
        </p:cxnSp>
      </p:grpSp>
      <p:cxnSp>
        <p:nvCxnSpPr>
          <p:cNvPr id="78" name="Straight Connector 77"/>
          <p:cNvCxnSpPr/>
          <p:nvPr/>
        </p:nvCxnSpPr>
        <p:spPr bwMode="gray">
          <a:xfrm>
            <a:off x="714375" y="1893238"/>
            <a:ext cx="0" cy="599799"/>
          </a:xfrm>
          <a:prstGeom prst="line">
            <a:avLst/>
          </a:prstGeom>
          <a:ln w="76200" cap="flat" cmpd="sng" algn="ctr">
            <a:solidFill>
              <a:srgbClr val="2D475A"/>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grpSp>
        <p:nvGrpSpPr>
          <p:cNvPr id="79" name="btfpRunningAgenda1Level604385"/>
          <p:cNvGrpSpPr/>
          <p:nvPr>
            <p:custDataLst>
              <p:tags r:id="rId5"/>
            </p:custDataLst>
          </p:nvPr>
        </p:nvGrpSpPr>
        <p:grpSpPr>
          <a:xfrm>
            <a:off x="-22" y="944429"/>
            <a:ext cx="3897121" cy="257442"/>
            <a:chOff x="-22" y="944429"/>
            <a:chExt cx="3897121" cy="257442"/>
          </a:xfrm>
        </p:grpSpPr>
        <p:sp>
          <p:nvSpPr>
            <p:cNvPr id="80" name="btfpRunningAgenda1LevelBarLeft604385"/>
            <p:cNvSpPr/>
            <p:nvPr/>
          </p:nvSpPr>
          <p:spPr bwMode="gray">
            <a:xfrm>
              <a:off x="-22" y="944429"/>
              <a:ext cx="3897121"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2648830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2648830 w 2648830"/>
                <a:gd name="connsiteY0" fmla="*/ 0 h 257442"/>
                <a:gd name="connsiteX1" fmla="*/ 2594109 w 2648830"/>
                <a:gd name="connsiteY1" fmla="*/ 257442 h 257442"/>
                <a:gd name="connsiteX2" fmla="*/ 0 w 2648830"/>
                <a:gd name="connsiteY2" fmla="*/ 257442 h 257442"/>
                <a:gd name="connsiteX3" fmla="*/ 0 w 2648830"/>
                <a:gd name="connsiteY3" fmla="*/ 0 h 257442"/>
                <a:gd name="connsiteX0" fmla="*/ 2648830 w 2648830"/>
                <a:gd name="connsiteY0" fmla="*/ 0 h 257442"/>
                <a:gd name="connsiteX1" fmla="*/ 2594109 w 2648830"/>
                <a:gd name="connsiteY1" fmla="*/ 257442 h 257442"/>
                <a:gd name="connsiteX2" fmla="*/ 0 w 2648830"/>
                <a:gd name="connsiteY2" fmla="*/ 257442 h 257442"/>
                <a:gd name="connsiteX3" fmla="*/ 0 w 2648830"/>
                <a:gd name="connsiteY3" fmla="*/ 0 h 257442"/>
                <a:gd name="connsiteX0" fmla="*/ 2648830 w 2648830"/>
                <a:gd name="connsiteY0" fmla="*/ 0 h 257442"/>
                <a:gd name="connsiteX1" fmla="*/ 2594109 w 2648830"/>
                <a:gd name="connsiteY1" fmla="*/ 257442 h 257442"/>
                <a:gd name="connsiteX2" fmla="*/ 0 w 2648830"/>
                <a:gd name="connsiteY2" fmla="*/ 257442 h 257442"/>
                <a:gd name="connsiteX3" fmla="*/ 0 w 2648830"/>
                <a:gd name="connsiteY3" fmla="*/ 0 h 257442"/>
                <a:gd name="connsiteX0" fmla="*/ 2809130 w 2809130"/>
                <a:gd name="connsiteY0" fmla="*/ 0 h 257442"/>
                <a:gd name="connsiteX1" fmla="*/ 2594109 w 2809130"/>
                <a:gd name="connsiteY1" fmla="*/ 257442 h 257442"/>
                <a:gd name="connsiteX2" fmla="*/ 0 w 2809130"/>
                <a:gd name="connsiteY2" fmla="*/ 257442 h 257442"/>
                <a:gd name="connsiteX3" fmla="*/ 0 w 2809130"/>
                <a:gd name="connsiteY3" fmla="*/ 0 h 257442"/>
                <a:gd name="connsiteX0" fmla="*/ 2809130 w 2809130"/>
                <a:gd name="connsiteY0" fmla="*/ 0 h 257442"/>
                <a:gd name="connsiteX1" fmla="*/ 2754409 w 2809130"/>
                <a:gd name="connsiteY1" fmla="*/ 257442 h 257442"/>
                <a:gd name="connsiteX2" fmla="*/ 0 w 2809130"/>
                <a:gd name="connsiteY2" fmla="*/ 257442 h 257442"/>
                <a:gd name="connsiteX3" fmla="*/ 0 w 2809130"/>
                <a:gd name="connsiteY3" fmla="*/ 0 h 257442"/>
                <a:gd name="connsiteX0" fmla="*/ 2809130 w 2809130"/>
                <a:gd name="connsiteY0" fmla="*/ 0 h 257442"/>
                <a:gd name="connsiteX1" fmla="*/ 2754409 w 2809130"/>
                <a:gd name="connsiteY1" fmla="*/ 257442 h 257442"/>
                <a:gd name="connsiteX2" fmla="*/ 0 w 2809130"/>
                <a:gd name="connsiteY2" fmla="*/ 257442 h 257442"/>
                <a:gd name="connsiteX3" fmla="*/ 0 w 2809130"/>
                <a:gd name="connsiteY3" fmla="*/ 0 h 257442"/>
                <a:gd name="connsiteX0" fmla="*/ 2809130 w 2809130"/>
                <a:gd name="connsiteY0" fmla="*/ 0 h 257442"/>
                <a:gd name="connsiteX1" fmla="*/ 2754409 w 2809130"/>
                <a:gd name="connsiteY1" fmla="*/ 257442 h 257442"/>
                <a:gd name="connsiteX2" fmla="*/ 0 w 2809130"/>
                <a:gd name="connsiteY2" fmla="*/ 257442 h 257442"/>
                <a:gd name="connsiteX3" fmla="*/ 0 w 2809130"/>
                <a:gd name="connsiteY3" fmla="*/ 0 h 257442"/>
                <a:gd name="connsiteX0" fmla="*/ 2977445 w 2977445"/>
                <a:gd name="connsiteY0" fmla="*/ 0 h 257442"/>
                <a:gd name="connsiteX1" fmla="*/ 2754409 w 2977445"/>
                <a:gd name="connsiteY1" fmla="*/ 257442 h 257442"/>
                <a:gd name="connsiteX2" fmla="*/ 0 w 2977445"/>
                <a:gd name="connsiteY2" fmla="*/ 257442 h 257442"/>
                <a:gd name="connsiteX3" fmla="*/ 0 w 2977445"/>
                <a:gd name="connsiteY3" fmla="*/ 0 h 257442"/>
                <a:gd name="connsiteX0" fmla="*/ 2977445 w 2977445"/>
                <a:gd name="connsiteY0" fmla="*/ 0 h 257442"/>
                <a:gd name="connsiteX1" fmla="*/ 2922724 w 2977445"/>
                <a:gd name="connsiteY1" fmla="*/ 257442 h 257442"/>
                <a:gd name="connsiteX2" fmla="*/ 0 w 2977445"/>
                <a:gd name="connsiteY2" fmla="*/ 257442 h 257442"/>
                <a:gd name="connsiteX3" fmla="*/ 0 w 2977445"/>
                <a:gd name="connsiteY3" fmla="*/ 0 h 257442"/>
                <a:gd name="connsiteX0" fmla="*/ 2977445 w 2977445"/>
                <a:gd name="connsiteY0" fmla="*/ 0 h 257442"/>
                <a:gd name="connsiteX1" fmla="*/ 2922724 w 2977445"/>
                <a:gd name="connsiteY1" fmla="*/ 257442 h 257442"/>
                <a:gd name="connsiteX2" fmla="*/ 0 w 2977445"/>
                <a:gd name="connsiteY2" fmla="*/ 257442 h 257442"/>
                <a:gd name="connsiteX3" fmla="*/ 0 w 2977445"/>
                <a:gd name="connsiteY3" fmla="*/ 0 h 257442"/>
                <a:gd name="connsiteX0" fmla="*/ 2977445 w 2977445"/>
                <a:gd name="connsiteY0" fmla="*/ 0 h 257442"/>
                <a:gd name="connsiteX1" fmla="*/ 2922724 w 2977445"/>
                <a:gd name="connsiteY1" fmla="*/ 257442 h 257442"/>
                <a:gd name="connsiteX2" fmla="*/ 0 w 2977445"/>
                <a:gd name="connsiteY2" fmla="*/ 257442 h 257442"/>
                <a:gd name="connsiteX3" fmla="*/ 0 w 2977445"/>
                <a:gd name="connsiteY3" fmla="*/ 0 h 257442"/>
                <a:gd name="connsiteX0" fmla="*/ 3155379 w 3155379"/>
                <a:gd name="connsiteY0" fmla="*/ 0 h 257442"/>
                <a:gd name="connsiteX1" fmla="*/ 2922724 w 3155379"/>
                <a:gd name="connsiteY1" fmla="*/ 257442 h 257442"/>
                <a:gd name="connsiteX2" fmla="*/ 0 w 3155379"/>
                <a:gd name="connsiteY2" fmla="*/ 257442 h 257442"/>
                <a:gd name="connsiteX3" fmla="*/ 0 w 3155379"/>
                <a:gd name="connsiteY3" fmla="*/ 0 h 257442"/>
                <a:gd name="connsiteX0" fmla="*/ 3155379 w 3155379"/>
                <a:gd name="connsiteY0" fmla="*/ 0 h 257442"/>
                <a:gd name="connsiteX1" fmla="*/ 3100658 w 3155379"/>
                <a:gd name="connsiteY1" fmla="*/ 257442 h 257442"/>
                <a:gd name="connsiteX2" fmla="*/ 0 w 3155379"/>
                <a:gd name="connsiteY2" fmla="*/ 257442 h 257442"/>
                <a:gd name="connsiteX3" fmla="*/ 0 w 3155379"/>
                <a:gd name="connsiteY3" fmla="*/ 0 h 257442"/>
                <a:gd name="connsiteX0" fmla="*/ 3155379 w 3155379"/>
                <a:gd name="connsiteY0" fmla="*/ 0 h 257442"/>
                <a:gd name="connsiteX1" fmla="*/ 3100658 w 3155379"/>
                <a:gd name="connsiteY1" fmla="*/ 257442 h 257442"/>
                <a:gd name="connsiteX2" fmla="*/ 0 w 3155379"/>
                <a:gd name="connsiteY2" fmla="*/ 257442 h 257442"/>
                <a:gd name="connsiteX3" fmla="*/ 0 w 3155379"/>
                <a:gd name="connsiteY3" fmla="*/ 0 h 257442"/>
                <a:gd name="connsiteX0" fmla="*/ 3155379 w 3155379"/>
                <a:gd name="connsiteY0" fmla="*/ 0 h 257442"/>
                <a:gd name="connsiteX1" fmla="*/ 3100658 w 3155379"/>
                <a:gd name="connsiteY1" fmla="*/ 257442 h 257442"/>
                <a:gd name="connsiteX2" fmla="*/ 0 w 3155379"/>
                <a:gd name="connsiteY2" fmla="*/ 257442 h 257442"/>
                <a:gd name="connsiteX3" fmla="*/ 0 w 3155379"/>
                <a:gd name="connsiteY3" fmla="*/ 0 h 257442"/>
                <a:gd name="connsiteX0" fmla="*/ 3315679 w 3315679"/>
                <a:gd name="connsiteY0" fmla="*/ 0 h 257442"/>
                <a:gd name="connsiteX1" fmla="*/ 3100658 w 3315679"/>
                <a:gd name="connsiteY1" fmla="*/ 257442 h 257442"/>
                <a:gd name="connsiteX2" fmla="*/ 0 w 3315679"/>
                <a:gd name="connsiteY2" fmla="*/ 257442 h 257442"/>
                <a:gd name="connsiteX3" fmla="*/ 0 w 3315679"/>
                <a:gd name="connsiteY3" fmla="*/ 0 h 257442"/>
                <a:gd name="connsiteX0" fmla="*/ 3315679 w 3315679"/>
                <a:gd name="connsiteY0" fmla="*/ 0 h 257442"/>
                <a:gd name="connsiteX1" fmla="*/ 3260958 w 3315679"/>
                <a:gd name="connsiteY1" fmla="*/ 257442 h 257442"/>
                <a:gd name="connsiteX2" fmla="*/ 0 w 3315679"/>
                <a:gd name="connsiteY2" fmla="*/ 257442 h 257442"/>
                <a:gd name="connsiteX3" fmla="*/ 0 w 3315679"/>
                <a:gd name="connsiteY3" fmla="*/ 0 h 257442"/>
                <a:gd name="connsiteX0" fmla="*/ 3315679 w 3315679"/>
                <a:gd name="connsiteY0" fmla="*/ 0 h 257442"/>
                <a:gd name="connsiteX1" fmla="*/ 3260958 w 3315679"/>
                <a:gd name="connsiteY1" fmla="*/ 257442 h 257442"/>
                <a:gd name="connsiteX2" fmla="*/ 0 w 3315679"/>
                <a:gd name="connsiteY2" fmla="*/ 257442 h 257442"/>
                <a:gd name="connsiteX3" fmla="*/ 0 w 3315679"/>
                <a:gd name="connsiteY3" fmla="*/ 0 h 257442"/>
                <a:gd name="connsiteX0" fmla="*/ 3315679 w 3315679"/>
                <a:gd name="connsiteY0" fmla="*/ 0 h 257442"/>
                <a:gd name="connsiteX1" fmla="*/ 3260958 w 3315679"/>
                <a:gd name="connsiteY1" fmla="*/ 257442 h 257442"/>
                <a:gd name="connsiteX2" fmla="*/ 0 w 3315679"/>
                <a:gd name="connsiteY2" fmla="*/ 257442 h 257442"/>
                <a:gd name="connsiteX3" fmla="*/ 0 w 3315679"/>
                <a:gd name="connsiteY3" fmla="*/ 0 h 257442"/>
                <a:gd name="connsiteX0" fmla="*/ 3475980 w 3475980"/>
                <a:gd name="connsiteY0" fmla="*/ 0 h 257442"/>
                <a:gd name="connsiteX1" fmla="*/ 3260958 w 3475980"/>
                <a:gd name="connsiteY1" fmla="*/ 257442 h 257442"/>
                <a:gd name="connsiteX2" fmla="*/ 0 w 3475980"/>
                <a:gd name="connsiteY2" fmla="*/ 257442 h 257442"/>
                <a:gd name="connsiteX3" fmla="*/ 0 w 3475980"/>
                <a:gd name="connsiteY3" fmla="*/ 0 h 257442"/>
                <a:gd name="connsiteX0" fmla="*/ 3475980 w 3475980"/>
                <a:gd name="connsiteY0" fmla="*/ 0 h 257442"/>
                <a:gd name="connsiteX1" fmla="*/ 3421258 w 3475980"/>
                <a:gd name="connsiteY1" fmla="*/ 257442 h 257442"/>
                <a:gd name="connsiteX2" fmla="*/ 0 w 3475980"/>
                <a:gd name="connsiteY2" fmla="*/ 257442 h 257442"/>
                <a:gd name="connsiteX3" fmla="*/ 0 w 3475980"/>
                <a:gd name="connsiteY3" fmla="*/ 0 h 257442"/>
                <a:gd name="connsiteX0" fmla="*/ 3475981 w 3475981"/>
                <a:gd name="connsiteY0" fmla="*/ 0 h 257442"/>
                <a:gd name="connsiteX1" fmla="*/ 3421259 w 3475981"/>
                <a:gd name="connsiteY1" fmla="*/ 257442 h 257442"/>
                <a:gd name="connsiteX2" fmla="*/ 0 w 3475981"/>
                <a:gd name="connsiteY2" fmla="*/ 257442 h 257442"/>
                <a:gd name="connsiteX3" fmla="*/ 1 w 3475981"/>
                <a:gd name="connsiteY3" fmla="*/ 0 h 257442"/>
                <a:gd name="connsiteX0" fmla="*/ 3475981 w 3475981"/>
                <a:gd name="connsiteY0" fmla="*/ 0 h 257442"/>
                <a:gd name="connsiteX1" fmla="*/ 3421259 w 3475981"/>
                <a:gd name="connsiteY1" fmla="*/ 257442 h 257442"/>
                <a:gd name="connsiteX2" fmla="*/ 0 w 3475981"/>
                <a:gd name="connsiteY2" fmla="*/ 257442 h 257442"/>
                <a:gd name="connsiteX3" fmla="*/ 1 w 3475981"/>
                <a:gd name="connsiteY3" fmla="*/ 0 h 257442"/>
                <a:gd name="connsiteX0" fmla="*/ 3644294 w 3644294"/>
                <a:gd name="connsiteY0" fmla="*/ 0 h 257442"/>
                <a:gd name="connsiteX1" fmla="*/ 3421259 w 3644294"/>
                <a:gd name="connsiteY1" fmla="*/ 257442 h 257442"/>
                <a:gd name="connsiteX2" fmla="*/ 0 w 3644294"/>
                <a:gd name="connsiteY2" fmla="*/ 257442 h 257442"/>
                <a:gd name="connsiteX3" fmla="*/ 1 w 3644294"/>
                <a:gd name="connsiteY3" fmla="*/ 0 h 257442"/>
                <a:gd name="connsiteX0" fmla="*/ 3644294 w 3644294"/>
                <a:gd name="connsiteY0" fmla="*/ 0 h 257442"/>
                <a:gd name="connsiteX1" fmla="*/ 3589572 w 3644294"/>
                <a:gd name="connsiteY1" fmla="*/ 257442 h 257442"/>
                <a:gd name="connsiteX2" fmla="*/ 0 w 3644294"/>
                <a:gd name="connsiteY2" fmla="*/ 257442 h 257442"/>
                <a:gd name="connsiteX3" fmla="*/ 1 w 3644294"/>
                <a:gd name="connsiteY3" fmla="*/ 0 h 257442"/>
                <a:gd name="connsiteX0" fmla="*/ 3644295 w 3644295"/>
                <a:gd name="connsiteY0" fmla="*/ 0 h 257442"/>
                <a:gd name="connsiteX1" fmla="*/ 3589573 w 3644295"/>
                <a:gd name="connsiteY1" fmla="*/ 257442 h 257442"/>
                <a:gd name="connsiteX2" fmla="*/ 0 w 3644295"/>
                <a:gd name="connsiteY2" fmla="*/ 257442 h 257442"/>
                <a:gd name="connsiteX3" fmla="*/ 2 w 3644295"/>
                <a:gd name="connsiteY3" fmla="*/ 0 h 257442"/>
                <a:gd name="connsiteX0" fmla="*/ 3644295 w 3644295"/>
                <a:gd name="connsiteY0" fmla="*/ 0 h 257442"/>
                <a:gd name="connsiteX1" fmla="*/ 3589573 w 3644295"/>
                <a:gd name="connsiteY1" fmla="*/ 257442 h 257442"/>
                <a:gd name="connsiteX2" fmla="*/ 0 w 3644295"/>
                <a:gd name="connsiteY2" fmla="*/ 257442 h 257442"/>
                <a:gd name="connsiteX3" fmla="*/ 1 w 3644295"/>
                <a:gd name="connsiteY3" fmla="*/ 0 h 257442"/>
                <a:gd name="connsiteX0" fmla="*/ 3897121 w 3897121"/>
                <a:gd name="connsiteY0" fmla="*/ 0 h 257442"/>
                <a:gd name="connsiteX1" fmla="*/ 3589573 w 3897121"/>
                <a:gd name="connsiteY1" fmla="*/ 257442 h 257442"/>
                <a:gd name="connsiteX2" fmla="*/ 0 w 3897121"/>
                <a:gd name="connsiteY2" fmla="*/ 257442 h 257442"/>
                <a:gd name="connsiteX3" fmla="*/ 1 w 3897121"/>
                <a:gd name="connsiteY3" fmla="*/ 0 h 257442"/>
                <a:gd name="connsiteX0" fmla="*/ 3897121 w 3897121"/>
                <a:gd name="connsiteY0" fmla="*/ 0 h 257442"/>
                <a:gd name="connsiteX1" fmla="*/ 3842400 w 3897121"/>
                <a:gd name="connsiteY1" fmla="*/ 257442 h 257442"/>
                <a:gd name="connsiteX2" fmla="*/ 0 w 3897121"/>
                <a:gd name="connsiteY2" fmla="*/ 257442 h 257442"/>
                <a:gd name="connsiteX3" fmla="*/ 1 w 3897121"/>
                <a:gd name="connsiteY3" fmla="*/ 0 h 257442"/>
                <a:gd name="connsiteX0" fmla="*/ 3897121 w 3897121"/>
                <a:gd name="connsiteY0" fmla="*/ 0 h 257442"/>
                <a:gd name="connsiteX1" fmla="*/ 3842400 w 3897121"/>
                <a:gd name="connsiteY1" fmla="*/ 257442 h 257442"/>
                <a:gd name="connsiteX2" fmla="*/ 0 w 3897121"/>
                <a:gd name="connsiteY2" fmla="*/ 257442 h 257442"/>
                <a:gd name="connsiteX3" fmla="*/ 1 w 3897121"/>
                <a:gd name="connsiteY3" fmla="*/ 0 h 257442"/>
                <a:gd name="connsiteX0" fmla="*/ 3897121 w 3897121"/>
                <a:gd name="connsiteY0" fmla="*/ 0 h 257442"/>
                <a:gd name="connsiteX1" fmla="*/ 3842400 w 3897121"/>
                <a:gd name="connsiteY1" fmla="*/ 257442 h 257442"/>
                <a:gd name="connsiteX2" fmla="*/ 0 w 3897121"/>
                <a:gd name="connsiteY2" fmla="*/ 257442 h 257442"/>
                <a:gd name="connsiteX3" fmla="*/ 0 w 3897121"/>
                <a:gd name="connsiteY3" fmla="*/ 0 h 257442"/>
              </a:gdLst>
              <a:ahLst/>
              <a:cxnLst>
                <a:cxn ang="0">
                  <a:pos x="connsiteX0" y="connsiteY0"/>
                </a:cxn>
                <a:cxn ang="0">
                  <a:pos x="connsiteX1" y="connsiteY1"/>
                </a:cxn>
                <a:cxn ang="0">
                  <a:pos x="connsiteX2" y="connsiteY2"/>
                </a:cxn>
                <a:cxn ang="0">
                  <a:pos x="connsiteX3" y="connsiteY3"/>
                </a:cxn>
              </a:cxnLst>
              <a:rect l="l" t="t" r="r" b="b"/>
              <a:pathLst>
                <a:path w="3897121" h="257442">
                  <a:moveTo>
                    <a:pt x="3897121" y="0"/>
                  </a:moveTo>
                  <a:lnTo>
                    <a:pt x="3842400"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81" name="btfpRunningAgenda1LevelTextLeft604385"/>
            <p:cNvSpPr txBox="1"/>
            <p:nvPr/>
          </p:nvSpPr>
          <p:spPr bwMode="gray">
            <a:xfrm>
              <a:off x="-22" y="944429"/>
              <a:ext cx="3842400"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NY COVID-19 recovery</a:t>
              </a:r>
            </a:p>
          </p:txBody>
        </p:sp>
      </p:grpSp>
      <p:cxnSp>
        <p:nvCxnSpPr>
          <p:cNvPr id="90" name="Straight Connector 89"/>
          <p:cNvCxnSpPr/>
          <p:nvPr/>
        </p:nvCxnSpPr>
        <p:spPr bwMode="gray">
          <a:xfrm>
            <a:off x="714375" y="2654257"/>
            <a:ext cx="0" cy="599799"/>
          </a:xfrm>
          <a:prstGeom prst="line">
            <a:avLst/>
          </a:prstGeom>
          <a:ln w="76200" cap="flat" cmpd="sng" algn="ctr">
            <a:solidFill>
              <a:srgbClr val="46647B"/>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bwMode="gray">
          <a:xfrm flipH="1">
            <a:off x="2438400" y="3506345"/>
            <a:ext cx="9418638" cy="503590"/>
          </a:xfrm>
          <a:prstGeom prst="rect">
            <a:avLst/>
          </a:prstGeom>
          <a:noFill/>
        </p:spPr>
        <p:txBody>
          <a:bodyPr wrap="square" lIns="36000" tIns="36000" rIns="36000" bIns="36000" rtlCol="0">
            <a:spAutoFit/>
          </a:bodyPr>
          <a:lstStyle/>
          <a:p>
            <a:pPr marL="0" indent="0">
              <a:buNone/>
            </a:pPr>
            <a:r>
              <a:rPr lang="en-US" sz="1400" dirty="0"/>
              <a:t>Plan to hire </a:t>
            </a:r>
            <a:r>
              <a:rPr lang="en-US" sz="1400" b="1" dirty="0"/>
              <a:t>~300 resource navigators</a:t>
            </a:r>
            <a:r>
              <a:rPr lang="en-US" sz="1400" dirty="0"/>
              <a:t> as part of the Test and Trace Corps in NYC to</a:t>
            </a:r>
            <a:r>
              <a:rPr lang="en-US" sz="1400" b="1" dirty="0"/>
              <a:t> </a:t>
            </a:r>
            <a:r>
              <a:rPr lang="en-US" sz="1400" dirty="0"/>
              <a:t>address additional COVID-related social support </a:t>
            </a:r>
            <a:r>
              <a:rPr lang="en-US" sz="1400" dirty="0" smtClean="0"/>
              <a:t>(planned announcement May 19</a:t>
            </a:r>
            <a:r>
              <a:rPr lang="en-US" sz="1400" baseline="30000" dirty="0" smtClean="0"/>
              <a:t>th</a:t>
            </a:r>
            <a:r>
              <a:rPr lang="en-US" sz="1400" dirty="0" smtClean="0"/>
              <a:t>; potentially more roles to come</a:t>
            </a:r>
            <a:r>
              <a:rPr lang="en-US" sz="1400" dirty="0" smtClean="0"/>
              <a:t>)</a:t>
            </a:r>
            <a:endParaRPr lang="en-US" sz="1400" dirty="0"/>
          </a:p>
        </p:txBody>
      </p:sp>
      <p:cxnSp>
        <p:nvCxnSpPr>
          <p:cNvPr id="98" name="Straight Connector 97"/>
          <p:cNvCxnSpPr/>
          <p:nvPr/>
        </p:nvCxnSpPr>
        <p:spPr bwMode="gray">
          <a:xfrm>
            <a:off x="714375" y="3454158"/>
            <a:ext cx="0" cy="599799"/>
          </a:xfrm>
          <a:prstGeom prst="line">
            <a:avLst/>
          </a:prstGeom>
          <a:ln w="76200" cap="flat" cmpd="sng" algn="ctr">
            <a:solidFill>
              <a:srgbClr val="7891AA"/>
            </a:solidFill>
            <a:prstDash val="solid"/>
            <a:miter lim="800000"/>
            <a:headEnd type="none" w="med" len="med"/>
            <a:tailEnd type="none" w="med" len="lg"/>
          </a:ln>
        </p:spPr>
        <p:style>
          <a:lnRef idx="1">
            <a:schemeClr val="accent1"/>
          </a:lnRef>
          <a:fillRef idx="0">
            <a:schemeClr val="accent1"/>
          </a:fillRef>
          <a:effectRef idx="0">
            <a:schemeClr val="accent1"/>
          </a:effectRef>
          <a:fontRef idx="minor">
            <a:schemeClr val="tx1"/>
          </a:fontRef>
        </p:style>
      </p:cxnSp>
      <p:pic>
        <p:nvPicPr>
          <p:cNvPr id="1028" name="Picture 4" descr="NYC Creates New Office of Sustainability; Nilda Mesa Named as ..."/>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00665" y="3560075"/>
            <a:ext cx="1043796" cy="376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916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p:cNvSpPr/>
          <p:nvPr/>
        </p:nvSpPr>
        <p:spPr bwMode="gray">
          <a:xfrm>
            <a:off x="7470631" y="2115671"/>
            <a:ext cx="3959369" cy="4132729"/>
          </a:xfrm>
          <a:prstGeom prst="rect">
            <a:avLst/>
          </a:prstGeom>
          <a:solidFill>
            <a:srgbClr val="FFF9E5"/>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cxnSp>
        <p:nvCxnSpPr>
          <p:cNvPr id="144" name="Straight Connector 143"/>
          <p:cNvCxnSpPr>
            <a:stCxn id="131" idx="5"/>
            <a:endCxn id="134" idx="1"/>
          </p:cNvCxnSpPr>
          <p:nvPr/>
        </p:nvCxnSpPr>
        <p:spPr bwMode="gray">
          <a:xfrm>
            <a:off x="8024473" y="3797837"/>
            <a:ext cx="3347580" cy="0"/>
          </a:xfrm>
          <a:prstGeom prst="line">
            <a:avLst/>
          </a:prstGeom>
          <a:ln w="38100" cap="flat">
            <a:solidFill>
              <a:srgbClr val="FFC000"/>
            </a:solidFill>
            <a:prstDash val="sysDash"/>
            <a:miter lim="800000"/>
            <a:tailEnd type="none" w="med" len="lg"/>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a:stCxn id="140" idx="5"/>
            <a:endCxn id="143" idx="1"/>
          </p:cNvCxnSpPr>
          <p:nvPr/>
        </p:nvCxnSpPr>
        <p:spPr bwMode="gray">
          <a:xfrm flipV="1">
            <a:off x="8530108" y="5054340"/>
            <a:ext cx="1171099" cy="2898"/>
          </a:xfrm>
          <a:prstGeom prst="line">
            <a:avLst/>
          </a:prstGeom>
          <a:ln w="38100" cap="flat">
            <a:solidFill>
              <a:srgbClr val="FFC000"/>
            </a:solidFill>
            <a:prstDash val="sysDash"/>
            <a:miter lim="800000"/>
            <a:tailEnd type="none" w="med" len="lg"/>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cxnSpLocks/>
            <a:stCxn id="122" idx="5"/>
            <a:endCxn id="125" idx="1"/>
          </p:cNvCxnSpPr>
          <p:nvPr/>
        </p:nvCxnSpPr>
        <p:spPr bwMode="gray">
          <a:xfrm>
            <a:off x="7519028" y="2562045"/>
            <a:ext cx="2776447" cy="0"/>
          </a:xfrm>
          <a:prstGeom prst="line">
            <a:avLst/>
          </a:prstGeom>
          <a:ln w="38100" cap="flat">
            <a:solidFill>
              <a:srgbClr val="FFC000"/>
            </a:solidFill>
            <a:prstDash val="sysDash"/>
            <a:miter lim="800000"/>
            <a:tailEnd type="none" w="med" len="lg"/>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b="1"/>
              <a:t>All efforts are </a:t>
            </a:r>
            <a:r>
              <a:rPr lang="en-US" b="1" dirty="0"/>
              <a:t>hiring</a:t>
            </a:r>
            <a:r>
              <a:rPr lang="en-US" b="1"/>
              <a:t> </a:t>
            </a:r>
            <a:r>
              <a:rPr lang="en-US" b="1" dirty="0"/>
              <a:t>now</a:t>
            </a:r>
            <a:r>
              <a:rPr lang="en-US" dirty="0"/>
              <a:t> – </a:t>
            </a:r>
            <a:r>
              <a:rPr lang="en-US"/>
              <a:t>CUNY candidates </a:t>
            </a:r>
            <a:r>
              <a:rPr lang="en-US" dirty="0"/>
              <a:t>should </a:t>
            </a:r>
            <a:r>
              <a:rPr lang="en-US" u="sng" dirty="0"/>
              <a:t>apply as soon </a:t>
            </a:r>
            <a:r>
              <a:rPr lang="en-US" u="sng"/>
              <a:t>as possible</a:t>
            </a:r>
            <a:endParaRPr lang="en-US" dirty="0"/>
          </a:p>
        </p:txBody>
      </p:sp>
      <p:sp>
        <p:nvSpPr>
          <p:cNvPr id="3" name="btfpLayoutConfig" hidden="1"/>
          <p:cNvSpPr txBox="1"/>
          <p:nvPr/>
        </p:nvSpPr>
        <p:spPr bwMode="gray">
          <a:xfrm>
            <a:off x="12700" y="12700"/>
            <a:ext cx="1643646" cy="88092"/>
          </a:xfrm>
          <a:prstGeom prst="rect">
            <a:avLst/>
          </a:prstGeom>
          <a:noFill/>
        </p:spPr>
        <p:txBody>
          <a:bodyPr vert="horz" wrap="none" lIns="36000" tIns="36000" rIns="36000" bIns="36000" rtlCol="0">
            <a:spAutoFit/>
          </a:bodyPr>
          <a:lstStyle/>
          <a:p>
            <a:pPr marL="0" indent="0">
              <a:buNone/>
            </a:pPr>
            <a:r>
              <a:rPr lang="en-US" sz="100" smtClean="0">
                <a:solidFill>
                  <a:srgbClr val="FFFFFF">
                    <a:alpha val="0"/>
                  </a:srgbClr>
                </a:solidFill>
              </a:rPr>
              <a:t>overall_0_132343093020375602 columns_3_132343116895953610 26_1_132342923448911645 94_1_132343092682951090 97_1_132343092682951090 100_1_132343092682951090 9_1_132343092687459416 16_1_132343092687638945 21_1_132343092985873021 163_1_132343120566549495 </a:t>
            </a:r>
            <a:endParaRPr lang="en-US" sz="100" dirty="0" err="1" smtClean="0">
              <a:solidFill>
                <a:srgbClr val="FFFFFF">
                  <a:alpha val="0"/>
                </a:srgbClr>
              </a:solidFill>
            </a:endParaRPr>
          </a:p>
        </p:txBody>
      </p:sp>
      <p:grpSp>
        <p:nvGrpSpPr>
          <p:cNvPr id="26" name="btfpRowSeparator633871"/>
          <p:cNvGrpSpPr/>
          <p:nvPr>
            <p:custDataLst>
              <p:tags r:id="rId1"/>
            </p:custDataLst>
          </p:nvPr>
        </p:nvGrpSpPr>
        <p:grpSpPr>
          <a:xfrm>
            <a:off x="-264954" y="1962217"/>
            <a:ext cx="12721908" cy="180181"/>
            <a:chOff x="-346980" y="-1335650"/>
            <a:chExt cx="12721908" cy="180181"/>
          </a:xfrm>
        </p:grpSpPr>
        <p:sp>
          <p:nvSpPr>
            <p:cNvPr id="23" name="btfpRowSeparatorArrowLeft633871"/>
            <p:cNvSpPr/>
            <p:nvPr/>
          </p:nvSpPr>
          <p:spPr bwMode="gray">
            <a:xfrm>
              <a:off x="-346980" y="-1335650"/>
              <a:ext cx="252254" cy="180181"/>
            </a:xfrm>
            <a:prstGeom prst="upDownArrow">
              <a:avLst>
                <a:gd name="adj1" fmla="val 50000"/>
                <a:gd name="adj2" fmla="val 33000"/>
              </a:avLst>
            </a:prstGeom>
            <a:solidFill>
              <a:srgbClr val="BBCABA">
                <a:alpha val="75000"/>
              </a:srgbClr>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24" name="btfpRowSeparatorArrowRight633871"/>
            <p:cNvSpPr/>
            <p:nvPr/>
          </p:nvSpPr>
          <p:spPr bwMode="gray">
            <a:xfrm>
              <a:off x="12122674" y="-1335650"/>
              <a:ext cx="252254" cy="180181"/>
            </a:xfrm>
            <a:prstGeom prst="upDownArrow">
              <a:avLst>
                <a:gd name="adj1" fmla="val 50000"/>
                <a:gd name="adj2" fmla="val 33000"/>
              </a:avLst>
            </a:prstGeom>
            <a:solidFill>
              <a:srgbClr val="BBCABA">
                <a:alpha val="75000"/>
              </a:srgbClr>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cxnSp>
          <p:nvCxnSpPr>
            <p:cNvPr id="25" name="btfpRowSeparatorLine633871"/>
            <p:cNvCxnSpPr/>
            <p:nvPr/>
          </p:nvCxnSpPr>
          <p:spPr bwMode="gray">
            <a:xfrm>
              <a:off x="248174" y="-1335650"/>
              <a:ext cx="11531600" cy="0"/>
            </a:xfrm>
            <a:prstGeom prst="line">
              <a:avLst/>
            </a:prstGeom>
            <a:noFill/>
            <a:ln w="9525" cap="flat" cmpd="sng" algn="ctr">
              <a:noFill/>
              <a:prstDash val="solid"/>
              <a:miter lim="800000"/>
              <a:tailEnd type="none" w="med" len="lg"/>
            </a:ln>
            <a:effectLst/>
            <a:extLst>
              <a:ext uri="{91240B29-F687-4F45-9708-019B960494DF}">
                <a14:hiddenLine xmlns:a14="http://schemas.microsoft.com/office/drawing/2010/main" w="9525" cap="flat" cmpd="sng" algn="ctr">
                  <a:solidFill>
                    <a:schemeClr val="tx1"/>
                  </a:solidFill>
                  <a:prstDash val="solid"/>
                  <a:miter lim="800000"/>
                  <a:tailEnd type="none" w="med" len="lg"/>
                </a14:hiddenLine>
              </a:ext>
            </a:extLst>
          </p:spPr>
          <p:style>
            <a:lnRef idx="1">
              <a:schemeClr val="accent1"/>
            </a:lnRef>
            <a:fillRef idx="0">
              <a:schemeClr val="accent1"/>
            </a:fillRef>
            <a:effectRef idx="0">
              <a:schemeClr val="accent1"/>
            </a:effectRef>
            <a:fontRef idx="minor">
              <a:schemeClr val="tx1"/>
            </a:fontRef>
          </p:style>
        </p:cxnSp>
      </p:grpSp>
      <p:grpSp>
        <p:nvGrpSpPr>
          <p:cNvPr id="94" name="btfpStatusSticker891600"/>
          <p:cNvGrpSpPr/>
          <p:nvPr>
            <p:custDataLst>
              <p:tags r:id="rId2"/>
            </p:custDataLst>
          </p:nvPr>
        </p:nvGrpSpPr>
        <p:grpSpPr>
          <a:xfrm>
            <a:off x="10100356" y="955344"/>
            <a:ext cx="1761444" cy="235611"/>
            <a:chOff x="10100356" y="955344"/>
            <a:chExt cx="1761444" cy="235611"/>
          </a:xfrm>
        </p:grpSpPr>
        <p:sp>
          <p:nvSpPr>
            <p:cNvPr id="95" name="btfpStatusStickerText891600"/>
            <p:cNvSpPr txBox="1"/>
            <p:nvPr/>
          </p:nvSpPr>
          <p:spPr bwMode="gray">
            <a:xfrm>
              <a:off x="10100356" y="955344"/>
              <a:ext cx="1761444" cy="235611"/>
            </a:xfrm>
            <a:prstGeom prst="rect">
              <a:avLst/>
            </a:prstGeom>
            <a:noFill/>
          </p:spPr>
          <p:txBody>
            <a:bodyPr vert="horz" wrap="none" lIns="72073" tIns="25226" rIns="0" bIns="25226" rtlCol="0" anchor="t">
              <a:spAutoFit/>
            </a:bodyPr>
            <a:lstStyle/>
            <a:p>
              <a:pPr marL="0" indent="0" algn="r">
                <a:spcBef>
                  <a:spcPct val="0"/>
                </a:spcBef>
                <a:buNone/>
              </a:pPr>
              <a:r>
                <a:rPr lang="en-US" sz="1200" b="1" cap="all" spc="450" dirty="0" smtClean="0">
                  <a:solidFill>
                    <a:srgbClr val="000000"/>
                  </a:solidFill>
                </a:rPr>
                <a:t>Preliminary</a:t>
              </a:r>
            </a:p>
          </p:txBody>
        </p:sp>
        <p:cxnSp>
          <p:nvCxnSpPr>
            <p:cNvPr id="96" name="btfpStatusStickerLine891600"/>
            <p:cNvCxnSpPr/>
            <p:nvPr/>
          </p:nvCxnSpPr>
          <p:spPr bwMode="gray">
            <a:xfrm rot="720000" flipH="1">
              <a:off x="10100356"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97" name="btfpStatusSticker981221"/>
          <p:cNvGrpSpPr/>
          <p:nvPr>
            <p:custDataLst>
              <p:tags r:id="rId3"/>
            </p:custDataLst>
          </p:nvPr>
        </p:nvGrpSpPr>
        <p:grpSpPr>
          <a:xfrm>
            <a:off x="7942542" y="955344"/>
            <a:ext cx="2030813" cy="235611"/>
            <a:chOff x="7942542" y="955344"/>
            <a:chExt cx="2030813" cy="235611"/>
          </a:xfrm>
        </p:grpSpPr>
        <p:sp>
          <p:nvSpPr>
            <p:cNvPr id="98" name="btfpStatusStickerText981221"/>
            <p:cNvSpPr txBox="1"/>
            <p:nvPr/>
          </p:nvSpPr>
          <p:spPr bwMode="gray">
            <a:xfrm>
              <a:off x="7942542" y="955344"/>
              <a:ext cx="2030813" cy="235611"/>
            </a:xfrm>
            <a:prstGeom prst="rect">
              <a:avLst/>
            </a:prstGeom>
            <a:noFill/>
          </p:spPr>
          <p:txBody>
            <a:bodyPr vert="horz" wrap="none" lIns="72073" tIns="25226" rIns="0" bIns="25226" rtlCol="0" anchor="t">
              <a:spAutoFit/>
            </a:bodyPr>
            <a:lstStyle/>
            <a:p>
              <a:pPr marL="0" indent="0" algn="r">
                <a:spcBef>
                  <a:spcPts val="0"/>
                </a:spcBef>
                <a:buNone/>
              </a:pPr>
              <a:r>
                <a:rPr lang="en-US" sz="1200" b="1" cap="all" spc="450" dirty="0" smtClean="0">
                  <a:solidFill>
                    <a:srgbClr val="000000"/>
                  </a:solidFill>
                </a:rPr>
                <a:t>As of may 19</a:t>
              </a:r>
              <a:r>
                <a:rPr lang="en-US" sz="1200" b="1" cap="all" spc="450" baseline="30000" dirty="0" smtClean="0">
                  <a:solidFill>
                    <a:srgbClr val="000000"/>
                  </a:solidFill>
                </a:rPr>
                <a:t>th</a:t>
              </a:r>
              <a:endParaRPr lang="en-US" sz="1200" b="1" cap="all" spc="450" dirty="0" smtClean="0">
                <a:solidFill>
                  <a:srgbClr val="000000"/>
                </a:solidFill>
              </a:endParaRPr>
            </a:p>
          </p:txBody>
        </p:sp>
        <p:cxnSp>
          <p:nvCxnSpPr>
            <p:cNvPr id="99" name="btfpStatusStickerLine981221"/>
            <p:cNvCxnSpPr/>
            <p:nvPr/>
          </p:nvCxnSpPr>
          <p:spPr bwMode="gray">
            <a:xfrm rot="720000">
              <a:off x="7942542" y="955344"/>
              <a:ext cx="0" cy="235611"/>
            </a:xfrm>
            <a:prstGeom prst="line">
              <a:avLst/>
            </a:prstGeom>
            <a:ln w="19050" cap="flat" cmpd="sng">
              <a:solidFill>
                <a:srgbClr val="000000"/>
              </a:solidFill>
              <a:prstDash val="solid"/>
              <a:miter lim="800000"/>
              <a:headEnd type="none"/>
              <a:tailEnd type="none" w="med" len="lg"/>
            </a:ln>
          </p:spPr>
          <p:style>
            <a:lnRef idx="1">
              <a:schemeClr val="accent1"/>
            </a:lnRef>
            <a:fillRef idx="0">
              <a:schemeClr val="accent1"/>
            </a:fillRef>
            <a:effectRef idx="0">
              <a:schemeClr val="accent1"/>
            </a:effectRef>
            <a:fontRef idx="minor">
              <a:schemeClr val="tx1"/>
            </a:fontRef>
          </p:style>
        </p:cxnSp>
      </p:grpSp>
      <p:grpSp>
        <p:nvGrpSpPr>
          <p:cNvPr id="100" name="btfpRunningAgenda1Level604385"/>
          <p:cNvGrpSpPr/>
          <p:nvPr>
            <p:custDataLst>
              <p:tags r:id="rId4"/>
            </p:custDataLst>
          </p:nvPr>
        </p:nvGrpSpPr>
        <p:grpSpPr>
          <a:xfrm>
            <a:off x="0" y="944429"/>
            <a:ext cx="3897121" cy="257442"/>
            <a:chOff x="0" y="944429"/>
            <a:chExt cx="3897121" cy="257442"/>
          </a:xfrm>
        </p:grpSpPr>
        <p:sp>
          <p:nvSpPr>
            <p:cNvPr id="101" name="btfpRunningAgenda1LevelBarLeft604385"/>
            <p:cNvSpPr/>
            <p:nvPr/>
          </p:nvSpPr>
          <p:spPr bwMode="gray">
            <a:xfrm>
              <a:off x="0" y="944429"/>
              <a:ext cx="3897121" cy="257442"/>
            </a:xfrm>
            <a:custGeom>
              <a:avLst/>
              <a:gdLst>
                <a:gd name="connsiteX0" fmla="*/ 950801 w 1870925"/>
                <a:gd name="connsiteY0" fmla="*/ 0 h 257442"/>
                <a:gd name="connsiteX1" fmla="*/ 1870925 w 1870925"/>
                <a:gd name="connsiteY1" fmla="*/ 0 h 257442"/>
                <a:gd name="connsiteX2" fmla="*/ 1816204 w 1870925"/>
                <a:gd name="connsiteY2" fmla="*/ 257442 h 257442"/>
                <a:gd name="connsiteX3" fmla="*/ 0 w 1870925"/>
                <a:gd name="connsiteY3" fmla="*/ 257442 h 257442"/>
                <a:gd name="connsiteX0" fmla="*/ 950801 w 1816204"/>
                <a:gd name="connsiteY0" fmla="*/ 0 h 257442"/>
                <a:gd name="connsiteX1" fmla="*/ 896081 w 1816204"/>
                <a:gd name="connsiteY1" fmla="*/ 257442 h 257442"/>
                <a:gd name="connsiteX2" fmla="*/ 1816204 w 1816204"/>
                <a:gd name="connsiteY2" fmla="*/ 257442 h 257442"/>
                <a:gd name="connsiteX3" fmla="*/ 0 w 1816204"/>
                <a:gd name="connsiteY3" fmla="*/ 257442 h 257442"/>
                <a:gd name="connsiteX0" fmla="*/ 950801 w 950801"/>
                <a:gd name="connsiteY0" fmla="*/ 0 h 257442"/>
                <a:gd name="connsiteX1" fmla="*/ 896081 w 950801"/>
                <a:gd name="connsiteY1" fmla="*/ 257442 h 257442"/>
                <a:gd name="connsiteX2" fmla="*/ 1 w 950801"/>
                <a:gd name="connsiteY2" fmla="*/ 257442 h 257442"/>
                <a:gd name="connsiteX3" fmla="*/ 0 w 950801"/>
                <a:gd name="connsiteY3" fmla="*/ 257442 h 257442"/>
                <a:gd name="connsiteX0" fmla="*/ 950800 w 950800"/>
                <a:gd name="connsiteY0" fmla="*/ 0 h 257442"/>
                <a:gd name="connsiteX1" fmla="*/ 896080 w 950800"/>
                <a:gd name="connsiteY1" fmla="*/ 257442 h 257442"/>
                <a:gd name="connsiteX2" fmla="*/ 0 w 950800"/>
                <a:gd name="connsiteY2" fmla="*/ 257442 h 257442"/>
                <a:gd name="connsiteX3" fmla="*/ 1 w 950800"/>
                <a:gd name="connsiteY3" fmla="*/ 0 h 257442"/>
                <a:gd name="connsiteX0" fmla="*/ 1128734 w 1128734"/>
                <a:gd name="connsiteY0" fmla="*/ 0 h 257442"/>
                <a:gd name="connsiteX1" fmla="*/ 896080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1 w 1128734"/>
                <a:gd name="connsiteY3" fmla="*/ 0 h 257442"/>
                <a:gd name="connsiteX0" fmla="*/ 1128734 w 1128734"/>
                <a:gd name="connsiteY0" fmla="*/ 0 h 257442"/>
                <a:gd name="connsiteX1" fmla="*/ 1074013 w 1128734"/>
                <a:gd name="connsiteY1" fmla="*/ 257442 h 257442"/>
                <a:gd name="connsiteX2" fmla="*/ 0 w 1128734"/>
                <a:gd name="connsiteY2" fmla="*/ 257442 h 257442"/>
                <a:gd name="connsiteX3" fmla="*/ 0 w 1128734"/>
                <a:gd name="connsiteY3" fmla="*/ 0 h 257442"/>
                <a:gd name="connsiteX0" fmla="*/ 1297050 w 1297050"/>
                <a:gd name="connsiteY0" fmla="*/ 0 h 257442"/>
                <a:gd name="connsiteX1" fmla="*/ 1074013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297050 w 1297050"/>
                <a:gd name="connsiteY0" fmla="*/ 0 h 257442"/>
                <a:gd name="connsiteX1" fmla="*/ 1242329 w 1297050"/>
                <a:gd name="connsiteY1" fmla="*/ 257442 h 257442"/>
                <a:gd name="connsiteX2" fmla="*/ 0 w 1297050"/>
                <a:gd name="connsiteY2" fmla="*/ 257442 h 257442"/>
                <a:gd name="connsiteX3" fmla="*/ 0 w 1297050"/>
                <a:gd name="connsiteY3" fmla="*/ 0 h 257442"/>
                <a:gd name="connsiteX0" fmla="*/ 1606237 w 1606237"/>
                <a:gd name="connsiteY0" fmla="*/ 0 h 257442"/>
                <a:gd name="connsiteX1" fmla="*/ 1242329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606237 w 1606237"/>
                <a:gd name="connsiteY0" fmla="*/ 0 h 257442"/>
                <a:gd name="connsiteX1" fmla="*/ 1551516 w 1606237"/>
                <a:gd name="connsiteY1" fmla="*/ 257442 h 257442"/>
                <a:gd name="connsiteX2" fmla="*/ 0 w 1606237"/>
                <a:gd name="connsiteY2" fmla="*/ 257442 h 257442"/>
                <a:gd name="connsiteX3" fmla="*/ 0 w 1606237"/>
                <a:gd name="connsiteY3" fmla="*/ 0 h 257442"/>
                <a:gd name="connsiteX0" fmla="*/ 1774552 w 1774552"/>
                <a:gd name="connsiteY0" fmla="*/ 0 h 257442"/>
                <a:gd name="connsiteX1" fmla="*/ 1551516 w 1774552"/>
                <a:gd name="connsiteY1" fmla="*/ 257442 h 257442"/>
                <a:gd name="connsiteX2" fmla="*/ 0 w 1774552"/>
                <a:gd name="connsiteY2" fmla="*/ 257442 h 257442"/>
                <a:gd name="connsiteX3" fmla="*/ 0 w 1774552"/>
                <a:gd name="connsiteY3" fmla="*/ 0 h 257442"/>
                <a:gd name="connsiteX0" fmla="*/ 1774552 w 1774552"/>
                <a:gd name="connsiteY0" fmla="*/ 0 h 257442"/>
                <a:gd name="connsiteX1" fmla="*/ 1719830 w 1774552"/>
                <a:gd name="connsiteY1" fmla="*/ 257442 h 257442"/>
                <a:gd name="connsiteX2" fmla="*/ 0 w 1774552"/>
                <a:gd name="connsiteY2" fmla="*/ 257442 h 257442"/>
                <a:gd name="connsiteX3" fmla="*/ 0 w 1774552"/>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1774553 w 1774553"/>
                <a:gd name="connsiteY0" fmla="*/ 0 h 257442"/>
                <a:gd name="connsiteX1" fmla="*/ 1719831 w 1774553"/>
                <a:gd name="connsiteY1" fmla="*/ 257442 h 257442"/>
                <a:gd name="connsiteX2" fmla="*/ 0 w 1774553"/>
                <a:gd name="connsiteY2" fmla="*/ 257442 h 257442"/>
                <a:gd name="connsiteX3" fmla="*/ 1 w 1774553"/>
                <a:gd name="connsiteY3" fmla="*/ 0 h 257442"/>
                <a:gd name="connsiteX0" fmla="*/ 2027826 w 2027826"/>
                <a:gd name="connsiteY0" fmla="*/ 0 h 257442"/>
                <a:gd name="connsiteX1" fmla="*/ 1719831 w 2027826"/>
                <a:gd name="connsiteY1" fmla="*/ 257442 h 257442"/>
                <a:gd name="connsiteX2" fmla="*/ 0 w 2027826"/>
                <a:gd name="connsiteY2" fmla="*/ 257442 h 257442"/>
                <a:gd name="connsiteX3" fmla="*/ 1 w 2027826"/>
                <a:gd name="connsiteY3" fmla="*/ 0 h 257442"/>
                <a:gd name="connsiteX0" fmla="*/ 2027826 w 2027826"/>
                <a:gd name="connsiteY0" fmla="*/ 0 h 257442"/>
                <a:gd name="connsiteX1" fmla="*/ 1973104 w 2027826"/>
                <a:gd name="connsiteY1" fmla="*/ 257442 h 257442"/>
                <a:gd name="connsiteX2" fmla="*/ 0 w 2027826"/>
                <a:gd name="connsiteY2" fmla="*/ 257442 h 257442"/>
                <a:gd name="connsiteX3" fmla="*/ 1 w 2027826"/>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2 w 2027827"/>
                <a:gd name="connsiteY3" fmla="*/ 0 h 257442"/>
                <a:gd name="connsiteX0" fmla="*/ 2027827 w 2027827"/>
                <a:gd name="connsiteY0" fmla="*/ 0 h 257442"/>
                <a:gd name="connsiteX1" fmla="*/ 1973105 w 2027827"/>
                <a:gd name="connsiteY1" fmla="*/ 257442 h 257442"/>
                <a:gd name="connsiteX2" fmla="*/ 0 w 2027827"/>
                <a:gd name="connsiteY2" fmla="*/ 257442 h 257442"/>
                <a:gd name="connsiteX3" fmla="*/ 1 w 2027827"/>
                <a:gd name="connsiteY3" fmla="*/ 0 h 257442"/>
                <a:gd name="connsiteX0" fmla="*/ 2348427 w 2348427"/>
                <a:gd name="connsiteY0" fmla="*/ 0 h 257442"/>
                <a:gd name="connsiteX1" fmla="*/ 1973105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1 w 2348427"/>
                <a:gd name="connsiteY3" fmla="*/ 0 h 257442"/>
                <a:gd name="connsiteX0" fmla="*/ 2348427 w 2348427"/>
                <a:gd name="connsiteY0" fmla="*/ 0 h 257442"/>
                <a:gd name="connsiteX1" fmla="*/ 2293706 w 2348427"/>
                <a:gd name="connsiteY1" fmla="*/ 257442 h 257442"/>
                <a:gd name="connsiteX2" fmla="*/ 0 w 2348427"/>
                <a:gd name="connsiteY2" fmla="*/ 257442 h 257442"/>
                <a:gd name="connsiteX3" fmla="*/ 0 w 2348427"/>
                <a:gd name="connsiteY3" fmla="*/ 0 h 257442"/>
                <a:gd name="connsiteX0" fmla="*/ 2516743 w 2516743"/>
                <a:gd name="connsiteY0" fmla="*/ 0 h 257442"/>
                <a:gd name="connsiteX1" fmla="*/ 2293706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516743 w 2516743"/>
                <a:gd name="connsiteY0" fmla="*/ 0 h 257442"/>
                <a:gd name="connsiteX1" fmla="*/ 2462022 w 2516743"/>
                <a:gd name="connsiteY1" fmla="*/ 257442 h 257442"/>
                <a:gd name="connsiteX2" fmla="*/ 0 w 2516743"/>
                <a:gd name="connsiteY2" fmla="*/ 257442 h 257442"/>
                <a:gd name="connsiteX3" fmla="*/ 0 w 2516743"/>
                <a:gd name="connsiteY3" fmla="*/ 0 h 257442"/>
                <a:gd name="connsiteX0" fmla="*/ 2685057 w 2685057"/>
                <a:gd name="connsiteY0" fmla="*/ 0 h 257442"/>
                <a:gd name="connsiteX1" fmla="*/ 2462022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685057 w 2685057"/>
                <a:gd name="connsiteY0" fmla="*/ 0 h 257442"/>
                <a:gd name="connsiteX1" fmla="*/ 2630336 w 2685057"/>
                <a:gd name="connsiteY1" fmla="*/ 257442 h 257442"/>
                <a:gd name="connsiteX2" fmla="*/ 0 w 2685057"/>
                <a:gd name="connsiteY2" fmla="*/ 257442 h 257442"/>
                <a:gd name="connsiteX3" fmla="*/ 0 w 2685057"/>
                <a:gd name="connsiteY3" fmla="*/ 0 h 257442"/>
                <a:gd name="connsiteX0" fmla="*/ 2954362 w 2954362"/>
                <a:gd name="connsiteY0" fmla="*/ 0 h 257442"/>
                <a:gd name="connsiteX1" fmla="*/ 2630336 w 2954362"/>
                <a:gd name="connsiteY1" fmla="*/ 257442 h 257442"/>
                <a:gd name="connsiteX2" fmla="*/ 0 w 2954362"/>
                <a:gd name="connsiteY2" fmla="*/ 257442 h 257442"/>
                <a:gd name="connsiteX3" fmla="*/ 0 w 2954362"/>
                <a:gd name="connsiteY3" fmla="*/ 0 h 257442"/>
                <a:gd name="connsiteX0" fmla="*/ 2954362 w 2954362"/>
                <a:gd name="connsiteY0" fmla="*/ 0 h 257442"/>
                <a:gd name="connsiteX1" fmla="*/ 2899640 w 2954362"/>
                <a:gd name="connsiteY1" fmla="*/ 257442 h 257442"/>
                <a:gd name="connsiteX2" fmla="*/ 0 w 2954362"/>
                <a:gd name="connsiteY2" fmla="*/ 257442 h 257442"/>
                <a:gd name="connsiteX3" fmla="*/ 0 w 2954362"/>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2954363 w 2954363"/>
                <a:gd name="connsiteY0" fmla="*/ 0 h 257442"/>
                <a:gd name="connsiteX1" fmla="*/ 2899641 w 2954363"/>
                <a:gd name="connsiteY1" fmla="*/ 257442 h 257442"/>
                <a:gd name="connsiteX2" fmla="*/ 0 w 2954363"/>
                <a:gd name="connsiteY2" fmla="*/ 257442 h 257442"/>
                <a:gd name="connsiteX3" fmla="*/ 1 w 2954363"/>
                <a:gd name="connsiteY3" fmla="*/ 0 h 257442"/>
                <a:gd name="connsiteX0" fmla="*/ 3132296 w 3132296"/>
                <a:gd name="connsiteY0" fmla="*/ 0 h 257442"/>
                <a:gd name="connsiteX1" fmla="*/ 2899641 w 3132296"/>
                <a:gd name="connsiteY1" fmla="*/ 257442 h 257442"/>
                <a:gd name="connsiteX2" fmla="*/ 0 w 3132296"/>
                <a:gd name="connsiteY2" fmla="*/ 257442 h 257442"/>
                <a:gd name="connsiteX3" fmla="*/ 1 w 3132296"/>
                <a:gd name="connsiteY3" fmla="*/ 0 h 257442"/>
                <a:gd name="connsiteX0" fmla="*/ 3132296 w 3132296"/>
                <a:gd name="connsiteY0" fmla="*/ 0 h 257442"/>
                <a:gd name="connsiteX1" fmla="*/ 3077574 w 3132296"/>
                <a:gd name="connsiteY1" fmla="*/ 257442 h 257442"/>
                <a:gd name="connsiteX2" fmla="*/ 0 w 3132296"/>
                <a:gd name="connsiteY2" fmla="*/ 257442 h 257442"/>
                <a:gd name="connsiteX3" fmla="*/ 1 w 3132296"/>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2 w 3132297"/>
                <a:gd name="connsiteY3" fmla="*/ 0 h 257442"/>
                <a:gd name="connsiteX0" fmla="*/ 3132297 w 3132297"/>
                <a:gd name="connsiteY0" fmla="*/ 0 h 257442"/>
                <a:gd name="connsiteX1" fmla="*/ 3077575 w 3132297"/>
                <a:gd name="connsiteY1" fmla="*/ 257442 h 257442"/>
                <a:gd name="connsiteX2" fmla="*/ 0 w 3132297"/>
                <a:gd name="connsiteY2" fmla="*/ 257442 h 257442"/>
                <a:gd name="connsiteX3" fmla="*/ 1 w 3132297"/>
                <a:gd name="connsiteY3" fmla="*/ 0 h 257442"/>
                <a:gd name="connsiteX0" fmla="*/ 3334274 w 3334274"/>
                <a:gd name="connsiteY0" fmla="*/ 0 h 257442"/>
                <a:gd name="connsiteX1" fmla="*/ 3077575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2 w 3334274"/>
                <a:gd name="connsiteY1" fmla="*/ 257442 h 257442"/>
                <a:gd name="connsiteX2" fmla="*/ 0 w 3334274"/>
                <a:gd name="connsiteY2" fmla="*/ 257442 h 257442"/>
                <a:gd name="connsiteX3" fmla="*/ 1 w 3334274"/>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2 w 3334275"/>
                <a:gd name="connsiteY3" fmla="*/ 0 h 257442"/>
                <a:gd name="connsiteX0" fmla="*/ 3334275 w 3334275"/>
                <a:gd name="connsiteY0" fmla="*/ 0 h 257442"/>
                <a:gd name="connsiteX1" fmla="*/ 3279553 w 3334275"/>
                <a:gd name="connsiteY1" fmla="*/ 257442 h 257442"/>
                <a:gd name="connsiteX2" fmla="*/ 0 w 3334275"/>
                <a:gd name="connsiteY2" fmla="*/ 257442 h 257442"/>
                <a:gd name="connsiteX3" fmla="*/ 1 w 3334275"/>
                <a:gd name="connsiteY3" fmla="*/ 0 h 257442"/>
                <a:gd name="connsiteX0" fmla="*/ 3571519 w 3571519"/>
                <a:gd name="connsiteY0" fmla="*/ 0 h 257442"/>
                <a:gd name="connsiteX1" fmla="*/ 3279553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1 w 3571519"/>
                <a:gd name="connsiteY3" fmla="*/ 0 h 257442"/>
                <a:gd name="connsiteX0" fmla="*/ 3571519 w 3571519"/>
                <a:gd name="connsiteY0" fmla="*/ 0 h 257442"/>
                <a:gd name="connsiteX1" fmla="*/ 3516798 w 3571519"/>
                <a:gd name="connsiteY1" fmla="*/ 257442 h 257442"/>
                <a:gd name="connsiteX2" fmla="*/ 0 w 3571519"/>
                <a:gd name="connsiteY2" fmla="*/ 257442 h 257442"/>
                <a:gd name="connsiteX3" fmla="*/ 0 w 3571519"/>
                <a:gd name="connsiteY3" fmla="*/ 0 h 257442"/>
                <a:gd name="connsiteX0" fmla="*/ 3731819 w 3731819"/>
                <a:gd name="connsiteY0" fmla="*/ 0 h 257442"/>
                <a:gd name="connsiteX1" fmla="*/ 35167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731819 w 3731819"/>
                <a:gd name="connsiteY0" fmla="*/ 0 h 257442"/>
                <a:gd name="connsiteX1" fmla="*/ 3677098 w 3731819"/>
                <a:gd name="connsiteY1" fmla="*/ 257442 h 257442"/>
                <a:gd name="connsiteX2" fmla="*/ 0 w 3731819"/>
                <a:gd name="connsiteY2" fmla="*/ 257442 h 257442"/>
                <a:gd name="connsiteX3" fmla="*/ 0 w 3731819"/>
                <a:gd name="connsiteY3" fmla="*/ 0 h 257442"/>
                <a:gd name="connsiteX0" fmla="*/ 3900134 w 3900134"/>
                <a:gd name="connsiteY0" fmla="*/ 0 h 257442"/>
                <a:gd name="connsiteX1" fmla="*/ 3677098 w 3900134"/>
                <a:gd name="connsiteY1" fmla="*/ 257442 h 257442"/>
                <a:gd name="connsiteX2" fmla="*/ 0 w 3900134"/>
                <a:gd name="connsiteY2" fmla="*/ 257442 h 257442"/>
                <a:gd name="connsiteX3" fmla="*/ 0 w 3900134"/>
                <a:gd name="connsiteY3" fmla="*/ 0 h 257442"/>
                <a:gd name="connsiteX0" fmla="*/ 3900134 w 3900134"/>
                <a:gd name="connsiteY0" fmla="*/ 0 h 257442"/>
                <a:gd name="connsiteX1" fmla="*/ 3845412 w 3900134"/>
                <a:gd name="connsiteY1" fmla="*/ 257442 h 257442"/>
                <a:gd name="connsiteX2" fmla="*/ 0 w 3900134"/>
                <a:gd name="connsiteY2" fmla="*/ 257442 h 257442"/>
                <a:gd name="connsiteX3" fmla="*/ 0 w 3900134"/>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3900135 w 3900135"/>
                <a:gd name="connsiteY0" fmla="*/ 0 h 257442"/>
                <a:gd name="connsiteX1" fmla="*/ 3845413 w 3900135"/>
                <a:gd name="connsiteY1" fmla="*/ 257442 h 257442"/>
                <a:gd name="connsiteX2" fmla="*/ 0 w 3900135"/>
                <a:gd name="connsiteY2" fmla="*/ 257442 h 257442"/>
                <a:gd name="connsiteX3" fmla="*/ 1 w 3900135"/>
                <a:gd name="connsiteY3" fmla="*/ 0 h 257442"/>
                <a:gd name="connsiteX0" fmla="*/ 4158666 w 4158666"/>
                <a:gd name="connsiteY0" fmla="*/ 0 h 257442"/>
                <a:gd name="connsiteX1" fmla="*/ 3845413 w 4158666"/>
                <a:gd name="connsiteY1" fmla="*/ 257442 h 257442"/>
                <a:gd name="connsiteX2" fmla="*/ 0 w 4158666"/>
                <a:gd name="connsiteY2" fmla="*/ 257442 h 257442"/>
                <a:gd name="connsiteX3" fmla="*/ 1 w 4158666"/>
                <a:gd name="connsiteY3" fmla="*/ 0 h 257442"/>
                <a:gd name="connsiteX0" fmla="*/ 4158666 w 4158666"/>
                <a:gd name="connsiteY0" fmla="*/ 0 h 257442"/>
                <a:gd name="connsiteX1" fmla="*/ 4103944 w 4158666"/>
                <a:gd name="connsiteY1" fmla="*/ 257442 h 257442"/>
                <a:gd name="connsiteX2" fmla="*/ 0 w 4158666"/>
                <a:gd name="connsiteY2" fmla="*/ 257442 h 257442"/>
                <a:gd name="connsiteX3" fmla="*/ 1 w 4158666"/>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2 w 4158667"/>
                <a:gd name="connsiteY3" fmla="*/ 0 h 257442"/>
                <a:gd name="connsiteX0" fmla="*/ 4158667 w 4158667"/>
                <a:gd name="connsiteY0" fmla="*/ 0 h 257442"/>
                <a:gd name="connsiteX1" fmla="*/ 4103945 w 4158667"/>
                <a:gd name="connsiteY1" fmla="*/ 257442 h 257442"/>
                <a:gd name="connsiteX2" fmla="*/ 0 w 4158667"/>
                <a:gd name="connsiteY2" fmla="*/ 257442 h 257442"/>
                <a:gd name="connsiteX3" fmla="*/ 1 w 4158667"/>
                <a:gd name="connsiteY3" fmla="*/ 0 h 257442"/>
                <a:gd name="connsiteX0" fmla="*/ 4318966 w 4318966"/>
                <a:gd name="connsiteY0" fmla="*/ 0 h 257442"/>
                <a:gd name="connsiteX1" fmla="*/ 4103945 w 4318966"/>
                <a:gd name="connsiteY1" fmla="*/ 257442 h 257442"/>
                <a:gd name="connsiteX2" fmla="*/ 0 w 4318966"/>
                <a:gd name="connsiteY2" fmla="*/ 257442 h 257442"/>
                <a:gd name="connsiteX3" fmla="*/ 1 w 4318966"/>
                <a:gd name="connsiteY3" fmla="*/ 0 h 257442"/>
                <a:gd name="connsiteX0" fmla="*/ 4318966 w 4318966"/>
                <a:gd name="connsiteY0" fmla="*/ 0 h 257442"/>
                <a:gd name="connsiteX1" fmla="*/ 4264244 w 4318966"/>
                <a:gd name="connsiteY1" fmla="*/ 257442 h 257442"/>
                <a:gd name="connsiteX2" fmla="*/ 0 w 4318966"/>
                <a:gd name="connsiteY2" fmla="*/ 257442 h 257442"/>
                <a:gd name="connsiteX3" fmla="*/ 1 w 4318966"/>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2 w 4318967"/>
                <a:gd name="connsiteY3" fmla="*/ 0 h 257442"/>
                <a:gd name="connsiteX0" fmla="*/ 4318967 w 4318967"/>
                <a:gd name="connsiteY0" fmla="*/ 0 h 257442"/>
                <a:gd name="connsiteX1" fmla="*/ 4264245 w 4318967"/>
                <a:gd name="connsiteY1" fmla="*/ 257442 h 257442"/>
                <a:gd name="connsiteX2" fmla="*/ 0 w 4318967"/>
                <a:gd name="connsiteY2" fmla="*/ 257442 h 257442"/>
                <a:gd name="connsiteX3" fmla="*/ 1 w 4318967"/>
                <a:gd name="connsiteY3" fmla="*/ 0 h 257442"/>
                <a:gd name="connsiteX0" fmla="*/ 4522548 w 4522548"/>
                <a:gd name="connsiteY0" fmla="*/ 0 h 257442"/>
                <a:gd name="connsiteX1" fmla="*/ 4264245 w 4522548"/>
                <a:gd name="connsiteY1" fmla="*/ 257442 h 257442"/>
                <a:gd name="connsiteX2" fmla="*/ 0 w 4522548"/>
                <a:gd name="connsiteY2" fmla="*/ 257442 h 257442"/>
                <a:gd name="connsiteX3" fmla="*/ 1 w 4522548"/>
                <a:gd name="connsiteY3" fmla="*/ 0 h 257442"/>
                <a:gd name="connsiteX0" fmla="*/ 4522548 w 4522548"/>
                <a:gd name="connsiteY0" fmla="*/ 0 h 257442"/>
                <a:gd name="connsiteX1" fmla="*/ 4467826 w 4522548"/>
                <a:gd name="connsiteY1" fmla="*/ 257442 h 257442"/>
                <a:gd name="connsiteX2" fmla="*/ 0 w 4522548"/>
                <a:gd name="connsiteY2" fmla="*/ 257442 h 257442"/>
                <a:gd name="connsiteX3" fmla="*/ 1 w 4522548"/>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2 w 4522549"/>
                <a:gd name="connsiteY3" fmla="*/ 0 h 257442"/>
                <a:gd name="connsiteX0" fmla="*/ 4522549 w 4522549"/>
                <a:gd name="connsiteY0" fmla="*/ 0 h 257442"/>
                <a:gd name="connsiteX1" fmla="*/ 4467827 w 4522549"/>
                <a:gd name="connsiteY1" fmla="*/ 257442 h 257442"/>
                <a:gd name="connsiteX2" fmla="*/ 0 w 4522549"/>
                <a:gd name="connsiteY2" fmla="*/ 257442 h 257442"/>
                <a:gd name="connsiteX3" fmla="*/ 1 w 4522549"/>
                <a:gd name="connsiteY3" fmla="*/ 0 h 257442"/>
                <a:gd name="connsiteX0" fmla="*/ 3334274 w 4467827"/>
                <a:gd name="connsiteY0" fmla="*/ 0 h 257442"/>
                <a:gd name="connsiteX1" fmla="*/ 4467827 w 4467827"/>
                <a:gd name="connsiteY1" fmla="*/ 257442 h 257442"/>
                <a:gd name="connsiteX2" fmla="*/ 0 w 4467827"/>
                <a:gd name="connsiteY2" fmla="*/ 257442 h 257442"/>
                <a:gd name="connsiteX3" fmla="*/ 1 w 4467827"/>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1 w 3334274"/>
                <a:gd name="connsiteY3" fmla="*/ 0 h 257442"/>
                <a:gd name="connsiteX0" fmla="*/ 3334274 w 3334274"/>
                <a:gd name="connsiteY0" fmla="*/ 0 h 257442"/>
                <a:gd name="connsiteX1" fmla="*/ 3279553 w 3334274"/>
                <a:gd name="connsiteY1" fmla="*/ 257442 h 257442"/>
                <a:gd name="connsiteX2" fmla="*/ 0 w 3334274"/>
                <a:gd name="connsiteY2" fmla="*/ 257442 h 257442"/>
                <a:gd name="connsiteX3" fmla="*/ 0 w 3334274"/>
                <a:gd name="connsiteY3" fmla="*/ 0 h 257442"/>
                <a:gd name="connsiteX0" fmla="*/ 3502589 w 3502589"/>
                <a:gd name="connsiteY0" fmla="*/ 0 h 257442"/>
                <a:gd name="connsiteX1" fmla="*/ 3279553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502589 w 3502589"/>
                <a:gd name="connsiteY0" fmla="*/ 0 h 257442"/>
                <a:gd name="connsiteX1" fmla="*/ 3447868 w 3502589"/>
                <a:gd name="connsiteY1" fmla="*/ 257442 h 257442"/>
                <a:gd name="connsiteX2" fmla="*/ 0 w 3502589"/>
                <a:gd name="connsiteY2" fmla="*/ 257442 h 257442"/>
                <a:gd name="connsiteX3" fmla="*/ 0 w 3502589"/>
                <a:gd name="connsiteY3" fmla="*/ 0 h 257442"/>
                <a:gd name="connsiteX0" fmla="*/ 3771893 w 3771893"/>
                <a:gd name="connsiteY0" fmla="*/ 0 h 257442"/>
                <a:gd name="connsiteX1" fmla="*/ 3447868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771893 w 3771893"/>
                <a:gd name="connsiteY0" fmla="*/ 0 h 257442"/>
                <a:gd name="connsiteX1" fmla="*/ 3717172 w 3771893"/>
                <a:gd name="connsiteY1" fmla="*/ 257442 h 257442"/>
                <a:gd name="connsiteX2" fmla="*/ 0 w 3771893"/>
                <a:gd name="connsiteY2" fmla="*/ 257442 h 257442"/>
                <a:gd name="connsiteX3" fmla="*/ 0 w 3771893"/>
                <a:gd name="connsiteY3" fmla="*/ 0 h 257442"/>
                <a:gd name="connsiteX0" fmla="*/ 3932194 w 3932194"/>
                <a:gd name="connsiteY0" fmla="*/ 0 h 257442"/>
                <a:gd name="connsiteX1" fmla="*/ 3717172 w 3932194"/>
                <a:gd name="connsiteY1" fmla="*/ 257442 h 257442"/>
                <a:gd name="connsiteX2" fmla="*/ 0 w 3932194"/>
                <a:gd name="connsiteY2" fmla="*/ 257442 h 257442"/>
                <a:gd name="connsiteX3" fmla="*/ 0 w 3932194"/>
                <a:gd name="connsiteY3" fmla="*/ 0 h 257442"/>
                <a:gd name="connsiteX0" fmla="*/ 3932194 w 3932194"/>
                <a:gd name="connsiteY0" fmla="*/ 0 h 257442"/>
                <a:gd name="connsiteX1" fmla="*/ 3877472 w 3932194"/>
                <a:gd name="connsiteY1" fmla="*/ 257442 h 257442"/>
                <a:gd name="connsiteX2" fmla="*/ 0 w 3932194"/>
                <a:gd name="connsiteY2" fmla="*/ 257442 h 257442"/>
                <a:gd name="connsiteX3" fmla="*/ 0 w 3932194"/>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3932195 w 3932195"/>
                <a:gd name="connsiteY0" fmla="*/ 0 h 257442"/>
                <a:gd name="connsiteX1" fmla="*/ 3877473 w 3932195"/>
                <a:gd name="connsiteY1" fmla="*/ 257442 h 257442"/>
                <a:gd name="connsiteX2" fmla="*/ 0 w 3932195"/>
                <a:gd name="connsiteY2" fmla="*/ 257442 h 257442"/>
                <a:gd name="connsiteX3" fmla="*/ 1 w 3932195"/>
                <a:gd name="connsiteY3" fmla="*/ 0 h 257442"/>
                <a:gd name="connsiteX0" fmla="*/ 950801 w 3877473"/>
                <a:gd name="connsiteY0" fmla="*/ 0 h 257442"/>
                <a:gd name="connsiteX1" fmla="*/ 3877473 w 3877473"/>
                <a:gd name="connsiteY1" fmla="*/ 257442 h 257442"/>
                <a:gd name="connsiteX2" fmla="*/ 0 w 3877473"/>
                <a:gd name="connsiteY2" fmla="*/ 257442 h 257442"/>
                <a:gd name="connsiteX3" fmla="*/ 1 w 3877473"/>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1 w 950801"/>
                <a:gd name="connsiteY3" fmla="*/ 0 h 257442"/>
                <a:gd name="connsiteX0" fmla="*/ 950801 w 950801"/>
                <a:gd name="connsiteY0" fmla="*/ 0 h 257442"/>
                <a:gd name="connsiteX1" fmla="*/ 896080 w 950801"/>
                <a:gd name="connsiteY1" fmla="*/ 257442 h 257442"/>
                <a:gd name="connsiteX2" fmla="*/ 0 w 950801"/>
                <a:gd name="connsiteY2" fmla="*/ 257442 h 257442"/>
                <a:gd name="connsiteX3" fmla="*/ 0 w 950801"/>
                <a:gd name="connsiteY3" fmla="*/ 0 h 257442"/>
                <a:gd name="connsiteX0" fmla="*/ 1111101 w 1111101"/>
                <a:gd name="connsiteY0" fmla="*/ 0 h 257442"/>
                <a:gd name="connsiteX1" fmla="*/ 8960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111101 w 1111101"/>
                <a:gd name="connsiteY0" fmla="*/ 0 h 257442"/>
                <a:gd name="connsiteX1" fmla="*/ 1056380 w 1111101"/>
                <a:gd name="connsiteY1" fmla="*/ 257442 h 257442"/>
                <a:gd name="connsiteX2" fmla="*/ 0 w 1111101"/>
                <a:gd name="connsiteY2" fmla="*/ 257442 h 257442"/>
                <a:gd name="connsiteX3" fmla="*/ 0 w 1111101"/>
                <a:gd name="connsiteY3" fmla="*/ 0 h 257442"/>
                <a:gd name="connsiteX0" fmla="*/ 1377648 w 1377648"/>
                <a:gd name="connsiteY0" fmla="*/ 0 h 257442"/>
                <a:gd name="connsiteX1" fmla="*/ 1056380 w 1377648"/>
                <a:gd name="connsiteY1" fmla="*/ 257442 h 257442"/>
                <a:gd name="connsiteX2" fmla="*/ 0 w 1377648"/>
                <a:gd name="connsiteY2" fmla="*/ 257442 h 257442"/>
                <a:gd name="connsiteX3" fmla="*/ 0 w 1377648"/>
                <a:gd name="connsiteY3" fmla="*/ 0 h 257442"/>
                <a:gd name="connsiteX0" fmla="*/ 1377648 w 1377648"/>
                <a:gd name="connsiteY0" fmla="*/ 0 h 257442"/>
                <a:gd name="connsiteX1" fmla="*/ 1322926 w 1377648"/>
                <a:gd name="connsiteY1" fmla="*/ 257442 h 257442"/>
                <a:gd name="connsiteX2" fmla="*/ 0 w 1377648"/>
                <a:gd name="connsiteY2" fmla="*/ 257442 h 257442"/>
                <a:gd name="connsiteX3" fmla="*/ 0 w 1377648"/>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377649 w 1377649"/>
                <a:gd name="connsiteY0" fmla="*/ 0 h 257442"/>
                <a:gd name="connsiteX1" fmla="*/ 1322927 w 1377649"/>
                <a:gd name="connsiteY1" fmla="*/ 257442 h 257442"/>
                <a:gd name="connsiteX2" fmla="*/ 0 w 1377649"/>
                <a:gd name="connsiteY2" fmla="*/ 257442 h 257442"/>
                <a:gd name="connsiteX3" fmla="*/ 1 w 1377649"/>
                <a:gd name="connsiteY3" fmla="*/ 0 h 257442"/>
                <a:gd name="connsiteX0" fmla="*/ 1555582 w 1555582"/>
                <a:gd name="connsiteY0" fmla="*/ 0 h 257442"/>
                <a:gd name="connsiteX1" fmla="*/ 1322927 w 1555582"/>
                <a:gd name="connsiteY1" fmla="*/ 257442 h 257442"/>
                <a:gd name="connsiteX2" fmla="*/ 0 w 1555582"/>
                <a:gd name="connsiteY2" fmla="*/ 257442 h 257442"/>
                <a:gd name="connsiteX3" fmla="*/ 1 w 1555582"/>
                <a:gd name="connsiteY3" fmla="*/ 0 h 257442"/>
                <a:gd name="connsiteX0" fmla="*/ 1555582 w 1555582"/>
                <a:gd name="connsiteY0" fmla="*/ 0 h 257442"/>
                <a:gd name="connsiteX1" fmla="*/ 1500860 w 1555582"/>
                <a:gd name="connsiteY1" fmla="*/ 257442 h 257442"/>
                <a:gd name="connsiteX2" fmla="*/ 0 w 1555582"/>
                <a:gd name="connsiteY2" fmla="*/ 257442 h 257442"/>
                <a:gd name="connsiteX3" fmla="*/ 1 w 1555582"/>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2 w 1555583"/>
                <a:gd name="connsiteY3" fmla="*/ 0 h 257442"/>
                <a:gd name="connsiteX0" fmla="*/ 1555583 w 1555583"/>
                <a:gd name="connsiteY0" fmla="*/ 0 h 257442"/>
                <a:gd name="connsiteX1" fmla="*/ 1500861 w 1555583"/>
                <a:gd name="connsiteY1" fmla="*/ 257442 h 257442"/>
                <a:gd name="connsiteX2" fmla="*/ 0 w 1555583"/>
                <a:gd name="connsiteY2" fmla="*/ 257442 h 257442"/>
                <a:gd name="connsiteX3" fmla="*/ 1 w 1555583"/>
                <a:gd name="connsiteY3" fmla="*/ 0 h 257442"/>
                <a:gd name="connsiteX0" fmla="*/ 1715882 w 1715882"/>
                <a:gd name="connsiteY0" fmla="*/ 0 h 257442"/>
                <a:gd name="connsiteX1" fmla="*/ 1500861 w 1715882"/>
                <a:gd name="connsiteY1" fmla="*/ 257442 h 257442"/>
                <a:gd name="connsiteX2" fmla="*/ 0 w 1715882"/>
                <a:gd name="connsiteY2" fmla="*/ 257442 h 257442"/>
                <a:gd name="connsiteX3" fmla="*/ 1 w 1715882"/>
                <a:gd name="connsiteY3" fmla="*/ 0 h 257442"/>
                <a:gd name="connsiteX0" fmla="*/ 1715882 w 1715882"/>
                <a:gd name="connsiteY0" fmla="*/ 0 h 257442"/>
                <a:gd name="connsiteX1" fmla="*/ 1661160 w 1715882"/>
                <a:gd name="connsiteY1" fmla="*/ 257442 h 257442"/>
                <a:gd name="connsiteX2" fmla="*/ 0 w 1715882"/>
                <a:gd name="connsiteY2" fmla="*/ 257442 h 257442"/>
                <a:gd name="connsiteX3" fmla="*/ 1 w 1715882"/>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2 w 1715883"/>
                <a:gd name="connsiteY3" fmla="*/ 0 h 257442"/>
                <a:gd name="connsiteX0" fmla="*/ 1715883 w 1715883"/>
                <a:gd name="connsiteY0" fmla="*/ 0 h 257442"/>
                <a:gd name="connsiteX1" fmla="*/ 1661161 w 1715883"/>
                <a:gd name="connsiteY1" fmla="*/ 257442 h 257442"/>
                <a:gd name="connsiteX2" fmla="*/ 0 w 1715883"/>
                <a:gd name="connsiteY2" fmla="*/ 257442 h 257442"/>
                <a:gd name="connsiteX3" fmla="*/ 1 w 1715883"/>
                <a:gd name="connsiteY3" fmla="*/ 0 h 257442"/>
                <a:gd name="connsiteX0" fmla="*/ 1985187 w 1985187"/>
                <a:gd name="connsiteY0" fmla="*/ 0 h 257442"/>
                <a:gd name="connsiteX1" fmla="*/ 1661161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1 w 1985187"/>
                <a:gd name="connsiteY3" fmla="*/ 0 h 257442"/>
                <a:gd name="connsiteX0" fmla="*/ 1985187 w 1985187"/>
                <a:gd name="connsiteY0" fmla="*/ 0 h 257442"/>
                <a:gd name="connsiteX1" fmla="*/ 1930466 w 1985187"/>
                <a:gd name="connsiteY1" fmla="*/ 257442 h 257442"/>
                <a:gd name="connsiteX2" fmla="*/ 0 w 1985187"/>
                <a:gd name="connsiteY2" fmla="*/ 257442 h 257442"/>
                <a:gd name="connsiteX3" fmla="*/ 0 w 1985187"/>
                <a:gd name="connsiteY3" fmla="*/ 0 h 257442"/>
                <a:gd name="connsiteX0" fmla="*/ 2236858 w 2236858"/>
                <a:gd name="connsiteY0" fmla="*/ 0 h 257442"/>
                <a:gd name="connsiteX1" fmla="*/ 1930466 w 2236858"/>
                <a:gd name="connsiteY1" fmla="*/ 257442 h 257442"/>
                <a:gd name="connsiteX2" fmla="*/ 0 w 2236858"/>
                <a:gd name="connsiteY2" fmla="*/ 257442 h 257442"/>
                <a:gd name="connsiteX3" fmla="*/ 0 w 2236858"/>
                <a:gd name="connsiteY3" fmla="*/ 0 h 257442"/>
                <a:gd name="connsiteX0" fmla="*/ 2236858 w 2236858"/>
                <a:gd name="connsiteY0" fmla="*/ 0 h 257442"/>
                <a:gd name="connsiteX1" fmla="*/ 2182136 w 2236858"/>
                <a:gd name="connsiteY1" fmla="*/ 257442 h 257442"/>
                <a:gd name="connsiteX2" fmla="*/ 0 w 2236858"/>
                <a:gd name="connsiteY2" fmla="*/ 257442 h 257442"/>
                <a:gd name="connsiteX3" fmla="*/ 0 w 2236858"/>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236859 w 2236859"/>
                <a:gd name="connsiteY0" fmla="*/ 0 h 257442"/>
                <a:gd name="connsiteX1" fmla="*/ 2182137 w 2236859"/>
                <a:gd name="connsiteY1" fmla="*/ 257442 h 257442"/>
                <a:gd name="connsiteX2" fmla="*/ 0 w 2236859"/>
                <a:gd name="connsiteY2" fmla="*/ 257442 h 257442"/>
                <a:gd name="connsiteX3" fmla="*/ 1 w 2236859"/>
                <a:gd name="connsiteY3" fmla="*/ 0 h 257442"/>
                <a:gd name="connsiteX0" fmla="*/ 2480514 w 2480514"/>
                <a:gd name="connsiteY0" fmla="*/ 0 h 257442"/>
                <a:gd name="connsiteX1" fmla="*/ 2182137 w 2480514"/>
                <a:gd name="connsiteY1" fmla="*/ 257442 h 257442"/>
                <a:gd name="connsiteX2" fmla="*/ 0 w 2480514"/>
                <a:gd name="connsiteY2" fmla="*/ 257442 h 257442"/>
                <a:gd name="connsiteX3" fmla="*/ 1 w 2480514"/>
                <a:gd name="connsiteY3" fmla="*/ 0 h 257442"/>
                <a:gd name="connsiteX0" fmla="*/ 2480514 w 2480514"/>
                <a:gd name="connsiteY0" fmla="*/ 0 h 257442"/>
                <a:gd name="connsiteX1" fmla="*/ 2425792 w 2480514"/>
                <a:gd name="connsiteY1" fmla="*/ 257442 h 257442"/>
                <a:gd name="connsiteX2" fmla="*/ 0 w 2480514"/>
                <a:gd name="connsiteY2" fmla="*/ 257442 h 257442"/>
                <a:gd name="connsiteX3" fmla="*/ 1 w 2480514"/>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2 w 2480515"/>
                <a:gd name="connsiteY3" fmla="*/ 0 h 257442"/>
                <a:gd name="connsiteX0" fmla="*/ 2480515 w 2480515"/>
                <a:gd name="connsiteY0" fmla="*/ 0 h 257442"/>
                <a:gd name="connsiteX1" fmla="*/ 2425793 w 2480515"/>
                <a:gd name="connsiteY1" fmla="*/ 257442 h 257442"/>
                <a:gd name="connsiteX2" fmla="*/ 0 w 2480515"/>
                <a:gd name="connsiteY2" fmla="*/ 257442 h 257442"/>
                <a:gd name="connsiteX3" fmla="*/ 1 w 2480515"/>
                <a:gd name="connsiteY3" fmla="*/ 0 h 257442"/>
                <a:gd name="connsiteX0" fmla="*/ 2648830 w 2648830"/>
                <a:gd name="connsiteY0" fmla="*/ 0 h 257442"/>
                <a:gd name="connsiteX1" fmla="*/ 2425793 w 2648830"/>
                <a:gd name="connsiteY1" fmla="*/ 257442 h 257442"/>
                <a:gd name="connsiteX2" fmla="*/ 0 w 2648830"/>
                <a:gd name="connsiteY2" fmla="*/ 257442 h 257442"/>
                <a:gd name="connsiteX3" fmla="*/ 1 w 2648830"/>
                <a:gd name="connsiteY3" fmla="*/ 0 h 257442"/>
                <a:gd name="connsiteX0" fmla="*/ 2648830 w 2648830"/>
                <a:gd name="connsiteY0" fmla="*/ 0 h 257442"/>
                <a:gd name="connsiteX1" fmla="*/ 2594108 w 2648830"/>
                <a:gd name="connsiteY1" fmla="*/ 257442 h 257442"/>
                <a:gd name="connsiteX2" fmla="*/ 0 w 2648830"/>
                <a:gd name="connsiteY2" fmla="*/ 257442 h 257442"/>
                <a:gd name="connsiteX3" fmla="*/ 1 w 2648830"/>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2 w 2648831"/>
                <a:gd name="connsiteY3" fmla="*/ 0 h 257442"/>
                <a:gd name="connsiteX0" fmla="*/ 2648831 w 2648831"/>
                <a:gd name="connsiteY0" fmla="*/ 0 h 257442"/>
                <a:gd name="connsiteX1" fmla="*/ 2594109 w 2648831"/>
                <a:gd name="connsiteY1" fmla="*/ 257442 h 257442"/>
                <a:gd name="connsiteX2" fmla="*/ 0 w 2648831"/>
                <a:gd name="connsiteY2" fmla="*/ 257442 h 257442"/>
                <a:gd name="connsiteX3" fmla="*/ 1 w 2648831"/>
                <a:gd name="connsiteY3" fmla="*/ 0 h 257442"/>
                <a:gd name="connsiteX0" fmla="*/ 2826763 w 2826763"/>
                <a:gd name="connsiteY0" fmla="*/ 0 h 257442"/>
                <a:gd name="connsiteX1" fmla="*/ 2594109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1 w 2826763"/>
                <a:gd name="connsiteY3" fmla="*/ 0 h 257442"/>
                <a:gd name="connsiteX0" fmla="*/ 2826763 w 2826763"/>
                <a:gd name="connsiteY0" fmla="*/ 0 h 257442"/>
                <a:gd name="connsiteX1" fmla="*/ 2772042 w 2826763"/>
                <a:gd name="connsiteY1" fmla="*/ 257442 h 257442"/>
                <a:gd name="connsiteX2" fmla="*/ 0 w 2826763"/>
                <a:gd name="connsiteY2" fmla="*/ 257442 h 257442"/>
                <a:gd name="connsiteX3" fmla="*/ 0 w 2826763"/>
                <a:gd name="connsiteY3" fmla="*/ 0 h 257442"/>
                <a:gd name="connsiteX0" fmla="*/ 2995079 w 2995079"/>
                <a:gd name="connsiteY0" fmla="*/ 0 h 257442"/>
                <a:gd name="connsiteX1" fmla="*/ 2772042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2995079 w 2995079"/>
                <a:gd name="connsiteY0" fmla="*/ 0 h 257442"/>
                <a:gd name="connsiteX1" fmla="*/ 2940358 w 2995079"/>
                <a:gd name="connsiteY1" fmla="*/ 257442 h 257442"/>
                <a:gd name="connsiteX2" fmla="*/ 0 w 2995079"/>
                <a:gd name="connsiteY2" fmla="*/ 257442 h 257442"/>
                <a:gd name="connsiteX3" fmla="*/ 0 w 2995079"/>
                <a:gd name="connsiteY3" fmla="*/ 0 h 257442"/>
                <a:gd name="connsiteX0" fmla="*/ 3304266 w 3304266"/>
                <a:gd name="connsiteY0" fmla="*/ 0 h 257442"/>
                <a:gd name="connsiteX1" fmla="*/ 2940358 w 3304266"/>
                <a:gd name="connsiteY1" fmla="*/ 257442 h 257442"/>
                <a:gd name="connsiteX2" fmla="*/ 0 w 3304266"/>
                <a:gd name="connsiteY2" fmla="*/ 257442 h 257442"/>
                <a:gd name="connsiteX3" fmla="*/ 0 w 3304266"/>
                <a:gd name="connsiteY3" fmla="*/ 0 h 257442"/>
                <a:gd name="connsiteX0" fmla="*/ 3304266 w 3304266"/>
                <a:gd name="connsiteY0" fmla="*/ 0 h 257442"/>
                <a:gd name="connsiteX1" fmla="*/ 3249544 w 3304266"/>
                <a:gd name="connsiteY1" fmla="*/ 257442 h 257442"/>
                <a:gd name="connsiteX2" fmla="*/ 0 w 3304266"/>
                <a:gd name="connsiteY2" fmla="*/ 257442 h 257442"/>
                <a:gd name="connsiteX3" fmla="*/ 0 w 3304266"/>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304267 w 3304267"/>
                <a:gd name="connsiteY0" fmla="*/ 0 h 257442"/>
                <a:gd name="connsiteX1" fmla="*/ 3249545 w 3304267"/>
                <a:gd name="connsiteY1" fmla="*/ 257442 h 257442"/>
                <a:gd name="connsiteX2" fmla="*/ 0 w 3304267"/>
                <a:gd name="connsiteY2" fmla="*/ 257442 h 257442"/>
                <a:gd name="connsiteX3" fmla="*/ 1 w 3304267"/>
                <a:gd name="connsiteY3" fmla="*/ 0 h 257442"/>
                <a:gd name="connsiteX0" fmla="*/ 3472581 w 3472581"/>
                <a:gd name="connsiteY0" fmla="*/ 0 h 257442"/>
                <a:gd name="connsiteX1" fmla="*/ 3249545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1 w 3472581"/>
                <a:gd name="connsiteY3" fmla="*/ 0 h 257442"/>
                <a:gd name="connsiteX0" fmla="*/ 3472581 w 3472581"/>
                <a:gd name="connsiteY0" fmla="*/ 0 h 257442"/>
                <a:gd name="connsiteX1" fmla="*/ 3417860 w 3472581"/>
                <a:gd name="connsiteY1" fmla="*/ 257442 h 257442"/>
                <a:gd name="connsiteX2" fmla="*/ 0 w 3472581"/>
                <a:gd name="connsiteY2" fmla="*/ 257442 h 257442"/>
                <a:gd name="connsiteX3" fmla="*/ 0 w 3472581"/>
                <a:gd name="connsiteY3" fmla="*/ 0 h 257442"/>
                <a:gd name="connsiteX0" fmla="*/ 3725855 w 3725855"/>
                <a:gd name="connsiteY0" fmla="*/ 0 h 257442"/>
                <a:gd name="connsiteX1" fmla="*/ 3417860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3725855 w 3725855"/>
                <a:gd name="connsiteY0" fmla="*/ 0 h 257442"/>
                <a:gd name="connsiteX1" fmla="*/ 3671134 w 3725855"/>
                <a:gd name="connsiteY1" fmla="*/ 257442 h 257442"/>
                <a:gd name="connsiteX2" fmla="*/ 0 w 3725855"/>
                <a:gd name="connsiteY2" fmla="*/ 257442 h 257442"/>
                <a:gd name="connsiteX3" fmla="*/ 0 w 3725855"/>
                <a:gd name="connsiteY3" fmla="*/ 0 h 257442"/>
                <a:gd name="connsiteX0" fmla="*/ 4046456 w 4046456"/>
                <a:gd name="connsiteY0" fmla="*/ 0 h 257442"/>
                <a:gd name="connsiteX1" fmla="*/ 3671134 w 4046456"/>
                <a:gd name="connsiteY1" fmla="*/ 257442 h 257442"/>
                <a:gd name="connsiteX2" fmla="*/ 0 w 4046456"/>
                <a:gd name="connsiteY2" fmla="*/ 257442 h 257442"/>
                <a:gd name="connsiteX3" fmla="*/ 0 w 4046456"/>
                <a:gd name="connsiteY3" fmla="*/ 0 h 257442"/>
                <a:gd name="connsiteX0" fmla="*/ 4046456 w 4046456"/>
                <a:gd name="connsiteY0" fmla="*/ 0 h 257442"/>
                <a:gd name="connsiteX1" fmla="*/ 3991734 w 4046456"/>
                <a:gd name="connsiteY1" fmla="*/ 257442 h 257442"/>
                <a:gd name="connsiteX2" fmla="*/ 0 w 4046456"/>
                <a:gd name="connsiteY2" fmla="*/ 257442 h 257442"/>
                <a:gd name="connsiteX3" fmla="*/ 0 w 4046456"/>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046457 w 4046457"/>
                <a:gd name="connsiteY0" fmla="*/ 0 h 257442"/>
                <a:gd name="connsiteX1" fmla="*/ 3991735 w 4046457"/>
                <a:gd name="connsiteY1" fmla="*/ 257442 h 257442"/>
                <a:gd name="connsiteX2" fmla="*/ 0 w 4046457"/>
                <a:gd name="connsiteY2" fmla="*/ 257442 h 257442"/>
                <a:gd name="connsiteX3" fmla="*/ 1 w 4046457"/>
                <a:gd name="connsiteY3" fmla="*/ 0 h 257442"/>
                <a:gd name="connsiteX0" fmla="*/ 4214772 w 4214772"/>
                <a:gd name="connsiteY0" fmla="*/ 0 h 257442"/>
                <a:gd name="connsiteX1" fmla="*/ 3991735 w 4214772"/>
                <a:gd name="connsiteY1" fmla="*/ 257442 h 257442"/>
                <a:gd name="connsiteX2" fmla="*/ 0 w 4214772"/>
                <a:gd name="connsiteY2" fmla="*/ 257442 h 257442"/>
                <a:gd name="connsiteX3" fmla="*/ 1 w 4214772"/>
                <a:gd name="connsiteY3" fmla="*/ 0 h 257442"/>
                <a:gd name="connsiteX0" fmla="*/ 4214772 w 4214772"/>
                <a:gd name="connsiteY0" fmla="*/ 0 h 257442"/>
                <a:gd name="connsiteX1" fmla="*/ 4160050 w 4214772"/>
                <a:gd name="connsiteY1" fmla="*/ 257442 h 257442"/>
                <a:gd name="connsiteX2" fmla="*/ 0 w 4214772"/>
                <a:gd name="connsiteY2" fmla="*/ 257442 h 257442"/>
                <a:gd name="connsiteX3" fmla="*/ 1 w 4214772"/>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2 w 4214773"/>
                <a:gd name="connsiteY3" fmla="*/ 0 h 257442"/>
                <a:gd name="connsiteX0" fmla="*/ 4214773 w 4214773"/>
                <a:gd name="connsiteY0" fmla="*/ 0 h 257442"/>
                <a:gd name="connsiteX1" fmla="*/ 4160051 w 4214773"/>
                <a:gd name="connsiteY1" fmla="*/ 257442 h 257442"/>
                <a:gd name="connsiteX2" fmla="*/ 0 w 4214773"/>
                <a:gd name="connsiteY2" fmla="*/ 257442 h 257442"/>
                <a:gd name="connsiteX3" fmla="*/ 1 w 4214773"/>
                <a:gd name="connsiteY3" fmla="*/ 0 h 257442"/>
                <a:gd name="connsiteX0" fmla="*/ 4383086 w 4383086"/>
                <a:gd name="connsiteY0" fmla="*/ 0 h 257442"/>
                <a:gd name="connsiteX1" fmla="*/ 4160051 w 4383086"/>
                <a:gd name="connsiteY1" fmla="*/ 257442 h 257442"/>
                <a:gd name="connsiteX2" fmla="*/ 0 w 4383086"/>
                <a:gd name="connsiteY2" fmla="*/ 257442 h 257442"/>
                <a:gd name="connsiteX3" fmla="*/ 1 w 4383086"/>
                <a:gd name="connsiteY3" fmla="*/ 0 h 257442"/>
                <a:gd name="connsiteX0" fmla="*/ 4383086 w 4383086"/>
                <a:gd name="connsiteY0" fmla="*/ 0 h 257442"/>
                <a:gd name="connsiteX1" fmla="*/ 4328364 w 4383086"/>
                <a:gd name="connsiteY1" fmla="*/ 257442 h 257442"/>
                <a:gd name="connsiteX2" fmla="*/ 0 w 4383086"/>
                <a:gd name="connsiteY2" fmla="*/ 257442 h 257442"/>
                <a:gd name="connsiteX3" fmla="*/ 1 w 4383086"/>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2 w 4383087"/>
                <a:gd name="connsiteY3" fmla="*/ 0 h 257442"/>
                <a:gd name="connsiteX0" fmla="*/ 4383087 w 4383087"/>
                <a:gd name="connsiteY0" fmla="*/ 0 h 257442"/>
                <a:gd name="connsiteX1" fmla="*/ 4328365 w 4383087"/>
                <a:gd name="connsiteY1" fmla="*/ 257442 h 257442"/>
                <a:gd name="connsiteX2" fmla="*/ 0 w 4383087"/>
                <a:gd name="connsiteY2" fmla="*/ 257442 h 257442"/>
                <a:gd name="connsiteX3" fmla="*/ 1 w 4383087"/>
                <a:gd name="connsiteY3" fmla="*/ 0 h 257442"/>
                <a:gd name="connsiteX0" fmla="*/ 4652391 w 4652391"/>
                <a:gd name="connsiteY0" fmla="*/ 0 h 257442"/>
                <a:gd name="connsiteX1" fmla="*/ 4328365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1 w 4652391"/>
                <a:gd name="connsiteY3" fmla="*/ 0 h 257442"/>
                <a:gd name="connsiteX0" fmla="*/ 4652391 w 4652391"/>
                <a:gd name="connsiteY0" fmla="*/ 0 h 257442"/>
                <a:gd name="connsiteX1" fmla="*/ 4597670 w 4652391"/>
                <a:gd name="connsiteY1" fmla="*/ 257442 h 257442"/>
                <a:gd name="connsiteX2" fmla="*/ 0 w 4652391"/>
                <a:gd name="connsiteY2" fmla="*/ 257442 h 257442"/>
                <a:gd name="connsiteX3" fmla="*/ 0 w 4652391"/>
                <a:gd name="connsiteY3" fmla="*/ 0 h 257442"/>
                <a:gd name="connsiteX0" fmla="*/ 4830325 w 4830325"/>
                <a:gd name="connsiteY0" fmla="*/ 0 h 257442"/>
                <a:gd name="connsiteX1" fmla="*/ 4597670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4830325 w 4830325"/>
                <a:gd name="connsiteY0" fmla="*/ 0 h 257442"/>
                <a:gd name="connsiteX1" fmla="*/ 4775604 w 4830325"/>
                <a:gd name="connsiteY1" fmla="*/ 257442 h 257442"/>
                <a:gd name="connsiteX2" fmla="*/ 0 w 4830325"/>
                <a:gd name="connsiteY2" fmla="*/ 257442 h 257442"/>
                <a:gd name="connsiteX3" fmla="*/ 0 w 4830325"/>
                <a:gd name="connsiteY3" fmla="*/ 0 h 257442"/>
                <a:gd name="connsiteX0" fmla="*/ 2648830 w 4775604"/>
                <a:gd name="connsiteY0" fmla="*/ 0 h 257442"/>
                <a:gd name="connsiteX1" fmla="*/ 4775604 w 4775604"/>
                <a:gd name="connsiteY1" fmla="*/ 257442 h 257442"/>
                <a:gd name="connsiteX2" fmla="*/ 0 w 4775604"/>
                <a:gd name="connsiteY2" fmla="*/ 257442 h 257442"/>
                <a:gd name="connsiteX3" fmla="*/ 0 w 4775604"/>
                <a:gd name="connsiteY3" fmla="*/ 0 h 257442"/>
                <a:gd name="connsiteX0" fmla="*/ 2648830 w 2648830"/>
                <a:gd name="connsiteY0" fmla="*/ 0 h 257442"/>
                <a:gd name="connsiteX1" fmla="*/ 2594109 w 2648830"/>
                <a:gd name="connsiteY1" fmla="*/ 257442 h 257442"/>
                <a:gd name="connsiteX2" fmla="*/ 0 w 2648830"/>
                <a:gd name="connsiteY2" fmla="*/ 257442 h 257442"/>
                <a:gd name="connsiteX3" fmla="*/ 0 w 2648830"/>
                <a:gd name="connsiteY3" fmla="*/ 0 h 257442"/>
                <a:gd name="connsiteX0" fmla="*/ 2648830 w 2648830"/>
                <a:gd name="connsiteY0" fmla="*/ 0 h 257442"/>
                <a:gd name="connsiteX1" fmla="*/ 2594109 w 2648830"/>
                <a:gd name="connsiteY1" fmla="*/ 257442 h 257442"/>
                <a:gd name="connsiteX2" fmla="*/ 0 w 2648830"/>
                <a:gd name="connsiteY2" fmla="*/ 257442 h 257442"/>
                <a:gd name="connsiteX3" fmla="*/ 0 w 2648830"/>
                <a:gd name="connsiteY3" fmla="*/ 0 h 257442"/>
                <a:gd name="connsiteX0" fmla="*/ 2648830 w 2648830"/>
                <a:gd name="connsiteY0" fmla="*/ 0 h 257442"/>
                <a:gd name="connsiteX1" fmla="*/ 2594109 w 2648830"/>
                <a:gd name="connsiteY1" fmla="*/ 257442 h 257442"/>
                <a:gd name="connsiteX2" fmla="*/ 0 w 2648830"/>
                <a:gd name="connsiteY2" fmla="*/ 257442 h 257442"/>
                <a:gd name="connsiteX3" fmla="*/ 0 w 2648830"/>
                <a:gd name="connsiteY3" fmla="*/ 0 h 257442"/>
                <a:gd name="connsiteX0" fmla="*/ 2809130 w 2809130"/>
                <a:gd name="connsiteY0" fmla="*/ 0 h 257442"/>
                <a:gd name="connsiteX1" fmla="*/ 2594109 w 2809130"/>
                <a:gd name="connsiteY1" fmla="*/ 257442 h 257442"/>
                <a:gd name="connsiteX2" fmla="*/ 0 w 2809130"/>
                <a:gd name="connsiteY2" fmla="*/ 257442 h 257442"/>
                <a:gd name="connsiteX3" fmla="*/ 0 w 2809130"/>
                <a:gd name="connsiteY3" fmla="*/ 0 h 257442"/>
                <a:gd name="connsiteX0" fmla="*/ 2809130 w 2809130"/>
                <a:gd name="connsiteY0" fmla="*/ 0 h 257442"/>
                <a:gd name="connsiteX1" fmla="*/ 2754409 w 2809130"/>
                <a:gd name="connsiteY1" fmla="*/ 257442 h 257442"/>
                <a:gd name="connsiteX2" fmla="*/ 0 w 2809130"/>
                <a:gd name="connsiteY2" fmla="*/ 257442 h 257442"/>
                <a:gd name="connsiteX3" fmla="*/ 0 w 2809130"/>
                <a:gd name="connsiteY3" fmla="*/ 0 h 257442"/>
                <a:gd name="connsiteX0" fmla="*/ 2809130 w 2809130"/>
                <a:gd name="connsiteY0" fmla="*/ 0 h 257442"/>
                <a:gd name="connsiteX1" fmla="*/ 2754409 w 2809130"/>
                <a:gd name="connsiteY1" fmla="*/ 257442 h 257442"/>
                <a:gd name="connsiteX2" fmla="*/ 0 w 2809130"/>
                <a:gd name="connsiteY2" fmla="*/ 257442 h 257442"/>
                <a:gd name="connsiteX3" fmla="*/ 0 w 2809130"/>
                <a:gd name="connsiteY3" fmla="*/ 0 h 257442"/>
                <a:gd name="connsiteX0" fmla="*/ 2809130 w 2809130"/>
                <a:gd name="connsiteY0" fmla="*/ 0 h 257442"/>
                <a:gd name="connsiteX1" fmla="*/ 2754409 w 2809130"/>
                <a:gd name="connsiteY1" fmla="*/ 257442 h 257442"/>
                <a:gd name="connsiteX2" fmla="*/ 0 w 2809130"/>
                <a:gd name="connsiteY2" fmla="*/ 257442 h 257442"/>
                <a:gd name="connsiteX3" fmla="*/ 0 w 2809130"/>
                <a:gd name="connsiteY3" fmla="*/ 0 h 257442"/>
                <a:gd name="connsiteX0" fmla="*/ 2977445 w 2977445"/>
                <a:gd name="connsiteY0" fmla="*/ 0 h 257442"/>
                <a:gd name="connsiteX1" fmla="*/ 2754409 w 2977445"/>
                <a:gd name="connsiteY1" fmla="*/ 257442 h 257442"/>
                <a:gd name="connsiteX2" fmla="*/ 0 w 2977445"/>
                <a:gd name="connsiteY2" fmla="*/ 257442 h 257442"/>
                <a:gd name="connsiteX3" fmla="*/ 0 w 2977445"/>
                <a:gd name="connsiteY3" fmla="*/ 0 h 257442"/>
                <a:gd name="connsiteX0" fmla="*/ 2977445 w 2977445"/>
                <a:gd name="connsiteY0" fmla="*/ 0 h 257442"/>
                <a:gd name="connsiteX1" fmla="*/ 2922724 w 2977445"/>
                <a:gd name="connsiteY1" fmla="*/ 257442 h 257442"/>
                <a:gd name="connsiteX2" fmla="*/ 0 w 2977445"/>
                <a:gd name="connsiteY2" fmla="*/ 257442 h 257442"/>
                <a:gd name="connsiteX3" fmla="*/ 0 w 2977445"/>
                <a:gd name="connsiteY3" fmla="*/ 0 h 257442"/>
                <a:gd name="connsiteX0" fmla="*/ 2977445 w 2977445"/>
                <a:gd name="connsiteY0" fmla="*/ 0 h 257442"/>
                <a:gd name="connsiteX1" fmla="*/ 2922724 w 2977445"/>
                <a:gd name="connsiteY1" fmla="*/ 257442 h 257442"/>
                <a:gd name="connsiteX2" fmla="*/ 0 w 2977445"/>
                <a:gd name="connsiteY2" fmla="*/ 257442 h 257442"/>
                <a:gd name="connsiteX3" fmla="*/ 0 w 2977445"/>
                <a:gd name="connsiteY3" fmla="*/ 0 h 257442"/>
                <a:gd name="connsiteX0" fmla="*/ 2977445 w 2977445"/>
                <a:gd name="connsiteY0" fmla="*/ 0 h 257442"/>
                <a:gd name="connsiteX1" fmla="*/ 2922724 w 2977445"/>
                <a:gd name="connsiteY1" fmla="*/ 257442 h 257442"/>
                <a:gd name="connsiteX2" fmla="*/ 0 w 2977445"/>
                <a:gd name="connsiteY2" fmla="*/ 257442 h 257442"/>
                <a:gd name="connsiteX3" fmla="*/ 0 w 2977445"/>
                <a:gd name="connsiteY3" fmla="*/ 0 h 257442"/>
                <a:gd name="connsiteX0" fmla="*/ 3155379 w 3155379"/>
                <a:gd name="connsiteY0" fmla="*/ 0 h 257442"/>
                <a:gd name="connsiteX1" fmla="*/ 2922724 w 3155379"/>
                <a:gd name="connsiteY1" fmla="*/ 257442 h 257442"/>
                <a:gd name="connsiteX2" fmla="*/ 0 w 3155379"/>
                <a:gd name="connsiteY2" fmla="*/ 257442 h 257442"/>
                <a:gd name="connsiteX3" fmla="*/ 0 w 3155379"/>
                <a:gd name="connsiteY3" fmla="*/ 0 h 257442"/>
                <a:gd name="connsiteX0" fmla="*/ 3155379 w 3155379"/>
                <a:gd name="connsiteY0" fmla="*/ 0 h 257442"/>
                <a:gd name="connsiteX1" fmla="*/ 3100658 w 3155379"/>
                <a:gd name="connsiteY1" fmla="*/ 257442 h 257442"/>
                <a:gd name="connsiteX2" fmla="*/ 0 w 3155379"/>
                <a:gd name="connsiteY2" fmla="*/ 257442 h 257442"/>
                <a:gd name="connsiteX3" fmla="*/ 0 w 3155379"/>
                <a:gd name="connsiteY3" fmla="*/ 0 h 257442"/>
                <a:gd name="connsiteX0" fmla="*/ 3155379 w 3155379"/>
                <a:gd name="connsiteY0" fmla="*/ 0 h 257442"/>
                <a:gd name="connsiteX1" fmla="*/ 3100658 w 3155379"/>
                <a:gd name="connsiteY1" fmla="*/ 257442 h 257442"/>
                <a:gd name="connsiteX2" fmla="*/ 0 w 3155379"/>
                <a:gd name="connsiteY2" fmla="*/ 257442 h 257442"/>
                <a:gd name="connsiteX3" fmla="*/ 0 w 3155379"/>
                <a:gd name="connsiteY3" fmla="*/ 0 h 257442"/>
                <a:gd name="connsiteX0" fmla="*/ 3155379 w 3155379"/>
                <a:gd name="connsiteY0" fmla="*/ 0 h 257442"/>
                <a:gd name="connsiteX1" fmla="*/ 3100658 w 3155379"/>
                <a:gd name="connsiteY1" fmla="*/ 257442 h 257442"/>
                <a:gd name="connsiteX2" fmla="*/ 0 w 3155379"/>
                <a:gd name="connsiteY2" fmla="*/ 257442 h 257442"/>
                <a:gd name="connsiteX3" fmla="*/ 0 w 3155379"/>
                <a:gd name="connsiteY3" fmla="*/ 0 h 257442"/>
                <a:gd name="connsiteX0" fmla="*/ 3315679 w 3315679"/>
                <a:gd name="connsiteY0" fmla="*/ 0 h 257442"/>
                <a:gd name="connsiteX1" fmla="*/ 3100658 w 3315679"/>
                <a:gd name="connsiteY1" fmla="*/ 257442 h 257442"/>
                <a:gd name="connsiteX2" fmla="*/ 0 w 3315679"/>
                <a:gd name="connsiteY2" fmla="*/ 257442 h 257442"/>
                <a:gd name="connsiteX3" fmla="*/ 0 w 3315679"/>
                <a:gd name="connsiteY3" fmla="*/ 0 h 257442"/>
                <a:gd name="connsiteX0" fmla="*/ 3315679 w 3315679"/>
                <a:gd name="connsiteY0" fmla="*/ 0 h 257442"/>
                <a:gd name="connsiteX1" fmla="*/ 3260958 w 3315679"/>
                <a:gd name="connsiteY1" fmla="*/ 257442 h 257442"/>
                <a:gd name="connsiteX2" fmla="*/ 0 w 3315679"/>
                <a:gd name="connsiteY2" fmla="*/ 257442 h 257442"/>
                <a:gd name="connsiteX3" fmla="*/ 0 w 3315679"/>
                <a:gd name="connsiteY3" fmla="*/ 0 h 257442"/>
                <a:gd name="connsiteX0" fmla="*/ 3315679 w 3315679"/>
                <a:gd name="connsiteY0" fmla="*/ 0 h 257442"/>
                <a:gd name="connsiteX1" fmla="*/ 3260958 w 3315679"/>
                <a:gd name="connsiteY1" fmla="*/ 257442 h 257442"/>
                <a:gd name="connsiteX2" fmla="*/ 0 w 3315679"/>
                <a:gd name="connsiteY2" fmla="*/ 257442 h 257442"/>
                <a:gd name="connsiteX3" fmla="*/ 0 w 3315679"/>
                <a:gd name="connsiteY3" fmla="*/ 0 h 257442"/>
                <a:gd name="connsiteX0" fmla="*/ 3315679 w 3315679"/>
                <a:gd name="connsiteY0" fmla="*/ 0 h 257442"/>
                <a:gd name="connsiteX1" fmla="*/ 3260958 w 3315679"/>
                <a:gd name="connsiteY1" fmla="*/ 257442 h 257442"/>
                <a:gd name="connsiteX2" fmla="*/ 0 w 3315679"/>
                <a:gd name="connsiteY2" fmla="*/ 257442 h 257442"/>
                <a:gd name="connsiteX3" fmla="*/ 0 w 3315679"/>
                <a:gd name="connsiteY3" fmla="*/ 0 h 257442"/>
                <a:gd name="connsiteX0" fmla="*/ 3475980 w 3475980"/>
                <a:gd name="connsiteY0" fmla="*/ 0 h 257442"/>
                <a:gd name="connsiteX1" fmla="*/ 3260958 w 3475980"/>
                <a:gd name="connsiteY1" fmla="*/ 257442 h 257442"/>
                <a:gd name="connsiteX2" fmla="*/ 0 w 3475980"/>
                <a:gd name="connsiteY2" fmla="*/ 257442 h 257442"/>
                <a:gd name="connsiteX3" fmla="*/ 0 w 3475980"/>
                <a:gd name="connsiteY3" fmla="*/ 0 h 257442"/>
                <a:gd name="connsiteX0" fmla="*/ 3475980 w 3475980"/>
                <a:gd name="connsiteY0" fmla="*/ 0 h 257442"/>
                <a:gd name="connsiteX1" fmla="*/ 3421258 w 3475980"/>
                <a:gd name="connsiteY1" fmla="*/ 257442 h 257442"/>
                <a:gd name="connsiteX2" fmla="*/ 0 w 3475980"/>
                <a:gd name="connsiteY2" fmla="*/ 257442 h 257442"/>
                <a:gd name="connsiteX3" fmla="*/ 0 w 3475980"/>
                <a:gd name="connsiteY3" fmla="*/ 0 h 257442"/>
                <a:gd name="connsiteX0" fmla="*/ 3475981 w 3475981"/>
                <a:gd name="connsiteY0" fmla="*/ 0 h 257442"/>
                <a:gd name="connsiteX1" fmla="*/ 3421259 w 3475981"/>
                <a:gd name="connsiteY1" fmla="*/ 257442 h 257442"/>
                <a:gd name="connsiteX2" fmla="*/ 0 w 3475981"/>
                <a:gd name="connsiteY2" fmla="*/ 257442 h 257442"/>
                <a:gd name="connsiteX3" fmla="*/ 1 w 3475981"/>
                <a:gd name="connsiteY3" fmla="*/ 0 h 257442"/>
                <a:gd name="connsiteX0" fmla="*/ 3475981 w 3475981"/>
                <a:gd name="connsiteY0" fmla="*/ 0 h 257442"/>
                <a:gd name="connsiteX1" fmla="*/ 3421259 w 3475981"/>
                <a:gd name="connsiteY1" fmla="*/ 257442 h 257442"/>
                <a:gd name="connsiteX2" fmla="*/ 0 w 3475981"/>
                <a:gd name="connsiteY2" fmla="*/ 257442 h 257442"/>
                <a:gd name="connsiteX3" fmla="*/ 1 w 3475981"/>
                <a:gd name="connsiteY3" fmla="*/ 0 h 257442"/>
                <a:gd name="connsiteX0" fmla="*/ 3644294 w 3644294"/>
                <a:gd name="connsiteY0" fmla="*/ 0 h 257442"/>
                <a:gd name="connsiteX1" fmla="*/ 3421259 w 3644294"/>
                <a:gd name="connsiteY1" fmla="*/ 257442 h 257442"/>
                <a:gd name="connsiteX2" fmla="*/ 0 w 3644294"/>
                <a:gd name="connsiteY2" fmla="*/ 257442 h 257442"/>
                <a:gd name="connsiteX3" fmla="*/ 1 w 3644294"/>
                <a:gd name="connsiteY3" fmla="*/ 0 h 257442"/>
                <a:gd name="connsiteX0" fmla="*/ 3644294 w 3644294"/>
                <a:gd name="connsiteY0" fmla="*/ 0 h 257442"/>
                <a:gd name="connsiteX1" fmla="*/ 3589572 w 3644294"/>
                <a:gd name="connsiteY1" fmla="*/ 257442 h 257442"/>
                <a:gd name="connsiteX2" fmla="*/ 0 w 3644294"/>
                <a:gd name="connsiteY2" fmla="*/ 257442 h 257442"/>
                <a:gd name="connsiteX3" fmla="*/ 1 w 3644294"/>
                <a:gd name="connsiteY3" fmla="*/ 0 h 257442"/>
                <a:gd name="connsiteX0" fmla="*/ 3644295 w 3644295"/>
                <a:gd name="connsiteY0" fmla="*/ 0 h 257442"/>
                <a:gd name="connsiteX1" fmla="*/ 3589573 w 3644295"/>
                <a:gd name="connsiteY1" fmla="*/ 257442 h 257442"/>
                <a:gd name="connsiteX2" fmla="*/ 0 w 3644295"/>
                <a:gd name="connsiteY2" fmla="*/ 257442 h 257442"/>
                <a:gd name="connsiteX3" fmla="*/ 2 w 3644295"/>
                <a:gd name="connsiteY3" fmla="*/ 0 h 257442"/>
                <a:gd name="connsiteX0" fmla="*/ 3644295 w 3644295"/>
                <a:gd name="connsiteY0" fmla="*/ 0 h 257442"/>
                <a:gd name="connsiteX1" fmla="*/ 3589573 w 3644295"/>
                <a:gd name="connsiteY1" fmla="*/ 257442 h 257442"/>
                <a:gd name="connsiteX2" fmla="*/ 0 w 3644295"/>
                <a:gd name="connsiteY2" fmla="*/ 257442 h 257442"/>
                <a:gd name="connsiteX3" fmla="*/ 1 w 3644295"/>
                <a:gd name="connsiteY3" fmla="*/ 0 h 257442"/>
                <a:gd name="connsiteX0" fmla="*/ 3897121 w 3897121"/>
                <a:gd name="connsiteY0" fmla="*/ 0 h 257442"/>
                <a:gd name="connsiteX1" fmla="*/ 3589573 w 3897121"/>
                <a:gd name="connsiteY1" fmla="*/ 257442 h 257442"/>
                <a:gd name="connsiteX2" fmla="*/ 0 w 3897121"/>
                <a:gd name="connsiteY2" fmla="*/ 257442 h 257442"/>
                <a:gd name="connsiteX3" fmla="*/ 1 w 3897121"/>
                <a:gd name="connsiteY3" fmla="*/ 0 h 257442"/>
                <a:gd name="connsiteX0" fmla="*/ 3897121 w 3897121"/>
                <a:gd name="connsiteY0" fmla="*/ 0 h 257442"/>
                <a:gd name="connsiteX1" fmla="*/ 3842400 w 3897121"/>
                <a:gd name="connsiteY1" fmla="*/ 257442 h 257442"/>
                <a:gd name="connsiteX2" fmla="*/ 0 w 3897121"/>
                <a:gd name="connsiteY2" fmla="*/ 257442 h 257442"/>
                <a:gd name="connsiteX3" fmla="*/ 1 w 3897121"/>
                <a:gd name="connsiteY3" fmla="*/ 0 h 257442"/>
                <a:gd name="connsiteX0" fmla="*/ 3897121 w 3897121"/>
                <a:gd name="connsiteY0" fmla="*/ 0 h 257442"/>
                <a:gd name="connsiteX1" fmla="*/ 3842400 w 3897121"/>
                <a:gd name="connsiteY1" fmla="*/ 257442 h 257442"/>
                <a:gd name="connsiteX2" fmla="*/ 0 w 3897121"/>
                <a:gd name="connsiteY2" fmla="*/ 257442 h 257442"/>
                <a:gd name="connsiteX3" fmla="*/ 1 w 3897121"/>
                <a:gd name="connsiteY3" fmla="*/ 0 h 257442"/>
                <a:gd name="connsiteX0" fmla="*/ 3897121 w 3897121"/>
                <a:gd name="connsiteY0" fmla="*/ 0 h 257442"/>
                <a:gd name="connsiteX1" fmla="*/ 3842400 w 3897121"/>
                <a:gd name="connsiteY1" fmla="*/ 257442 h 257442"/>
                <a:gd name="connsiteX2" fmla="*/ 0 w 3897121"/>
                <a:gd name="connsiteY2" fmla="*/ 257442 h 257442"/>
                <a:gd name="connsiteX3" fmla="*/ 0 w 3897121"/>
                <a:gd name="connsiteY3" fmla="*/ 0 h 257442"/>
              </a:gdLst>
              <a:ahLst/>
              <a:cxnLst>
                <a:cxn ang="0">
                  <a:pos x="connsiteX0" y="connsiteY0"/>
                </a:cxn>
                <a:cxn ang="0">
                  <a:pos x="connsiteX1" y="connsiteY1"/>
                </a:cxn>
                <a:cxn ang="0">
                  <a:pos x="connsiteX2" y="connsiteY2"/>
                </a:cxn>
                <a:cxn ang="0">
                  <a:pos x="connsiteX3" y="connsiteY3"/>
                </a:cxn>
              </a:cxnLst>
              <a:rect l="l" t="t" r="r" b="b"/>
              <a:pathLst>
                <a:path w="3897121" h="257442">
                  <a:moveTo>
                    <a:pt x="3897121" y="0"/>
                  </a:moveTo>
                  <a:lnTo>
                    <a:pt x="3842400"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en-US" sz="1600" dirty="0" err="1" smtClean="0">
                <a:solidFill>
                  <a:schemeClr val="tx1"/>
                </a:solidFill>
              </a:endParaRPr>
            </a:p>
          </p:txBody>
        </p:sp>
        <p:sp>
          <p:nvSpPr>
            <p:cNvPr id="102" name="btfpRunningAgenda1LevelTextLeft604385"/>
            <p:cNvSpPr txBox="1"/>
            <p:nvPr/>
          </p:nvSpPr>
          <p:spPr bwMode="gray">
            <a:xfrm>
              <a:off x="0" y="944429"/>
              <a:ext cx="3842400" cy="257442"/>
            </a:xfrm>
            <a:prstGeom prst="rect">
              <a:avLst/>
            </a:prstGeom>
            <a:noFill/>
          </p:spPr>
          <p:txBody>
            <a:bodyPr vert="horz" wrap="none" lIns="360363" tIns="36036" rIns="360363" bIns="36036" rtlCol="0" anchor="t">
              <a:spAutoFit/>
            </a:bodyPr>
            <a:lstStyle/>
            <a:p>
              <a:pPr marL="0" indent="0">
                <a:spcBef>
                  <a:spcPts val="0"/>
                </a:spcBef>
                <a:buNone/>
              </a:pPr>
              <a:r>
                <a:rPr lang="en-US" sz="1200" b="1" cap="all" spc="450" dirty="0" smtClean="0">
                  <a:solidFill>
                    <a:srgbClr val="FFFFFF"/>
                  </a:solidFill>
                </a:rPr>
                <a:t>NY COVID-19 recovery</a:t>
              </a:r>
            </a:p>
          </p:txBody>
        </p:sp>
      </p:grpSp>
      <p:grpSp>
        <p:nvGrpSpPr>
          <p:cNvPr id="9" name="btfpColumnHeaderBox784807"/>
          <p:cNvGrpSpPr/>
          <p:nvPr>
            <p:custDataLst>
              <p:tags r:id="rId5"/>
            </p:custDataLst>
          </p:nvPr>
        </p:nvGrpSpPr>
        <p:grpSpPr>
          <a:xfrm>
            <a:off x="330200" y="1261452"/>
            <a:ext cx="3482975" cy="568301"/>
            <a:chOff x="330200" y="1261452"/>
            <a:chExt cx="5495528" cy="568301"/>
          </a:xfrm>
        </p:grpSpPr>
        <p:sp>
          <p:nvSpPr>
            <p:cNvPr id="4" name="btfpColumnHeaderBoxText784807"/>
            <p:cNvSpPr txBox="1"/>
            <p:nvPr/>
          </p:nvSpPr>
          <p:spPr bwMode="gray">
            <a:xfrm>
              <a:off x="330200" y="1261452"/>
              <a:ext cx="5495528" cy="559753"/>
            </a:xfrm>
            <a:prstGeom prst="rect">
              <a:avLst/>
            </a:prstGeom>
            <a:noFill/>
          </p:spPr>
          <p:txBody>
            <a:bodyPr vert="horz" wrap="square" lIns="36036" tIns="36036" rIns="36036" bIns="36036" rtlCol="0" anchor="b">
              <a:spAutoFit/>
            </a:bodyPr>
            <a:lstStyle/>
            <a:p>
              <a:pPr marL="0" indent="0">
                <a:spcBef>
                  <a:spcPts val="0"/>
                </a:spcBef>
                <a:buNone/>
              </a:pPr>
              <a:r>
                <a:rPr lang="en-US" sz="1600" b="1" dirty="0" smtClean="0">
                  <a:solidFill>
                    <a:srgbClr val="000000"/>
                  </a:solidFill>
                </a:rPr>
                <a:t>CUNY students and grads are well-positioned to apply</a:t>
              </a:r>
              <a:endParaRPr lang="en-US" sz="1600" b="1" dirty="0" smtClean="0">
                <a:solidFill>
                  <a:srgbClr val="000000"/>
                </a:solidFill>
              </a:endParaRPr>
            </a:p>
          </p:txBody>
        </p:sp>
        <p:cxnSp>
          <p:nvCxnSpPr>
            <p:cNvPr id="6" name="btfpColumnHeaderBoxLine784807"/>
            <p:cNvCxnSpPr/>
            <p:nvPr/>
          </p:nvCxnSpPr>
          <p:spPr bwMode="gray">
            <a:xfrm>
              <a:off x="330200" y="1829753"/>
              <a:ext cx="5495528"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16" name="btfpColumnHeaderBox309076"/>
          <p:cNvGrpSpPr/>
          <p:nvPr>
            <p:custDataLst>
              <p:tags r:id="rId6"/>
            </p:custDataLst>
          </p:nvPr>
        </p:nvGrpSpPr>
        <p:grpSpPr>
          <a:xfrm>
            <a:off x="4352925" y="1493660"/>
            <a:ext cx="7508875" cy="315913"/>
            <a:chOff x="6366272" y="1493660"/>
            <a:chExt cx="5495528" cy="315913"/>
          </a:xfrm>
        </p:grpSpPr>
        <p:sp>
          <p:nvSpPr>
            <p:cNvPr id="11" name="btfpColumnHeaderBoxText309076"/>
            <p:cNvSpPr txBox="1"/>
            <p:nvPr/>
          </p:nvSpPr>
          <p:spPr bwMode="gray">
            <a:xfrm>
              <a:off x="6366272" y="1493660"/>
              <a:ext cx="5495528" cy="315913"/>
            </a:xfrm>
            <a:prstGeom prst="rect">
              <a:avLst/>
            </a:prstGeom>
            <a:noFill/>
          </p:spPr>
          <p:txBody>
            <a:bodyPr vert="horz" wrap="square" lIns="36036" tIns="36036" rIns="36036" bIns="36036" rtlCol="0" anchor="b">
              <a:spAutoFit/>
            </a:bodyPr>
            <a:lstStyle/>
            <a:p>
              <a:pPr marL="0" indent="0">
                <a:spcBef>
                  <a:spcPts val="0"/>
                </a:spcBef>
                <a:buNone/>
              </a:pPr>
              <a:r>
                <a:rPr lang="en-US" b="1" dirty="0" smtClean="0">
                  <a:solidFill>
                    <a:srgbClr val="000000"/>
                  </a:solidFill>
                </a:rPr>
                <a:t>Those interested should apply as soon as possible, given recruiting timeline</a:t>
              </a:r>
              <a:endParaRPr lang="en-US" sz="1600" b="1" dirty="0" smtClean="0">
                <a:solidFill>
                  <a:srgbClr val="000000"/>
                </a:solidFill>
              </a:endParaRPr>
            </a:p>
          </p:txBody>
        </p:sp>
        <p:cxnSp>
          <p:nvCxnSpPr>
            <p:cNvPr id="12" name="btfpColumnHeaderBoxLine309076"/>
            <p:cNvCxnSpPr/>
            <p:nvPr/>
          </p:nvCxnSpPr>
          <p:spPr bwMode="gray">
            <a:xfrm>
              <a:off x="6366272" y="1809573"/>
              <a:ext cx="5495528" cy="0"/>
            </a:xfrm>
            <a:prstGeom prst="line">
              <a:avLst/>
            </a:prstGeom>
            <a:ln w="9525" cap="flat">
              <a:solidFill>
                <a:srgbClr val="000000"/>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21" name="btfpBulletedList526523"/>
          <p:cNvSpPr txBox="1"/>
          <p:nvPr>
            <p:custDataLst>
              <p:tags r:id="rId7"/>
            </p:custDataLst>
          </p:nvPr>
        </p:nvSpPr>
        <p:spPr bwMode="gray">
          <a:xfrm>
            <a:off x="330200" y="1982153"/>
            <a:ext cx="3482975" cy="4320020"/>
          </a:xfrm>
          <a:prstGeom prst="rect">
            <a:avLst/>
          </a:prstGeom>
          <a:noFill/>
        </p:spPr>
        <p:txBody>
          <a:bodyPr vert="horz" wrap="square" lIns="36000" tIns="36000" rIns="36000" bIns="36000" rtlCol="0">
            <a:spAutoFit/>
          </a:bodyPr>
          <a:lstStyle/>
          <a:p>
            <a:r>
              <a:rPr lang="en-US" dirty="0" smtClean="0"/>
              <a:t>As a CUNY student or graduate, you are </a:t>
            </a:r>
            <a:r>
              <a:rPr lang="en-US" b="1" dirty="0" smtClean="0"/>
              <a:t>qualified and well-suited for many New York recovery-related roles </a:t>
            </a:r>
          </a:p>
          <a:p>
            <a:pPr lvl="1"/>
            <a:r>
              <a:rPr lang="en-US" b="1" dirty="0" smtClean="0"/>
              <a:t>Local experience </a:t>
            </a:r>
            <a:r>
              <a:rPr lang="en-US" dirty="0" smtClean="0"/>
              <a:t>in NY state or city communities preferred for all roles</a:t>
            </a:r>
          </a:p>
          <a:p>
            <a:pPr lvl="1"/>
            <a:r>
              <a:rPr lang="en-US" dirty="0" smtClean="0"/>
              <a:t>If applicable, </a:t>
            </a:r>
            <a:r>
              <a:rPr lang="en-US" b="1" dirty="0" smtClean="0"/>
              <a:t>health or social science coursework </a:t>
            </a:r>
            <a:r>
              <a:rPr lang="en-US" dirty="0" smtClean="0"/>
              <a:t>valued (but not required) in many roles</a:t>
            </a:r>
            <a:endParaRPr lang="en-US" b="1" dirty="0" smtClean="0"/>
          </a:p>
          <a:p>
            <a:r>
              <a:rPr lang="en-US" dirty="0" smtClean="0"/>
              <a:t>Recovery-related roles represent </a:t>
            </a:r>
            <a:r>
              <a:rPr lang="en-US" b="1" dirty="0" smtClean="0"/>
              <a:t>great employment options for CUNY students </a:t>
            </a:r>
            <a:r>
              <a:rPr lang="en-US" dirty="0" smtClean="0"/>
              <a:t>during or after college both in terms of pay and transferrable skills developed</a:t>
            </a:r>
          </a:p>
          <a:p>
            <a:r>
              <a:rPr lang="en-US" dirty="0" smtClean="0"/>
              <a:t>If interested, </a:t>
            </a:r>
            <a:r>
              <a:rPr lang="en-US" b="1" dirty="0" smtClean="0"/>
              <a:t>prepare and apply as soon as possible</a:t>
            </a:r>
          </a:p>
        </p:txBody>
      </p:sp>
      <p:graphicFrame>
        <p:nvGraphicFramePr>
          <p:cNvPr id="83" name="btfpTable370988"/>
          <p:cNvGraphicFramePr>
            <a:graphicFrameLocks noGrp="1"/>
          </p:cNvGraphicFramePr>
          <p:nvPr>
            <p:custDataLst>
              <p:tags r:id="rId8"/>
            </p:custDataLst>
            <p:extLst>
              <p:ext uri="{D42A27DB-BD31-4B8C-83A1-F6EECF244321}">
                <p14:modId xmlns:p14="http://schemas.microsoft.com/office/powerpoint/2010/main" val="601452086"/>
              </p:ext>
            </p:extLst>
          </p:nvPr>
        </p:nvGraphicFramePr>
        <p:xfrm>
          <a:off x="5701553" y="1907590"/>
          <a:ext cx="6160247" cy="221070"/>
        </p:xfrm>
        <a:graphic>
          <a:graphicData uri="http://schemas.openxmlformats.org/drawingml/2006/table">
            <a:tbl>
              <a:tblPr firstRow="1" firstCol="1">
                <a:tableStyleId>{9D7B26C5-4107-4FEC-AEDC-1716B250A1EF}</a:tableStyleId>
              </a:tblPr>
              <a:tblGrid>
                <a:gridCol w="1377445">
                  <a:extLst>
                    <a:ext uri="{9D8B030D-6E8A-4147-A177-3AD203B41FA5}">
                      <a16:colId xmlns:a16="http://schemas.microsoft.com/office/drawing/2014/main" val="1907607744"/>
                    </a:ext>
                  </a:extLst>
                </a:gridCol>
                <a:gridCol w="2391401">
                  <a:extLst>
                    <a:ext uri="{9D8B030D-6E8A-4147-A177-3AD203B41FA5}">
                      <a16:colId xmlns:a16="http://schemas.microsoft.com/office/drawing/2014/main" val="1487872150"/>
                    </a:ext>
                  </a:extLst>
                </a:gridCol>
                <a:gridCol w="2391401">
                  <a:extLst>
                    <a:ext uri="{9D8B030D-6E8A-4147-A177-3AD203B41FA5}">
                      <a16:colId xmlns:a16="http://schemas.microsoft.com/office/drawing/2014/main" val="1214639811"/>
                    </a:ext>
                  </a:extLst>
                </a:gridCol>
              </a:tblGrid>
              <a:tr h="221070">
                <a:tc>
                  <a:txBody>
                    <a:bodyPr/>
                    <a:lstStyle/>
                    <a:p>
                      <a:pPr marL="0" lvl="0" indent="0" algn="ctr">
                        <a:spcBef>
                          <a:spcPts val="0"/>
                        </a:spcBef>
                        <a:spcAft>
                          <a:spcPts val="0"/>
                        </a:spcAft>
                        <a:buFontTx/>
                        <a:buNone/>
                      </a:pPr>
                      <a:r>
                        <a:rPr lang="en-US" sz="1200" b="1" dirty="0" smtClean="0">
                          <a:solidFill>
                            <a:schemeClr val="accent4"/>
                          </a:solidFill>
                        </a:rPr>
                        <a:t>April</a:t>
                      </a:r>
                      <a:endParaRPr lang="en-US" sz="1200" b="1" dirty="0">
                        <a:solidFill>
                          <a:schemeClr val="accent4"/>
                        </a:solidFill>
                      </a:endParaRPr>
                    </a:p>
                  </a:txBody>
                  <a:tcPr marL="45720" marR="457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spcBef>
                          <a:spcPts val="0"/>
                        </a:spcBef>
                        <a:buFontTx/>
                        <a:buNone/>
                      </a:pPr>
                      <a:r>
                        <a:rPr lang="en-US" sz="1200" b="1" dirty="0" smtClean="0">
                          <a:solidFill>
                            <a:schemeClr val="accent4"/>
                          </a:solidFill>
                        </a:rPr>
                        <a:t>May</a:t>
                      </a:r>
                      <a:endParaRPr lang="en-US" sz="1200" b="1" dirty="0">
                        <a:solidFill>
                          <a:schemeClr val="accent4"/>
                        </a:solidFill>
                        <a:latin typeface="+mn-lt"/>
                      </a:endParaRPr>
                    </a:p>
                  </a:txBody>
                  <a:tcPr marL="45720" marR="457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spcBef>
                          <a:spcPts val="0"/>
                        </a:spcBef>
                        <a:buFontTx/>
                        <a:buNone/>
                      </a:pPr>
                      <a:r>
                        <a:rPr lang="en-US" sz="1200" b="1" dirty="0" smtClean="0">
                          <a:solidFill>
                            <a:schemeClr val="accent4"/>
                          </a:solidFill>
                          <a:latin typeface="+mn-lt"/>
                        </a:rPr>
                        <a:t>June</a:t>
                      </a:r>
                      <a:endParaRPr lang="en-US" sz="1200" b="1" dirty="0">
                        <a:solidFill>
                          <a:schemeClr val="accent4"/>
                        </a:solidFill>
                        <a:latin typeface="+mn-lt"/>
                      </a:endParaRPr>
                    </a:p>
                  </a:txBody>
                  <a:tcPr marL="45720" marR="457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86142082"/>
                  </a:ext>
                </a:extLst>
              </a:tr>
            </a:tbl>
          </a:graphicData>
        </a:graphic>
      </p:graphicFrame>
      <p:grpSp>
        <p:nvGrpSpPr>
          <p:cNvPr id="85" name="btfpRowHeaderBox410496"/>
          <p:cNvGrpSpPr/>
          <p:nvPr>
            <p:custDataLst>
              <p:tags r:id="rId9"/>
            </p:custDataLst>
          </p:nvPr>
        </p:nvGrpSpPr>
        <p:grpSpPr>
          <a:xfrm>
            <a:off x="4392989" y="4751379"/>
            <a:ext cx="1012988" cy="1084643"/>
            <a:chOff x="330200" y="1270000"/>
            <a:chExt cx="2540000" cy="972979"/>
          </a:xfrm>
        </p:grpSpPr>
        <p:sp>
          <p:nvSpPr>
            <p:cNvPr id="86" name="btfpRowHeaderBoxText410496"/>
            <p:cNvSpPr txBox="1"/>
            <p:nvPr/>
          </p:nvSpPr>
          <p:spPr bwMode="gray">
            <a:xfrm>
              <a:off x="330200" y="1270000"/>
              <a:ext cx="2540000" cy="972979"/>
            </a:xfrm>
            <a:prstGeom prst="rect">
              <a:avLst/>
            </a:prstGeom>
            <a:noFill/>
          </p:spPr>
          <p:txBody>
            <a:bodyPr vert="horz" wrap="square" lIns="36036" tIns="36036" rIns="180181" bIns="36036" rtlCol="0" anchor="t">
              <a:noAutofit/>
            </a:bodyPr>
            <a:lstStyle/>
            <a:p>
              <a:pPr marL="0" indent="0">
                <a:spcBef>
                  <a:spcPts val="0"/>
                </a:spcBef>
                <a:buNone/>
              </a:pPr>
              <a:r>
                <a:rPr lang="en-US" sz="1200" b="1" dirty="0" smtClean="0">
                  <a:solidFill>
                    <a:srgbClr val="7891AA"/>
                  </a:solidFill>
                </a:rPr>
                <a:t>NY City Resource Navigation</a:t>
              </a:r>
            </a:p>
          </p:txBody>
        </p:sp>
        <p:cxnSp>
          <p:nvCxnSpPr>
            <p:cNvPr id="87" name="btfpRowHeaderBoxLine410496"/>
            <p:cNvCxnSpPr/>
            <p:nvPr/>
          </p:nvCxnSpPr>
          <p:spPr bwMode="gray">
            <a:xfrm>
              <a:off x="2870200" y="1270000"/>
              <a:ext cx="0" cy="972979"/>
            </a:xfrm>
            <a:prstGeom prst="line">
              <a:avLst/>
            </a:prstGeom>
            <a:ln w="152400" cap="flat">
              <a:solidFill>
                <a:srgbClr val="7891AA"/>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104" name="btfpRowHeaderBox410496"/>
          <p:cNvGrpSpPr/>
          <p:nvPr>
            <p:custDataLst>
              <p:tags r:id="rId10"/>
            </p:custDataLst>
          </p:nvPr>
        </p:nvGrpSpPr>
        <p:grpSpPr>
          <a:xfrm>
            <a:off x="4392989" y="2200423"/>
            <a:ext cx="1012988" cy="1084643"/>
            <a:chOff x="330200" y="1270000"/>
            <a:chExt cx="2540000" cy="972979"/>
          </a:xfrm>
        </p:grpSpPr>
        <p:sp>
          <p:nvSpPr>
            <p:cNvPr id="105" name="btfpRowHeaderBoxText410496"/>
            <p:cNvSpPr txBox="1"/>
            <p:nvPr/>
          </p:nvSpPr>
          <p:spPr bwMode="gray">
            <a:xfrm>
              <a:off x="330200" y="1270000"/>
              <a:ext cx="2540000" cy="972979"/>
            </a:xfrm>
            <a:prstGeom prst="rect">
              <a:avLst/>
            </a:prstGeom>
            <a:noFill/>
          </p:spPr>
          <p:txBody>
            <a:bodyPr vert="horz" wrap="square" lIns="36036" tIns="36036" rIns="180181" bIns="36036" rtlCol="0" anchor="t">
              <a:noAutofit/>
            </a:bodyPr>
            <a:lstStyle/>
            <a:p>
              <a:pPr marL="0" indent="0">
                <a:spcBef>
                  <a:spcPts val="0"/>
                </a:spcBef>
                <a:buNone/>
              </a:pPr>
              <a:r>
                <a:rPr lang="en-US" sz="1200" b="1" dirty="0" smtClean="0">
                  <a:solidFill>
                    <a:srgbClr val="2D475A"/>
                  </a:solidFill>
                </a:rPr>
                <a:t>NY State Contact Tracing</a:t>
              </a:r>
            </a:p>
          </p:txBody>
        </p:sp>
        <p:cxnSp>
          <p:nvCxnSpPr>
            <p:cNvPr id="106" name="btfpRowHeaderBoxLine410496"/>
            <p:cNvCxnSpPr/>
            <p:nvPr/>
          </p:nvCxnSpPr>
          <p:spPr bwMode="gray">
            <a:xfrm>
              <a:off x="2870200" y="1270000"/>
              <a:ext cx="0" cy="972979"/>
            </a:xfrm>
            <a:prstGeom prst="line">
              <a:avLst/>
            </a:prstGeom>
            <a:ln w="152400" cap="flat">
              <a:solidFill>
                <a:srgbClr val="2D475A"/>
              </a:solidFill>
              <a:miter lim="800000"/>
              <a:tailEnd type="none" w="med" len="lg"/>
            </a:ln>
          </p:spPr>
          <p:style>
            <a:lnRef idx="1">
              <a:schemeClr val="accent1"/>
            </a:lnRef>
            <a:fillRef idx="0">
              <a:schemeClr val="accent1"/>
            </a:fillRef>
            <a:effectRef idx="0">
              <a:schemeClr val="accent1"/>
            </a:effectRef>
            <a:fontRef idx="minor">
              <a:schemeClr val="tx1"/>
            </a:fontRef>
          </p:style>
        </p:cxnSp>
      </p:grpSp>
      <p:pic>
        <p:nvPicPr>
          <p:cNvPr id="107" name="Picture 106"/>
          <p:cNvPicPr>
            <a:picLocks noChangeAspect="1"/>
          </p:cNvPicPr>
          <p:nvPr/>
        </p:nvPicPr>
        <p:blipFill rotWithShape="1">
          <a:blip r:embed="rId34"/>
          <a:srcRect l="13448" t="32671" r="25084" b="30679"/>
          <a:stretch/>
        </p:blipFill>
        <p:spPr>
          <a:xfrm>
            <a:off x="4295395" y="2871332"/>
            <a:ext cx="695174" cy="414495"/>
          </a:xfrm>
          <a:prstGeom prst="rect">
            <a:avLst/>
          </a:prstGeom>
        </p:spPr>
      </p:pic>
      <p:pic>
        <p:nvPicPr>
          <p:cNvPr id="108" name="Picture 2" descr="NYC Health + Hospitals - Wikipedia"/>
          <p:cNvPicPr>
            <a:picLocks noChangeAspect="1" noChangeArrowheads="1"/>
          </p:cNvPicPr>
          <p:nvPr/>
        </p:nvPicPr>
        <p:blipFill>
          <a:blip r:embed="rId35" cstate="print">
            <a:extLst>
              <a:ext uri="{28A0092B-C50C-407E-A947-70E740481C1C}">
                <a14:useLocalDpi xmlns:a14="http://schemas.microsoft.com/office/drawing/2010/main" val="0"/>
              </a:ext>
            </a:extLst>
          </a:blip>
          <a:srcRect/>
          <a:stretch>
            <a:fillRect/>
          </a:stretch>
        </p:blipFill>
        <p:spPr bwMode="auto">
          <a:xfrm>
            <a:off x="4460966" y="4222321"/>
            <a:ext cx="503383" cy="247496"/>
          </a:xfrm>
          <a:prstGeom prst="rect">
            <a:avLst/>
          </a:prstGeom>
          <a:noFill/>
          <a:extLst>
            <a:ext uri="{909E8E84-426E-40DD-AFC4-6F175D3DCCD1}">
              <a14:hiddenFill xmlns:a14="http://schemas.microsoft.com/office/drawing/2010/main">
                <a:solidFill>
                  <a:srgbClr val="FFFFFF"/>
                </a:solidFill>
              </a14:hiddenFill>
            </a:ext>
          </a:extLst>
        </p:spPr>
      </p:pic>
      <p:pic>
        <p:nvPicPr>
          <p:cNvPr id="109" name="Picture 4" descr="NYC Creates New Office of Sustainability; Nilda Mesa Named as ..."/>
          <p:cNvPicPr>
            <a:picLocks noChangeAspect="1" noChangeArrowheads="1"/>
          </p:cNvPicPr>
          <p:nvPr/>
        </p:nvPicPr>
        <p:blipFill>
          <a:blip r:embed="rId36" cstate="print">
            <a:extLst>
              <a:ext uri="{28A0092B-C50C-407E-A947-70E740481C1C}">
                <a14:useLocalDpi xmlns:a14="http://schemas.microsoft.com/office/drawing/2010/main" val="0"/>
              </a:ext>
            </a:extLst>
          </a:blip>
          <a:srcRect/>
          <a:stretch>
            <a:fillRect/>
          </a:stretch>
        </p:blipFill>
        <p:spPr bwMode="auto">
          <a:xfrm>
            <a:off x="4438286" y="5457010"/>
            <a:ext cx="553535" cy="199826"/>
          </a:xfrm>
          <a:prstGeom prst="rect">
            <a:avLst/>
          </a:prstGeom>
          <a:noFill/>
          <a:extLst>
            <a:ext uri="{909E8E84-426E-40DD-AFC4-6F175D3DCCD1}">
              <a14:hiddenFill xmlns:a14="http://schemas.microsoft.com/office/drawing/2010/main">
                <a:solidFill>
                  <a:srgbClr val="FFFFFF"/>
                </a:solidFill>
              </a14:hiddenFill>
            </a:ext>
          </a:extLst>
        </p:spPr>
      </p:pic>
      <p:grpSp>
        <p:nvGrpSpPr>
          <p:cNvPr id="110" name="btfpRowHeaderBox410496"/>
          <p:cNvGrpSpPr/>
          <p:nvPr>
            <p:custDataLst>
              <p:tags r:id="rId11"/>
            </p:custDataLst>
          </p:nvPr>
        </p:nvGrpSpPr>
        <p:grpSpPr>
          <a:xfrm>
            <a:off x="4392989" y="3467447"/>
            <a:ext cx="1012988" cy="1084643"/>
            <a:chOff x="330200" y="1270000"/>
            <a:chExt cx="2540000" cy="972979"/>
          </a:xfrm>
        </p:grpSpPr>
        <p:sp>
          <p:nvSpPr>
            <p:cNvPr id="111" name="btfpRowHeaderBoxText410496"/>
            <p:cNvSpPr txBox="1"/>
            <p:nvPr/>
          </p:nvSpPr>
          <p:spPr bwMode="gray">
            <a:xfrm>
              <a:off x="330200" y="1270000"/>
              <a:ext cx="2540000" cy="972979"/>
            </a:xfrm>
            <a:prstGeom prst="rect">
              <a:avLst/>
            </a:prstGeom>
            <a:noFill/>
          </p:spPr>
          <p:txBody>
            <a:bodyPr vert="horz" wrap="square" lIns="36036" tIns="36036" rIns="180181" bIns="36036" rtlCol="0" anchor="t">
              <a:noAutofit/>
            </a:bodyPr>
            <a:lstStyle/>
            <a:p>
              <a:pPr marL="0" indent="0">
                <a:spcBef>
                  <a:spcPts val="0"/>
                </a:spcBef>
                <a:buNone/>
              </a:pPr>
              <a:r>
                <a:rPr lang="en-US" sz="1200" b="1" dirty="0" smtClean="0">
                  <a:solidFill>
                    <a:srgbClr val="46647B"/>
                  </a:solidFill>
                </a:rPr>
                <a:t>NY </a:t>
              </a:r>
              <a:r>
                <a:rPr lang="en-US" sz="1200" b="1" dirty="0" smtClean="0">
                  <a:solidFill>
                    <a:srgbClr val="46647B"/>
                  </a:solidFill>
                </a:rPr>
                <a:t>City</a:t>
              </a:r>
              <a:r>
                <a:rPr lang="en-US" sz="1200" b="1" dirty="0" smtClean="0">
                  <a:solidFill>
                    <a:srgbClr val="46647B"/>
                  </a:solidFill>
                </a:rPr>
                <a:t> </a:t>
              </a:r>
              <a:r>
                <a:rPr lang="en-US" sz="1200" b="1" dirty="0" smtClean="0">
                  <a:solidFill>
                    <a:srgbClr val="46647B"/>
                  </a:solidFill>
                </a:rPr>
                <a:t>Contact Tracing</a:t>
              </a:r>
            </a:p>
          </p:txBody>
        </p:sp>
        <p:cxnSp>
          <p:nvCxnSpPr>
            <p:cNvPr id="112" name="btfpRowHeaderBoxLine410496"/>
            <p:cNvCxnSpPr/>
            <p:nvPr/>
          </p:nvCxnSpPr>
          <p:spPr bwMode="gray">
            <a:xfrm>
              <a:off x="2870200" y="1270000"/>
              <a:ext cx="0" cy="972979"/>
            </a:xfrm>
            <a:prstGeom prst="line">
              <a:avLst/>
            </a:prstGeom>
            <a:ln w="152400" cap="flat">
              <a:solidFill>
                <a:srgbClr val="46647B"/>
              </a:solidFill>
              <a:miter lim="800000"/>
              <a:tailEnd type="none" w="med" len="lg"/>
            </a:ln>
          </p:spPr>
          <p:style>
            <a:lnRef idx="1">
              <a:schemeClr val="accent1"/>
            </a:lnRef>
            <a:fillRef idx="0">
              <a:schemeClr val="accent1"/>
            </a:fillRef>
            <a:effectRef idx="0">
              <a:schemeClr val="accent1"/>
            </a:effectRef>
            <a:fontRef idx="minor">
              <a:schemeClr val="tx1"/>
            </a:fontRef>
          </p:style>
        </p:cxnSp>
      </p:grpSp>
      <p:cxnSp>
        <p:nvCxnSpPr>
          <p:cNvPr id="36" name="Straight Connector 35"/>
          <p:cNvCxnSpPr/>
          <p:nvPr/>
        </p:nvCxnSpPr>
        <p:spPr bwMode="gray">
          <a:xfrm>
            <a:off x="7064188" y="2142398"/>
            <a:ext cx="0" cy="3693624"/>
          </a:xfrm>
          <a:prstGeom prst="line">
            <a:avLst/>
          </a:prstGeom>
          <a:ln w="9525" cap="flat">
            <a:solidFill>
              <a:schemeClr val="bg1">
                <a:lumMod val="85000"/>
              </a:schemeClr>
            </a:solidFill>
            <a:miter lim="800000"/>
            <a:tailEnd type="none" w="med" len="lg"/>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bwMode="gray">
          <a:xfrm>
            <a:off x="9423777" y="2142398"/>
            <a:ext cx="0" cy="3693624"/>
          </a:xfrm>
          <a:prstGeom prst="line">
            <a:avLst/>
          </a:prstGeom>
          <a:ln w="9525" cap="flat">
            <a:solidFill>
              <a:schemeClr val="bg1">
                <a:lumMod val="85000"/>
              </a:schemeClr>
            </a:solidFill>
            <a:miter lim="800000"/>
            <a:tailEnd type="none" w="med" len="lg"/>
          </a:ln>
        </p:spPr>
        <p:style>
          <a:lnRef idx="1">
            <a:schemeClr val="accent1"/>
          </a:lnRef>
          <a:fillRef idx="0">
            <a:schemeClr val="accent1"/>
          </a:fillRef>
          <a:effectRef idx="0">
            <a:schemeClr val="accent1"/>
          </a:effectRef>
          <a:fontRef idx="minor">
            <a:schemeClr val="tx1"/>
          </a:fontRef>
        </p:style>
      </p:cxnSp>
      <p:grpSp>
        <p:nvGrpSpPr>
          <p:cNvPr id="117" name="Group 116"/>
          <p:cNvGrpSpPr/>
          <p:nvPr/>
        </p:nvGrpSpPr>
        <p:grpSpPr>
          <a:xfrm>
            <a:off x="5887159" y="2477833"/>
            <a:ext cx="828399" cy="634602"/>
            <a:chOff x="2592497" y="5102301"/>
            <a:chExt cx="828399" cy="634602"/>
          </a:xfrm>
        </p:grpSpPr>
        <p:sp>
          <p:nvSpPr>
            <p:cNvPr id="118" name="TextBox 117"/>
            <p:cNvSpPr txBox="1"/>
            <p:nvPr>
              <p:custDataLst>
                <p:tags r:id="rId31"/>
              </p:custDataLst>
            </p:nvPr>
          </p:nvSpPr>
          <p:spPr bwMode="gray">
            <a:xfrm>
              <a:off x="2592497" y="5294868"/>
              <a:ext cx="828399" cy="442035"/>
            </a:xfrm>
            <a:prstGeom prst="rect">
              <a:avLst/>
            </a:prstGeom>
            <a:noFill/>
          </p:spPr>
          <p:txBody>
            <a:bodyPr wrap="square" lIns="36000" tIns="36000" rIns="36000" bIns="36000" rtlCol="0">
              <a:sp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r>
                <a:rPr kumimoji="0" lang="en-US" sz="1200" u="none" strike="noStrike" kern="1200" cap="none" spc="0" normalizeH="0" baseline="0" noProof="0" dirty="0" smtClean="0">
                  <a:ln>
                    <a:noFill/>
                  </a:ln>
                  <a:solidFill>
                    <a:srgbClr val="000000"/>
                  </a:solidFill>
                  <a:effectLst/>
                  <a:uLnTx/>
                  <a:uFillTx/>
                  <a:latin typeface="Arial"/>
                  <a:ea typeface="+mn-ea"/>
                  <a:cs typeface="+mn-cs"/>
                </a:rPr>
                <a:t>Initiative</a:t>
              </a:r>
              <a:r>
                <a:rPr kumimoji="0" lang="en-US" sz="1200" u="none" strike="noStrike" kern="1200" cap="none" spc="0" normalizeH="0" noProof="0" dirty="0" smtClean="0">
                  <a:ln>
                    <a:noFill/>
                  </a:ln>
                  <a:solidFill>
                    <a:srgbClr val="000000"/>
                  </a:solidFill>
                  <a:effectLst/>
                  <a:uLnTx/>
                  <a:uFillTx/>
                  <a:latin typeface="Arial"/>
                  <a:ea typeface="+mn-ea"/>
                  <a:cs typeface="+mn-cs"/>
                </a:rPr>
                <a:t> announced</a:t>
              </a:r>
              <a:endParaRPr kumimoji="0" lang="en-US" sz="1200" u="none" strike="noStrike" kern="1200" cap="none" spc="0" normalizeH="0" baseline="0" noProof="0" dirty="0" smtClean="0">
                <a:ln>
                  <a:noFill/>
                </a:ln>
                <a:solidFill>
                  <a:srgbClr val="000000"/>
                </a:solidFill>
                <a:effectLst/>
                <a:uLnTx/>
                <a:uFillTx/>
                <a:latin typeface="Arial"/>
                <a:ea typeface="+mn-ea"/>
                <a:cs typeface="+mn-cs"/>
              </a:endParaRPr>
            </a:p>
          </p:txBody>
        </p:sp>
        <p:sp>
          <p:nvSpPr>
            <p:cNvPr id="119" name="Isosceles Triangle 118"/>
            <p:cNvSpPr/>
            <p:nvPr>
              <p:custDataLst>
                <p:tags r:id="rId32"/>
              </p:custDataLst>
            </p:nvPr>
          </p:nvSpPr>
          <p:spPr bwMode="gray">
            <a:xfrm>
              <a:off x="2898612" y="5102301"/>
              <a:ext cx="216170" cy="186354"/>
            </a:xfrm>
            <a:prstGeom prst="triangle">
              <a:avLst/>
            </a:prstGeom>
            <a:solidFill>
              <a:schemeClr val="accent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endParaRPr kumimoji="0" lang="en-US" sz="1600" b="0" i="0" u="none" strike="noStrike" kern="1200" cap="none" spc="0" normalizeH="0" baseline="0" noProof="0" dirty="0" smtClean="0">
                <a:ln>
                  <a:noFill/>
                </a:ln>
                <a:solidFill>
                  <a:srgbClr val="000000"/>
                </a:solidFill>
                <a:effectLst/>
                <a:uLnTx/>
                <a:uFillTx/>
                <a:latin typeface="Arial"/>
                <a:ea typeface="+mn-ea"/>
                <a:cs typeface="+mn-cs"/>
              </a:endParaRPr>
            </a:p>
          </p:txBody>
        </p:sp>
      </p:grpSp>
      <p:grpSp>
        <p:nvGrpSpPr>
          <p:cNvPr id="120" name="Group 119"/>
          <p:cNvGrpSpPr/>
          <p:nvPr/>
        </p:nvGrpSpPr>
        <p:grpSpPr>
          <a:xfrm>
            <a:off x="7113919" y="2468868"/>
            <a:ext cx="702132" cy="643567"/>
            <a:chOff x="2655631" y="5093336"/>
            <a:chExt cx="702132" cy="643567"/>
          </a:xfrm>
        </p:grpSpPr>
        <p:sp>
          <p:nvSpPr>
            <p:cNvPr id="121" name="TextBox 120"/>
            <p:cNvSpPr txBox="1"/>
            <p:nvPr>
              <p:custDataLst>
                <p:tags r:id="rId29"/>
              </p:custDataLst>
            </p:nvPr>
          </p:nvSpPr>
          <p:spPr bwMode="gray">
            <a:xfrm>
              <a:off x="2655631" y="5294868"/>
              <a:ext cx="702132" cy="442035"/>
            </a:xfrm>
            <a:prstGeom prst="rect">
              <a:avLst/>
            </a:prstGeom>
            <a:noFill/>
          </p:spPr>
          <p:txBody>
            <a:bodyPr wrap="square" lIns="36000" tIns="36000" rIns="36000" bIns="36000" rtlCol="0">
              <a:sp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r>
                <a:rPr kumimoji="0" lang="en-US" sz="1200" u="none" strike="noStrike" kern="1200" cap="none" spc="0" normalizeH="0" baseline="0" noProof="0" dirty="0" smtClean="0">
                  <a:ln>
                    <a:noFill/>
                  </a:ln>
                  <a:solidFill>
                    <a:srgbClr val="000000"/>
                  </a:solidFill>
                  <a:effectLst/>
                  <a:uLnTx/>
                  <a:uFillTx/>
                  <a:latin typeface="Arial"/>
                  <a:ea typeface="+mn-ea"/>
                  <a:cs typeface="+mn-cs"/>
                </a:rPr>
                <a:t>Hiring</a:t>
              </a:r>
              <a:r>
                <a:rPr kumimoji="0" lang="en-US" sz="1200" u="none" strike="noStrike" kern="1200" cap="none" spc="0" normalizeH="0" noProof="0" dirty="0" smtClean="0">
                  <a:ln>
                    <a:noFill/>
                  </a:ln>
                  <a:solidFill>
                    <a:srgbClr val="000000"/>
                  </a:solidFill>
                  <a:effectLst/>
                  <a:uLnTx/>
                  <a:uFillTx/>
                  <a:latin typeface="Arial"/>
                  <a:ea typeface="+mn-ea"/>
                  <a:cs typeface="+mn-cs"/>
                </a:rPr>
                <a:t> start</a:t>
              </a:r>
              <a:endParaRPr kumimoji="0" lang="en-US" sz="1200" u="none" strike="noStrike" kern="1200" cap="none" spc="0" normalizeH="0" baseline="0" noProof="0" dirty="0" smtClean="0">
                <a:ln>
                  <a:noFill/>
                </a:ln>
                <a:solidFill>
                  <a:srgbClr val="000000"/>
                </a:solidFill>
                <a:effectLst/>
                <a:uLnTx/>
                <a:uFillTx/>
                <a:latin typeface="Arial"/>
                <a:ea typeface="+mn-ea"/>
                <a:cs typeface="+mn-cs"/>
              </a:endParaRPr>
            </a:p>
          </p:txBody>
        </p:sp>
        <p:sp>
          <p:nvSpPr>
            <p:cNvPr id="122" name="Isosceles Triangle 121"/>
            <p:cNvSpPr/>
            <p:nvPr>
              <p:custDataLst>
                <p:tags r:id="rId30"/>
              </p:custDataLst>
            </p:nvPr>
          </p:nvSpPr>
          <p:spPr bwMode="gray">
            <a:xfrm>
              <a:off x="2898612" y="5093336"/>
              <a:ext cx="216170" cy="186354"/>
            </a:xfrm>
            <a:prstGeom prst="triangle">
              <a:avLst/>
            </a:prstGeom>
            <a:solidFill>
              <a:srgbClr val="83AC9A"/>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endParaRPr kumimoji="0" lang="en-US" sz="1600" b="0" i="0" u="none" strike="noStrike" kern="1200" cap="none" spc="0" normalizeH="0" baseline="0" noProof="0" dirty="0" smtClean="0">
                <a:ln>
                  <a:noFill/>
                </a:ln>
                <a:solidFill>
                  <a:srgbClr val="FFFFFF"/>
                </a:solidFill>
                <a:effectLst/>
                <a:uLnTx/>
                <a:uFillTx/>
                <a:latin typeface="Arial"/>
                <a:ea typeface="+mn-ea"/>
                <a:cs typeface="+mn-cs"/>
              </a:endParaRPr>
            </a:p>
          </p:txBody>
        </p:sp>
      </p:grpSp>
      <p:grpSp>
        <p:nvGrpSpPr>
          <p:cNvPr id="123" name="Group 122"/>
          <p:cNvGrpSpPr/>
          <p:nvPr/>
        </p:nvGrpSpPr>
        <p:grpSpPr>
          <a:xfrm>
            <a:off x="9935317" y="2468868"/>
            <a:ext cx="828399" cy="643567"/>
            <a:chOff x="2592497" y="5093336"/>
            <a:chExt cx="828399" cy="643567"/>
          </a:xfrm>
        </p:grpSpPr>
        <p:sp>
          <p:nvSpPr>
            <p:cNvPr id="124" name="TextBox 123"/>
            <p:cNvSpPr txBox="1"/>
            <p:nvPr>
              <p:custDataLst>
                <p:tags r:id="rId27"/>
              </p:custDataLst>
            </p:nvPr>
          </p:nvSpPr>
          <p:spPr bwMode="gray">
            <a:xfrm>
              <a:off x="2592497" y="5294868"/>
              <a:ext cx="828399" cy="442035"/>
            </a:xfrm>
            <a:prstGeom prst="rect">
              <a:avLst/>
            </a:prstGeom>
            <a:noFill/>
          </p:spPr>
          <p:txBody>
            <a:bodyPr wrap="square" lIns="36000" tIns="36000" rIns="36000" bIns="36000" rtlCol="0">
              <a:sp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r>
                <a:rPr kumimoji="0" lang="en-US" sz="1200" u="none" strike="noStrike" kern="1200" cap="none" spc="0" normalizeH="0" baseline="0" noProof="0" dirty="0" smtClean="0">
                  <a:ln>
                    <a:noFill/>
                  </a:ln>
                  <a:solidFill>
                    <a:srgbClr val="000000"/>
                  </a:solidFill>
                  <a:effectLst/>
                  <a:uLnTx/>
                  <a:uFillTx/>
                  <a:latin typeface="Arial"/>
                  <a:ea typeface="+mn-ea"/>
                  <a:cs typeface="+mn-cs"/>
                </a:rPr>
                <a:t>Target hiring</a:t>
              </a:r>
              <a:r>
                <a:rPr kumimoji="0" lang="en-US" sz="1200" u="none" strike="noStrike" kern="1200" cap="none" spc="0" normalizeH="0" noProof="0" dirty="0" smtClean="0">
                  <a:ln>
                    <a:noFill/>
                  </a:ln>
                  <a:solidFill>
                    <a:srgbClr val="000000"/>
                  </a:solidFill>
                  <a:effectLst/>
                  <a:uLnTx/>
                  <a:uFillTx/>
                  <a:latin typeface="Arial"/>
                  <a:ea typeface="+mn-ea"/>
                  <a:cs typeface="+mn-cs"/>
                </a:rPr>
                <a:t> end</a:t>
              </a:r>
              <a:endParaRPr kumimoji="0" lang="en-US" sz="1200" u="none" strike="noStrike" kern="1200" cap="none" spc="0" normalizeH="0" baseline="0" noProof="0" dirty="0" smtClean="0">
                <a:ln>
                  <a:noFill/>
                </a:ln>
                <a:solidFill>
                  <a:srgbClr val="000000"/>
                </a:solidFill>
                <a:effectLst/>
                <a:uLnTx/>
                <a:uFillTx/>
                <a:latin typeface="Arial"/>
                <a:ea typeface="+mn-ea"/>
                <a:cs typeface="+mn-cs"/>
              </a:endParaRPr>
            </a:p>
          </p:txBody>
        </p:sp>
        <p:sp>
          <p:nvSpPr>
            <p:cNvPr id="125" name="Isosceles Triangle 124"/>
            <p:cNvSpPr/>
            <p:nvPr>
              <p:custDataLst>
                <p:tags r:id="rId28"/>
              </p:custDataLst>
            </p:nvPr>
          </p:nvSpPr>
          <p:spPr bwMode="gray">
            <a:xfrm>
              <a:off x="2898612" y="5093336"/>
              <a:ext cx="216170" cy="186354"/>
            </a:xfrm>
            <a:prstGeom prst="triangle">
              <a:avLst/>
            </a:prstGeom>
            <a:solidFill>
              <a:srgbClr val="990000"/>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endParaRPr kumimoji="0" lang="en-US" sz="1600" b="0" i="0" u="none" strike="noStrike" kern="1200" cap="none" spc="0" normalizeH="0" baseline="0" noProof="0" dirty="0" smtClean="0">
                <a:ln>
                  <a:noFill/>
                </a:ln>
                <a:solidFill>
                  <a:srgbClr val="FFFFFF"/>
                </a:solidFill>
                <a:effectLst/>
                <a:uLnTx/>
                <a:uFillTx/>
                <a:latin typeface="Arial"/>
                <a:ea typeface="+mn-ea"/>
                <a:cs typeface="+mn-cs"/>
              </a:endParaRPr>
            </a:p>
          </p:txBody>
        </p:sp>
      </p:grpSp>
      <p:grpSp>
        <p:nvGrpSpPr>
          <p:cNvPr id="126" name="Group 125"/>
          <p:cNvGrpSpPr/>
          <p:nvPr/>
        </p:nvGrpSpPr>
        <p:grpSpPr>
          <a:xfrm>
            <a:off x="6760383" y="3713625"/>
            <a:ext cx="828399" cy="634602"/>
            <a:chOff x="2413201" y="5102301"/>
            <a:chExt cx="828399" cy="634602"/>
          </a:xfrm>
        </p:grpSpPr>
        <p:sp>
          <p:nvSpPr>
            <p:cNvPr id="127" name="TextBox 126"/>
            <p:cNvSpPr txBox="1"/>
            <p:nvPr>
              <p:custDataLst>
                <p:tags r:id="rId25"/>
              </p:custDataLst>
            </p:nvPr>
          </p:nvSpPr>
          <p:spPr bwMode="gray">
            <a:xfrm>
              <a:off x="2413201" y="5294868"/>
              <a:ext cx="828399" cy="442035"/>
            </a:xfrm>
            <a:prstGeom prst="rect">
              <a:avLst/>
            </a:prstGeom>
            <a:noFill/>
          </p:spPr>
          <p:txBody>
            <a:bodyPr wrap="square" lIns="36000" tIns="36000" rIns="36000" bIns="36000" rtlCol="0">
              <a:spAutoFit/>
            </a:bodyPr>
            <a:lstStyle/>
            <a:p>
              <a:pPr marL="0" marR="0" lvl="0" indent="0" algn="r" defTabSz="711200" rtl="0" eaLnBrk="1" fontAlgn="auto" latinLnBrk="0" hangingPunct="1">
                <a:lnSpc>
                  <a:spcPct val="100000"/>
                </a:lnSpc>
                <a:spcBef>
                  <a:spcPts val="1200"/>
                </a:spcBef>
                <a:spcAft>
                  <a:spcPts val="0"/>
                </a:spcAft>
                <a:buClrTx/>
                <a:buSzTx/>
                <a:buFontTx/>
                <a:buNone/>
                <a:tabLst/>
                <a:defRPr/>
              </a:pPr>
              <a:r>
                <a:rPr kumimoji="0" lang="en-US" sz="1200" u="none" strike="noStrike" kern="1200" cap="none" spc="0" normalizeH="0" baseline="0" noProof="0" dirty="0" smtClean="0">
                  <a:ln>
                    <a:noFill/>
                  </a:ln>
                  <a:solidFill>
                    <a:srgbClr val="000000"/>
                  </a:solidFill>
                  <a:effectLst/>
                  <a:uLnTx/>
                  <a:uFillTx/>
                  <a:latin typeface="Arial"/>
                  <a:ea typeface="+mn-ea"/>
                  <a:cs typeface="+mn-cs"/>
                </a:rPr>
                <a:t>Initiative</a:t>
              </a:r>
              <a:r>
                <a:rPr kumimoji="0" lang="en-US" sz="1200" u="none" strike="noStrike" kern="1200" cap="none" spc="0" normalizeH="0" noProof="0" dirty="0" smtClean="0">
                  <a:ln>
                    <a:noFill/>
                  </a:ln>
                  <a:solidFill>
                    <a:srgbClr val="000000"/>
                  </a:solidFill>
                  <a:effectLst/>
                  <a:uLnTx/>
                  <a:uFillTx/>
                  <a:latin typeface="Arial"/>
                  <a:ea typeface="+mn-ea"/>
                  <a:cs typeface="+mn-cs"/>
                </a:rPr>
                <a:t> announced</a:t>
              </a:r>
              <a:endParaRPr kumimoji="0" lang="en-US" sz="1200" u="none" strike="noStrike" kern="1200" cap="none" spc="0" normalizeH="0" baseline="0" noProof="0" dirty="0" smtClean="0">
                <a:ln>
                  <a:noFill/>
                </a:ln>
                <a:solidFill>
                  <a:srgbClr val="000000"/>
                </a:solidFill>
                <a:effectLst/>
                <a:uLnTx/>
                <a:uFillTx/>
                <a:latin typeface="Arial"/>
                <a:ea typeface="+mn-ea"/>
                <a:cs typeface="+mn-cs"/>
              </a:endParaRPr>
            </a:p>
          </p:txBody>
        </p:sp>
        <p:sp>
          <p:nvSpPr>
            <p:cNvPr id="128" name="Isosceles Triangle 127"/>
            <p:cNvSpPr/>
            <p:nvPr>
              <p:custDataLst>
                <p:tags r:id="rId26"/>
              </p:custDataLst>
            </p:nvPr>
          </p:nvSpPr>
          <p:spPr bwMode="gray">
            <a:xfrm>
              <a:off x="3015151" y="5102301"/>
              <a:ext cx="216170" cy="186354"/>
            </a:xfrm>
            <a:prstGeom prst="triangle">
              <a:avLst/>
            </a:prstGeom>
            <a:solidFill>
              <a:schemeClr val="accent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endParaRPr kumimoji="0" lang="en-US" sz="1600" b="0" i="0" u="none" strike="noStrike" kern="1200" cap="none" spc="0" normalizeH="0" baseline="0" noProof="0" dirty="0" smtClean="0">
                <a:ln>
                  <a:noFill/>
                </a:ln>
                <a:solidFill>
                  <a:srgbClr val="000000"/>
                </a:solidFill>
                <a:effectLst/>
                <a:uLnTx/>
                <a:uFillTx/>
                <a:latin typeface="Arial"/>
                <a:ea typeface="+mn-ea"/>
                <a:cs typeface="+mn-cs"/>
              </a:endParaRPr>
            </a:p>
          </p:txBody>
        </p:sp>
      </p:grpSp>
      <p:grpSp>
        <p:nvGrpSpPr>
          <p:cNvPr id="129" name="Group 128"/>
          <p:cNvGrpSpPr/>
          <p:nvPr/>
        </p:nvGrpSpPr>
        <p:grpSpPr>
          <a:xfrm>
            <a:off x="7825173" y="3704660"/>
            <a:ext cx="623929" cy="643567"/>
            <a:chOff x="2816615" y="5093336"/>
            <a:chExt cx="623929" cy="643567"/>
          </a:xfrm>
        </p:grpSpPr>
        <p:sp>
          <p:nvSpPr>
            <p:cNvPr id="130" name="TextBox 129"/>
            <p:cNvSpPr txBox="1"/>
            <p:nvPr>
              <p:custDataLst>
                <p:tags r:id="rId23"/>
              </p:custDataLst>
            </p:nvPr>
          </p:nvSpPr>
          <p:spPr bwMode="gray">
            <a:xfrm>
              <a:off x="2816615" y="5294868"/>
              <a:ext cx="623929" cy="442035"/>
            </a:xfrm>
            <a:prstGeom prst="rect">
              <a:avLst/>
            </a:prstGeom>
            <a:noFill/>
          </p:spPr>
          <p:txBody>
            <a:bodyPr wrap="square" lIns="36000" tIns="36000" rIns="36000" bIns="36000" rtlCol="0">
              <a:spAutoFit/>
            </a:bodyPr>
            <a:lstStyle/>
            <a:p>
              <a:pPr marL="0" marR="0" lvl="0" indent="0" defTabSz="711200" rtl="0" eaLnBrk="1" fontAlgn="auto" latinLnBrk="0" hangingPunct="1">
                <a:lnSpc>
                  <a:spcPct val="100000"/>
                </a:lnSpc>
                <a:spcBef>
                  <a:spcPts val="1200"/>
                </a:spcBef>
                <a:spcAft>
                  <a:spcPts val="0"/>
                </a:spcAft>
                <a:buClrTx/>
                <a:buSzTx/>
                <a:buFontTx/>
                <a:buNone/>
                <a:tabLst/>
                <a:defRPr/>
              </a:pPr>
              <a:r>
                <a:rPr kumimoji="0" lang="en-US" sz="1200" u="none" strike="noStrike" kern="1200" cap="none" spc="0" normalizeH="0" baseline="0" noProof="0" dirty="0" smtClean="0">
                  <a:ln>
                    <a:noFill/>
                  </a:ln>
                  <a:solidFill>
                    <a:srgbClr val="000000"/>
                  </a:solidFill>
                  <a:effectLst/>
                  <a:uLnTx/>
                  <a:uFillTx/>
                  <a:latin typeface="Arial"/>
                  <a:ea typeface="+mn-ea"/>
                  <a:cs typeface="+mn-cs"/>
                </a:rPr>
                <a:t>Hiring</a:t>
              </a:r>
              <a:r>
                <a:rPr kumimoji="0" lang="en-US" sz="1200" u="none" strike="noStrike" kern="1200" cap="none" spc="0" normalizeH="0" noProof="0" dirty="0" smtClean="0">
                  <a:ln>
                    <a:noFill/>
                  </a:ln>
                  <a:solidFill>
                    <a:srgbClr val="000000"/>
                  </a:solidFill>
                  <a:effectLst/>
                  <a:uLnTx/>
                  <a:uFillTx/>
                  <a:latin typeface="Arial"/>
                  <a:ea typeface="+mn-ea"/>
                  <a:cs typeface="+mn-cs"/>
                </a:rPr>
                <a:t> start</a:t>
              </a:r>
              <a:endParaRPr kumimoji="0" lang="en-US" sz="1200" u="none" strike="noStrike" kern="1200" cap="none" spc="0" normalizeH="0" baseline="0" noProof="0" dirty="0" smtClean="0">
                <a:ln>
                  <a:noFill/>
                </a:ln>
                <a:solidFill>
                  <a:srgbClr val="000000"/>
                </a:solidFill>
                <a:effectLst/>
                <a:uLnTx/>
                <a:uFillTx/>
                <a:latin typeface="Arial"/>
                <a:ea typeface="+mn-ea"/>
                <a:cs typeface="+mn-cs"/>
              </a:endParaRPr>
            </a:p>
          </p:txBody>
        </p:sp>
        <p:sp>
          <p:nvSpPr>
            <p:cNvPr id="131" name="Isosceles Triangle 130"/>
            <p:cNvSpPr/>
            <p:nvPr>
              <p:custDataLst>
                <p:tags r:id="rId24"/>
              </p:custDataLst>
            </p:nvPr>
          </p:nvSpPr>
          <p:spPr bwMode="gray">
            <a:xfrm>
              <a:off x="2853787" y="5093336"/>
              <a:ext cx="216170" cy="186354"/>
            </a:xfrm>
            <a:prstGeom prst="triangle">
              <a:avLst/>
            </a:prstGeom>
            <a:solidFill>
              <a:srgbClr val="83AC9A"/>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endParaRPr kumimoji="0" lang="en-US" sz="1600" b="0" i="0" u="none" strike="noStrike" kern="1200" cap="none" spc="0" normalizeH="0" baseline="0" noProof="0" dirty="0" smtClean="0">
                <a:ln>
                  <a:noFill/>
                </a:ln>
                <a:solidFill>
                  <a:srgbClr val="FFFFFF"/>
                </a:solidFill>
                <a:effectLst/>
                <a:uLnTx/>
                <a:uFillTx/>
                <a:latin typeface="Arial"/>
                <a:ea typeface="+mn-ea"/>
                <a:cs typeface="+mn-cs"/>
              </a:endParaRPr>
            </a:p>
          </p:txBody>
        </p:sp>
      </p:grpSp>
      <p:grpSp>
        <p:nvGrpSpPr>
          <p:cNvPr id="132" name="Group 131"/>
          <p:cNvGrpSpPr/>
          <p:nvPr/>
        </p:nvGrpSpPr>
        <p:grpSpPr>
          <a:xfrm>
            <a:off x="11011895" y="3704660"/>
            <a:ext cx="828399" cy="643567"/>
            <a:chOff x="2592497" y="5093336"/>
            <a:chExt cx="828399" cy="643567"/>
          </a:xfrm>
        </p:grpSpPr>
        <p:sp>
          <p:nvSpPr>
            <p:cNvPr id="133" name="TextBox 132"/>
            <p:cNvSpPr txBox="1"/>
            <p:nvPr>
              <p:custDataLst>
                <p:tags r:id="rId21"/>
              </p:custDataLst>
            </p:nvPr>
          </p:nvSpPr>
          <p:spPr bwMode="gray">
            <a:xfrm>
              <a:off x="2592497" y="5294868"/>
              <a:ext cx="828399" cy="442035"/>
            </a:xfrm>
            <a:prstGeom prst="rect">
              <a:avLst/>
            </a:prstGeom>
            <a:noFill/>
          </p:spPr>
          <p:txBody>
            <a:bodyPr wrap="square" lIns="36000" tIns="36000" rIns="36000" bIns="36000" rtlCol="0">
              <a:sp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r>
                <a:rPr kumimoji="0" lang="en-US" sz="1200" u="none" strike="noStrike" kern="1200" cap="none" spc="0" normalizeH="0" baseline="0" noProof="0" dirty="0" smtClean="0">
                  <a:ln>
                    <a:noFill/>
                  </a:ln>
                  <a:solidFill>
                    <a:srgbClr val="000000"/>
                  </a:solidFill>
                  <a:effectLst/>
                  <a:uLnTx/>
                  <a:uFillTx/>
                  <a:latin typeface="Arial"/>
                  <a:ea typeface="+mn-ea"/>
                  <a:cs typeface="+mn-cs"/>
                </a:rPr>
                <a:t>Target hiring</a:t>
              </a:r>
              <a:r>
                <a:rPr kumimoji="0" lang="en-US" sz="1200" u="none" strike="noStrike" kern="1200" cap="none" spc="0" normalizeH="0" noProof="0" dirty="0" smtClean="0">
                  <a:ln>
                    <a:noFill/>
                  </a:ln>
                  <a:solidFill>
                    <a:srgbClr val="000000"/>
                  </a:solidFill>
                  <a:effectLst/>
                  <a:uLnTx/>
                  <a:uFillTx/>
                  <a:latin typeface="Arial"/>
                  <a:ea typeface="+mn-ea"/>
                  <a:cs typeface="+mn-cs"/>
                </a:rPr>
                <a:t> end</a:t>
              </a:r>
              <a:endParaRPr kumimoji="0" lang="en-US" sz="1200" u="none" strike="noStrike" kern="1200" cap="none" spc="0" normalizeH="0" baseline="0" noProof="0" dirty="0" smtClean="0">
                <a:ln>
                  <a:noFill/>
                </a:ln>
                <a:solidFill>
                  <a:srgbClr val="000000"/>
                </a:solidFill>
                <a:effectLst/>
                <a:uLnTx/>
                <a:uFillTx/>
                <a:latin typeface="Arial"/>
                <a:ea typeface="+mn-ea"/>
                <a:cs typeface="+mn-cs"/>
              </a:endParaRPr>
            </a:p>
          </p:txBody>
        </p:sp>
        <p:sp>
          <p:nvSpPr>
            <p:cNvPr id="134" name="Isosceles Triangle 133"/>
            <p:cNvSpPr/>
            <p:nvPr>
              <p:custDataLst>
                <p:tags r:id="rId22"/>
              </p:custDataLst>
            </p:nvPr>
          </p:nvSpPr>
          <p:spPr bwMode="gray">
            <a:xfrm>
              <a:off x="2898612" y="5093336"/>
              <a:ext cx="216170" cy="186354"/>
            </a:xfrm>
            <a:prstGeom prst="triangle">
              <a:avLst/>
            </a:prstGeom>
            <a:solidFill>
              <a:srgbClr val="990000"/>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endParaRPr kumimoji="0" lang="en-US" sz="1600" b="0" i="0" u="none" strike="noStrike" kern="1200" cap="none" spc="0" normalizeH="0" baseline="0" noProof="0" dirty="0" smtClean="0">
                <a:ln>
                  <a:noFill/>
                </a:ln>
                <a:solidFill>
                  <a:srgbClr val="FFFFFF"/>
                </a:solidFill>
                <a:effectLst/>
                <a:uLnTx/>
                <a:uFillTx/>
                <a:latin typeface="Arial"/>
                <a:ea typeface="+mn-ea"/>
                <a:cs typeface="+mn-cs"/>
              </a:endParaRPr>
            </a:p>
          </p:txBody>
        </p:sp>
      </p:grpSp>
      <p:grpSp>
        <p:nvGrpSpPr>
          <p:cNvPr id="135" name="Group 134"/>
          <p:cNvGrpSpPr/>
          <p:nvPr/>
        </p:nvGrpSpPr>
        <p:grpSpPr>
          <a:xfrm>
            <a:off x="7512412" y="4972233"/>
            <a:ext cx="828399" cy="634602"/>
            <a:chOff x="2413201" y="5102301"/>
            <a:chExt cx="828399" cy="634602"/>
          </a:xfrm>
        </p:grpSpPr>
        <p:sp>
          <p:nvSpPr>
            <p:cNvPr id="136" name="TextBox 135"/>
            <p:cNvSpPr txBox="1"/>
            <p:nvPr>
              <p:custDataLst>
                <p:tags r:id="rId19"/>
              </p:custDataLst>
            </p:nvPr>
          </p:nvSpPr>
          <p:spPr bwMode="gray">
            <a:xfrm>
              <a:off x="2413201" y="5294868"/>
              <a:ext cx="828399" cy="442035"/>
            </a:xfrm>
            <a:prstGeom prst="rect">
              <a:avLst/>
            </a:prstGeom>
            <a:noFill/>
          </p:spPr>
          <p:txBody>
            <a:bodyPr wrap="square" lIns="36000" tIns="36000" rIns="36000" bIns="36000" rtlCol="0">
              <a:spAutoFit/>
            </a:bodyPr>
            <a:lstStyle/>
            <a:p>
              <a:pPr marL="0" marR="0" lvl="0" indent="0" algn="r" defTabSz="711200" rtl="0" eaLnBrk="1" fontAlgn="auto" latinLnBrk="0" hangingPunct="1">
                <a:lnSpc>
                  <a:spcPct val="100000"/>
                </a:lnSpc>
                <a:spcBef>
                  <a:spcPts val="1200"/>
                </a:spcBef>
                <a:spcAft>
                  <a:spcPts val="0"/>
                </a:spcAft>
                <a:buClrTx/>
                <a:buSzTx/>
                <a:buFontTx/>
                <a:buNone/>
                <a:tabLst/>
                <a:defRPr/>
              </a:pPr>
              <a:r>
                <a:rPr kumimoji="0" lang="en-US" sz="1200" u="none" strike="noStrike" kern="1200" cap="none" spc="0" normalizeH="0" baseline="0" noProof="0" dirty="0" smtClean="0">
                  <a:ln>
                    <a:noFill/>
                  </a:ln>
                  <a:solidFill>
                    <a:srgbClr val="000000"/>
                  </a:solidFill>
                  <a:effectLst/>
                  <a:uLnTx/>
                  <a:uFillTx/>
                  <a:latin typeface="Arial"/>
                  <a:ea typeface="+mn-ea"/>
                  <a:cs typeface="+mn-cs"/>
                </a:rPr>
                <a:t>Initiative</a:t>
              </a:r>
              <a:r>
                <a:rPr kumimoji="0" lang="en-US" sz="1200" u="none" strike="noStrike" kern="1200" cap="none" spc="0" normalizeH="0" noProof="0" dirty="0" smtClean="0">
                  <a:ln>
                    <a:noFill/>
                  </a:ln>
                  <a:solidFill>
                    <a:srgbClr val="000000"/>
                  </a:solidFill>
                  <a:effectLst/>
                  <a:uLnTx/>
                  <a:uFillTx/>
                  <a:latin typeface="Arial"/>
                  <a:ea typeface="+mn-ea"/>
                  <a:cs typeface="+mn-cs"/>
                </a:rPr>
                <a:t> announced</a:t>
              </a:r>
              <a:endParaRPr kumimoji="0" lang="en-US" sz="1200" u="none" strike="noStrike" kern="1200" cap="none" spc="0" normalizeH="0" baseline="0" noProof="0" dirty="0" smtClean="0">
                <a:ln>
                  <a:noFill/>
                </a:ln>
                <a:solidFill>
                  <a:srgbClr val="000000"/>
                </a:solidFill>
                <a:effectLst/>
                <a:uLnTx/>
                <a:uFillTx/>
                <a:latin typeface="Arial"/>
                <a:ea typeface="+mn-ea"/>
                <a:cs typeface="+mn-cs"/>
              </a:endParaRPr>
            </a:p>
          </p:txBody>
        </p:sp>
        <p:sp>
          <p:nvSpPr>
            <p:cNvPr id="137" name="Isosceles Triangle 136"/>
            <p:cNvSpPr/>
            <p:nvPr>
              <p:custDataLst>
                <p:tags r:id="rId20"/>
              </p:custDataLst>
            </p:nvPr>
          </p:nvSpPr>
          <p:spPr bwMode="gray">
            <a:xfrm>
              <a:off x="3015151" y="5102301"/>
              <a:ext cx="216170" cy="186354"/>
            </a:xfrm>
            <a:prstGeom prst="triangle">
              <a:avLst/>
            </a:prstGeom>
            <a:solidFill>
              <a:schemeClr val="accent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endParaRPr kumimoji="0" lang="en-US" sz="1600" b="0" i="0" u="none" strike="noStrike" kern="1200" cap="none" spc="0" normalizeH="0" baseline="0" noProof="0" dirty="0" smtClean="0">
                <a:ln>
                  <a:noFill/>
                </a:ln>
                <a:solidFill>
                  <a:srgbClr val="000000"/>
                </a:solidFill>
                <a:effectLst/>
                <a:uLnTx/>
                <a:uFillTx/>
                <a:latin typeface="Arial"/>
                <a:ea typeface="+mn-ea"/>
                <a:cs typeface="+mn-cs"/>
              </a:endParaRPr>
            </a:p>
          </p:txBody>
        </p:sp>
      </p:grpSp>
      <p:grpSp>
        <p:nvGrpSpPr>
          <p:cNvPr id="138" name="Group 137"/>
          <p:cNvGrpSpPr/>
          <p:nvPr/>
        </p:nvGrpSpPr>
        <p:grpSpPr>
          <a:xfrm>
            <a:off x="8330808" y="4964061"/>
            <a:ext cx="623929" cy="643567"/>
            <a:chOff x="2816615" y="5093336"/>
            <a:chExt cx="623929" cy="643567"/>
          </a:xfrm>
        </p:grpSpPr>
        <p:sp>
          <p:nvSpPr>
            <p:cNvPr id="139" name="TextBox 138"/>
            <p:cNvSpPr txBox="1"/>
            <p:nvPr>
              <p:custDataLst>
                <p:tags r:id="rId17"/>
              </p:custDataLst>
            </p:nvPr>
          </p:nvSpPr>
          <p:spPr bwMode="gray">
            <a:xfrm>
              <a:off x="2816615" y="5294868"/>
              <a:ext cx="623929" cy="442035"/>
            </a:xfrm>
            <a:prstGeom prst="rect">
              <a:avLst/>
            </a:prstGeom>
            <a:noFill/>
          </p:spPr>
          <p:txBody>
            <a:bodyPr wrap="square" lIns="36000" tIns="36000" rIns="36000" bIns="36000" rtlCol="0">
              <a:spAutoFit/>
            </a:bodyPr>
            <a:lstStyle/>
            <a:p>
              <a:pPr marL="0" marR="0" lvl="0" indent="0" defTabSz="711200" rtl="0" eaLnBrk="1" fontAlgn="auto" latinLnBrk="0" hangingPunct="1">
                <a:lnSpc>
                  <a:spcPct val="100000"/>
                </a:lnSpc>
                <a:spcBef>
                  <a:spcPts val="1200"/>
                </a:spcBef>
                <a:spcAft>
                  <a:spcPts val="0"/>
                </a:spcAft>
                <a:buClrTx/>
                <a:buSzTx/>
                <a:buFontTx/>
                <a:buNone/>
                <a:tabLst/>
                <a:defRPr/>
              </a:pPr>
              <a:r>
                <a:rPr kumimoji="0" lang="en-US" sz="1200" u="none" strike="noStrike" kern="1200" cap="none" spc="0" normalizeH="0" baseline="0" noProof="0" dirty="0" smtClean="0">
                  <a:ln>
                    <a:noFill/>
                  </a:ln>
                  <a:solidFill>
                    <a:srgbClr val="000000"/>
                  </a:solidFill>
                  <a:effectLst/>
                  <a:uLnTx/>
                  <a:uFillTx/>
                  <a:latin typeface="Arial"/>
                  <a:ea typeface="+mn-ea"/>
                  <a:cs typeface="+mn-cs"/>
                </a:rPr>
                <a:t>Hiring</a:t>
              </a:r>
              <a:r>
                <a:rPr kumimoji="0" lang="en-US" sz="1200" u="none" strike="noStrike" kern="1200" cap="none" spc="0" normalizeH="0" noProof="0" dirty="0" smtClean="0">
                  <a:ln>
                    <a:noFill/>
                  </a:ln>
                  <a:solidFill>
                    <a:srgbClr val="000000"/>
                  </a:solidFill>
                  <a:effectLst/>
                  <a:uLnTx/>
                  <a:uFillTx/>
                  <a:latin typeface="Arial"/>
                  <a:ea typeface="+mn-ea"/>
                  <a:cs typeface="+mn-cs"/>
                </a:rPr>
                <a:t> start</a:t>
              </a:r>
              <a:endParaRPr kumimoji="0" lang="en-US" sz="1200" u="none" strike="noStrike" kern="1200" cap="none" spc="0" normalizeH="0" baseline="0" noProof="0" dirty="0" smtClean="0">
                <a:ln>
                  <a:noFill/>
                </a:ln>
                <a:solidFill>
                  <a:srgbClr val="000000"/>
                </a:solidFill>
                <a:effectLst/>
                <a:uLnTx/>
                <a:uFillTx/>
                <a:latin typeface="Arial"/>
                <a:ea typeface="+mn-ea"/>
                <a:cs typeface="+mn-cs"/>
              </a:endParaRPr>
            </a:p>
          </p:txBody>
        </p:sp>
        <p:sp>
          <p:nvSpPr>
            <p:cNvPr id="140" name="Isosceles Triangle 139"/>
            <p:cNvSpPr/>
            <p:nvPr>
              <p:custDataLst>
                <p:tags r:id="rId18"/>
              </p:custDataLst>
            </p:nvPr>
          </p:nvSpPr>
          <p:spPr bwMode="gray">
            <a:xfrm>
              <a:off x="2853787" y="5093336"/>
              <a:ext cx="216170" cy="186354"/>
            </a:xfrm>
            <a:prstGeom prst="triangle">
              <a:avLst/>
            </a:prstGeom>
            <a:solidFill>
              <a:srgbClr val="83AC9A"/>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endParaRPr kumimoji="0" lang="en-US" sz="1600" b="0" i="0" u="none" strike="noStrike" kern="1200" cap="none" spc="0" normalizeH="0" baseline="0" noProof="0" dirty="0" smtClean="0">
                <a:ln>
                  <a:noFill/>
                </a:ln>
                <a:solidFill>
                  <a:srgbClr val="FFFFFF"/>
                </a:solidFill>
                <a:effectLst/>
                <a:uLnTx/>
                <a:uFillTx/>
                <a:latin typeface="Arial"/>
                <a:ea typeface="+mn-ea"/>
                <a:cs typeface="+mn-cs"/>
              </a:endParaRPr>
            </a:p>
          </p:txBody>
        </p:sp>
      </p:grpSp>
      <p:grpSp>
        <p:nvGrpSpPr>
          <p:cNvPr id="141" name="Group 140"/>
          <p:cNvGrpSpPr/>
          <p:nvPr/>
        </p:nvGrpSpPr>
        <p:grpSpPr>
          <a:xfrm>
            <a:off x="9341044" y="4961163"/>
            <a:ext cx="828399" cy="643567"/>
            <a:chOff x="2592492" y="5093336"/>
            <a:chExt cx="828399" cy="643567"/>
          </a:xfrm>
        </p:grpSpPr>
        <p:sp>
          <p:nvSpPr>
            <p:cNvPr id="142" name="TextBox 141"/>
            <p:cNvSpPr txBox="1"/>
            <p:nvPr>
              <p:custDataLst>
                <p:tags r:id="rId15"/>
              </p:custDataLst>
            </p:nvPr>
          </p:nvSpPr>
          <p:spPr bwMode="gray">
            <a:xfrm>
              <a:off x="2592492" y="5294868"/>
              <a:ext cx="828399" cy="442035"/>
            </a:xfrm>
            <a:prstGeom prst="rect">
              <a:avLst/>
            </a:prstGeom>
            <a:noFill/>
          </p:spPr>
          <p:txBody>
            <a:bodyPr wrap="square" lIns="36000" tIns="36000" rIns="36000" bIns="36000" rtlCol="0">
              <a:sp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r>
                <a:rPr kumimoji="0" lang="en-US" sz="1200" u="none" strike="noStrike" kern="1200" cap="none" spc="0" normalizeH="0" baseline="0" noProof="0" dirty="0" smtClean="0">
                  <a:ln>
                    <a:noFill/>
                  </a:ln>
                  <a:solidFill>
                    <a:srgbClr val="000000"/>
                  </a:solidFill>
                  <a:effectLst/>
                  <a:uLnTx/>
                  <a:uFillTx/>
                  <a:latin typeface="Arial"/>
                  <a:ea typeface="+mn-ea"/>
                  <a:cs typeface="+mn-cs"/>
                </a:rPr>
                <a:t>Target hiring</a:t>
              </a:r>
              <a:r>
                <a:rPr kumimoji="0" lang="en-US" sz="1200" u="none" strike="noStrike" kern="1200" cap="none" spc="0" normalizeH="0" noProof="0" dirty="0" smtClean="0">
                  <a:ln>
                    <a:noFill/>
                  </a:ln>
                  <a:solidFill>
                    <a:srgbClr val="000000"/>
                  </a:solidFill>
                  <a:effectLst/>
                  <a:uLnTx/>
                  <a:uFillTx/>
                  <a:latin typeface="Arial"/>
                  <a:ea typeface="+mn-ea"/>
                  <a:cs typeface="+mn-cs"/>
                </a:rPr>
                <a:t> end</a:t>
              </a:r>
              <a:endParaRPr kumimoji="0" lang="en-US" sz="1200" u="none" strike="noStrike" kern="1200" cap="none" spc="0" normalizeH="0" baseline="0" noProof="0" dirty="0" smtClean="0">
                <a:ln>
                  <a:noFill/>
                </a:ln>
                <a:solidFill>
                  <a:srgbClr val="000000"/>
                </a:solidFill>
                <a:effectLst/>
                <a:uLnTx/>
                <a:uFillTx/>
                <a:latin typeface="Arial"/>
                <a:ea typeface="+mn-ea"/>
                <a:cs typeface="+mn-cs"/>
              </a:endParaRPr>
            </a:p>
          </p:txBody>
        </p:sp>
        <p:sp>
          <p:nvSpPr>
            <p:cNvPr id="143" name="Isosceles Triangle 142"/>
            <p:cNvSpPr/>
            <p:nvPr>
              <p:custDataLst>
                <p:tags r:id="rId16"/>
              </p:custDataLst>
            </p:nvPr>
          </p:nvSpPr>
          <p:spPr bwMode="gray">
            <a:xfrm>
              <a:off x="2898612" y="5093336"/>
              <a:ext cx="216170" cy="186354"/>
            </a:xfrm>
            <a:prstGeom prst="triangle">
              <a:avLst/>
            </a:prstGeom>
            <a:solidFill>
              <a:srgbClr val="990000"/>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endParaRPr kumimoji="0" lang="en-US" sz="1600" b="0" i="0" u="none" strike="noStrike" kern="1200" cap="none" spc="0" normalizeH="0" baseline="0" noProof="0" dirty="0" smtClean="0">
                <a:ln>
                  <a:noFill/>
                </a:ln>
                <a:solidFill>
                  <a:srgbClr val="FFFFFF"/>
                </a:solidFill>
                <a:effectLst/>
                <a:uLnTx/>
                <a:uFillTx/>
                <a:latin typeface="Arial"/>
                <a:ea typeface="+mn-ea"/>
                <a:cs typeface="+mn-cs"/>
              </a:endParaRPr>
            </a:p>
          </p:txBody>
        </p:sp>
      </p:grpSp>
      <p:grpSp>
        <p:nvGrpSpPr>
          <p:cNvPr id="160" name="Group 159"/>
          <p:cNvGrpSpPr/>
          <p:nvPr/>
        </p:nvGrpSpPr>
        <p:grpSpPr>
          <a:xfrm>
            <a:off x="8179937" y="2142398"/>
            <a:ext cx="623929" cy="4515563"/>
            <a:chOff x="9452470" y="2142398"/>
            <a:chExt cx="623929" cy="4515563"/>
          </a:xfrm>
        </p:grpSpPr>
        <p:cxnSp>
          <p:nvCxnSpPr>
            <p:cNvPr id="151" name="Straight Connector 150"/>
            <p:cNvCxnSpPr>
              <a:stCxn id="150" idx="0"/>
            </p:cNvCxnSpPr>
            <p:nvPr/>
          </p:nvCxnSpPr>
          <p:spPr bwMode="gray">
            <a:xfrm flipV="1">
              <a:off x="9756899" y="5604730"/>
              <a:ext cx="0" cy="649990"/>
            </a:xfrm>
            <a:prstGeom prst="line">
              <a:avLst/>
            </a:prstGeom>
            <a:ln w="9525" cap="flat">
              <a:solidFill>
                <a:schemeClr val="tx1"/>
              </a:solidFill>
              <a:prstDash val="sysDash"/>
              <a:miter lim="800000"/>
              <a:tailEnd type="none" w="med" len="lg"/>
            </a:ln>
          </p:spPr>
          <p:style>
            <a:lnRef idx="1">
              <a:schemeClr val="accent1"/>
            </a:lnRef>
            <a:fillRef idx="0">
              <a:schemeClr val="accent1"/>
            </a:fillRef>
            <a:effectRef idx="0">
              <a:schemeClr val="accent1"/>
            </a:effectRef>
            <a:fontRef idx="minor">
              <a:schemeClr val="tx1"/>
            </a:fontRef>
          </p:style>
        </p:cxnSp>
        <p:grpSp>
          <p:nvGrpSpPr>
            <p:cNvPr id="148" name="Group 147"/>
            <p:cNvGrpSpPr/>
            <p:nvPr/>
          </p:nvGrpSpPr>
          <p:grpSpPr>
            <a:xfrm>
              <a:off x="9452470" y="6254720"/>
              <a:ext cx="623929" cy="403241"/>
              <a:chOff x="2657443" y="5093336"/>
              <a:chExt cx="623929" cy="403241"/>
            </a:xfrm>
          </p:grpSpPr>
          <p:sp>
            <p:nvSpPr>
              <p:cNvPr id="149" name="TextBox 148"/>
              <p:cNvSpPr txBox="1"/>
              <p:nvPr>
                <p:custDataLst>
                  <p:tags r:id="rId13"/>
                </p:custDataLst>
              </p:nvPr>
            </p:nvSpPr>
            <p:spPr bwMode="gray">
              <a:xfrm>
                <a:off x="2657443" y="5239208"/>
                <a:ext cx="623929" cy="257369"/>
              </a:xfrm>
              <a:prstGeom prst="rect">
                <a:avLst/>
              </a:prstGeom>
              <a:noFill/>
            </p:spPr>
            <p:txBody>
              <a:bodyPr wrap="square" lIns="36000" tIns="36000" rIns="36000" bIns="36000" rtlCol="0">
                <a:sp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r>
                  <a:rPr kumimoji="0" lang="en-US" sz="1200" b="1" i="1" strike="noStrike" kern="1200" cap="none" spc="0" normalizeH="0" baseline="0" noProof="0" dirty="0" smtClean="0">
                    <a:ln>
                      <a:noFill/>
                    </a:ln>
                    <a:solidFill>
                      <a:srgbClr val="000000"/>
                    </a:solidFill>
                    <a:effectLst/>
                    <a:uLnTx/>
                    <a:uFillTx/>
                    <a:latin typeface="Arial"/>
                    <a:ea typeface="+mn-ea"/>
                    <a:cs typeface="+mn-cs"/>
                  </a:rPr>
                  <a:t>Today</a:t>
                </a:r>
                <a:endParaRPr kumimoji="0" lang="en-US" sz="1200" b="1" i="1" strike="noStrike" kern="1200" cap="none" spc="0" normalizeH="0" baseline="0" noProof="0" dirty="0" smtClean="0">
                  <a:ln>
                    <a:noFill/>
                  </a:ln>
                  <a:solidFill>
                    <a:srgbClr val="000000"/>
                  </a:solidFill>
                  <a:effectLst/>
                  <a:uLnTx/>
                  <a:uFillTx/>
                  <a:latin typeface="Arial"/>
                  <a:ea typeface="+mn-ea"/>
                  <a:cs typeface="+mn-cs"/>
                </a:endParaRPr>
              </a:p>
            </p:txBody>
          </p:sp>
          <p:sp>
            <p:nvSpPr>
              <p:cNvPr id="150" name="Isosceles Triangle 149"/>
              <p:cNvSpPr/>
              <p:nvPr>
                <p:custDataLst>
                  <p:tags r:id="rId14"/>
                </p:custDataLst>
              </p:nvPr>
            </p:nvSpPr>
            <p:spPr bwMode="gray">
              <a:xfrm>
                <a:off x="2853787" y="5093336"/>
                <a:ext cx="216170" cy="186354"/>
              </a:xfrm>
              <a:prstGeom prst="triangle">
                <a:avLst/>
              </a:prstGeom>
              <a:solidFill>
                <a:schemeClr val="tx1"/>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rtl="0" eaLnBrk="1" fontAlgn="auto" latinLnBrk="0" hangingPunct="1">
                  <a:lnSpc>
                    <a:spcPct val="100000"/>
                  </a:lnSpc>
                  <a:spcBef>
                    <a:spcPts val="1200"/>
                  </a:spcBef>
                  <a:spcAft>
                    <a:spcPts val="0"/>
                  </a:spcAft>
                  <a:buClrTx/>
                  <a:buSzTx/>
                  <a:buFontTx/>
                  <a:buNone/>
                  <a:tabLst/>
                  <a:defRPr/>
                </a:pPr>
                <a:endParaRPr kumimoji="0" lang="en-US" sz="1600" b="0" i="0" u="none" strike="noStrike" kern="1200" cap="none" spc="0" normalizeH="0" baseline="0" noProof="0" dirty="0" smtClean="0">
                  <a:ln>
                    <a:noFill/>
                  </a:ln>
                  <a:solidFill>
                    <a:srgbClr val="FFFFFF"/>
                  </a:solidFill>
                  <a:effectLst/>
                  <a:uLnTx/>
                  <a:uFillTx/>
                  <a:latin typeface="Arial"/>
                  <a:ea typeface="+mn-ea"/>
                  <a:cs typeface="+mn-cs"/>
                </a:endParaRPr>
              </a:p>
            </p:txBody>
          </p:sp>
        </p:grpSp>
        <p:cxnSp>
          <p:nvCxnSpPr>
            <p:cNvPr id="153" name="Straight Connector 152"/>
            <p:cNvCxnSpPr/>
            <p:nvPr/>
          </p:nvCxnSpPr>
          <p:spPr bwMode="gray">
            <a:xfrm flipV="1">
              <a:off x="9756899" y="3899979"/>
              <a:ext cx="0" cy="985786"/>
            </a:xfrm>
            <a:prstGeom prst="line">
              <a:avLst/>
            </a:prstGeom>
            <a:ln w="9525" cap="flat">
              <a:solidFill>
                <a:schemeClr val="tx1"/>
              </a:solidFill>
              <a:prstDash val="sysDash"/>
              <a:miter lim="800000"/>
              <a:tailEnd type="none" w="med" len="lg"/>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bwMode="gray">
            <a:xfrm flipV="1">
              <a:off x="9756899" y="2655222"/>
              <a:ext cx="0" cy="1049438"/>
            </a:xfrm>
            <a:prstGeom prst="line">
              <a:avLst/>
            </a:prstGeom>
            <a:ln w="9525" cap="flat">
              <a:solidFill>
                <a:schemeClr val="tx1"/>
              </a:solidFill>
              <a:prstDash val="sysDash"/>
              <a:miter lim="800000"/>
              <a:tailEnd type="none" w="med" len="lg"/>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bwMode="gray">
            <a:xfrm flipV="1">
              <a:off x="9756899" y="2142398"/>
              <a:ext cx="0" cy="326470"/>
            </a:xfrm>
            <a:prstGeom prst="line">
              <a:avLst/>
            </a:prstGeom>
            <a:ln w="9525" cap="flat">
              <a:solidFill>
                <a:schemeClr val="tx1"/>
              </a:solidFill>
              <a:prstDash val="sysDash"/>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71" name="TextBox 70"/>
          <p:cNvSpPr txBox="1"/>
          <p:nvPr/>
        </p:nvSpPr>
        <p:spPr bwMode="gray">
          <a:xfrm>
            <a:off x="7479596" y="5935689"/>
            <a:ext cx="3959369" cy="288147"/>
          </a:xfrm>
          <a:prstGeom prst="rect">
            <a:avLst/>
          </a:prstGeom>
          <a:solidFill>
            <a:srgbClr val="FFC000"/>
          </a:solidFill>
        </p:spPr>
        <p:txBody>
          <a:bodyPr wrap="square" lIns="36000" tIns="36000" rIns="36000" bIns="36000" rtlCol="0">
            <a:spAutoFit/>
          </a:bodyPr>
          <a:lstStyle/>
          <a:p>
            <a:pPr marL="0" indent="0" algn="ctr">
              <a:buNone/>
            </a:pPr>
            <a:r>
              <a:rPr lang="en-US" sz="1400" b="1" dirty="0" smtClean="0"/>
              <a:t>Opportunity to apply</a:t>
            </a:r>
            <a:endParaRPr lang="en-US" sz="1400" b="1" dirty="0" smtClean="0"/>
          </a:p>
        </p:txBody>
      </p:sp>
      <p:sp>
        <p:nvSpPr>
          <p:cNvPr id="163" name="btfpNotesBox887268"/>
          <p:cNvSpPr txBox="1"/>
          <p:nvPr>
            <p:custDataLst>
              <p:tags r:id="rId12"/>
            </p:custDataLst>
          </p:nvPr>
        </p:nvSpPr>
        <p:spPr bwMode="gray">
          <a:xfrm>
            <a:off x="330199" y="6442789"/>
            <a:ext cx="11531600" cy="123111"/>
          </a:xfrm>
          <a:prstGeom prst="rect">
            <a:avLst/>
          </a:prstGeom>
          <a:noFill/>
        </p:spPr>
        <p:txBody>
          <a:bodyPr vert="horz" wrap="square" lIns="0" tIns="0" rIns="0" bIns="0" rtlCol="0" anchor="b">
            <a:spAutoFit/>
          </a:bodyPr>
          <a:lstStyle/>
          <a:p>
            <a:pPr marL="0" indent="0">
              <a:spcBef>
                <a:spcPts val="0"/>
              </a:spcBef>
              <a:buNone/>
            </a:pPr>
            <a:r>
              <a:rPr lang="en-US" sz="800" dirty="0" smtClean="0">
                <a:solidFill>
                  <a:srgbClr val="000000"/>
                </a:solidFill>
              </a:rPr>
              <a:t>Note: Target hiring end dates TBD and based on recruiting needs</a:t>
            </a:r>
          </a:p>
        </p:txBody>
      </p:sp>
    </p:spTree>
    <p:extLst>
      <p:ext uri="{BB962C8B-B14F-4D97-AF65-F5344CB8AC3E}">
        <p14:creationId xmlns:p14="http://schemas.microsoft.com/office/powerpoint/2010/main" val="418843673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OFFICE" val="New York"/>
  <p:tag name="MEKKOFORMATS" val="&lt;MekkoFormats&gt;&lt;NumberFormat DecimalSeparator=&quot;.&quot; ThousandSeparator=&quot;,&quot; NegativeNumberFormat=&quot;1&quot; /&gt;&lt;Font&gt;&lt;Output_Font_Name Default=&quot;Arial&quot; UsePPTTheme=&quot;True&quot; /&gt;&lt;FarEast_Output_Font_Name Default=&quot;Arial&quot; UsePPTTheme=&quot;True&quot; RotateAndFlipEnabled=&quot;False&quot; /&gt;&lt;/Font&gt;&lt;DateFormat CultureID=&quot;1033&quot; FormatString=&quot;M/d/yyyy&quot; /&gt;&lt;/MekkoFormats&gt;"/>
</p:tagLst>
</file>

<file path=ppt/tags/tag10.xml><?xml version="1.0" encoding="utf-8"?>
<p:tagLst xmlns:a="http://schemas.openxmlformats.org/drawingml/2006/main" xmlns:r="http://schemas.openxmlformats.org/officeDocument/2006/relationships" xmlns:p="http://schemas.openxmlformats.org/presentationml/2006/main">
  <p:tag name="BTFPLAYOUTENABLED" val="1"/>
</p:tagLst>
</file>

<file path=ppt/tags/tag100.xml><?xml version="1.0" encoding="utf-8"?>
<p:tagLst xmlns:a="http://schemas.openxmlformats.org/drawingml/2006/main" xmlns:r="http://schemas.openxmlformats.org/officeDocument/2006/relationships" xmlns:p="http://schemas.openxmlformats.org/presentationml/2006/main">
  <p:tag name="BTFPLAYOUTENABLED" val="1"/>
</p:tagLst>
</file>

<file path=ppt/tags/tag101.xml><?xml version="1.0" encoding="utf-8"?>
<p:tagLst xmlns:a="http://schemas.openxmlformats.org/drawingml/2006/main" xmlns:r="http://schemas.openxmlformats.org/officeDocument/2006/relationships" xmlns:p="http://schemas.openxmlformats.org/presentationml/2006/main">
  <p:tag name="BTFPLAYOUTENABLED" val="1"/>
</p:tagLst>
</file>

<file path=ppt/tags/tag102.xml><?xml version="1.0" encoding="utf-8"?>
<p:tagLst xmlns:a="http://schemas.openxmlformats.org/drawingml/2006/main" xmlns:r="http://schemas.openxmlformats.org/officeDocument/2006/relationships" xmlns:p="http://schemas.openxmlformats.org/presentationml/2006/main">
  <p:tag name="BTFPLAYOUTENABLED" val="1"/>
</p:tagLst>
</file>

<file path=ppt/tags/tag103.xml><?xml version="1.0" encoding="utf-8"?>
<p:tagLst xmlns:a="http://schemas.openxmlformats.org/drawingml/2006/main" xmlns:r="http://schemas.openxmlformats.org/officeDocument/2006/relationships" xmlns:p="http://schemas.openxmlformats.org/presentationml/2006/main">
  <p:tag name="BTFPLAYOUTENABLED" val="1"/>
</p:tagLst>
</file>

<file path=ppt/tags/tag104.xml><?xml version="1.0" encoding="utf-8"?>
<p:tagLst xmlns:a="http://schemas.openxmlformats.org/drawingml/2006/main" xmlns:r="http://schemas.openxmlformats.org/officeDocument/2006/relationships" xmlns:p="http://schemas.openxmlformats.org/presentationml/2006/main">
  <p:tag name="BTFPLAYOUTENABLED" val="1"/>
  <p:tag name="BTFPROTATION" val="0"/>
</p:tagLst>
</file>

<file path=ppt/tags/tag105.xml><?xml version="1.0" encoding="utf-8"?>
<p:tagLst xmlns:a="http://schemas.openxmlformats.org/drawingml/2006/main" xmlns:r="http://schemas.openxmlformats.org/officeDocument/2006/relationships" xmlns:p="http://schemas.openxmlformats.org/presentationml/2006/main">
  <p:tag name="BTFPLAYOUTENABLED" val="1"/>
</p:tagLst>
</file>

<file path=ppt/tags/tag106.xml><?xml version="1.0" encoding="utf-8"?>
<p:tagLst xmlns:a="http://schemas.openxmlformats.org/drawingml/2006/main" xmlns:r="http://schemas.openxmlformats.org/officeDocument/2006/relationships" xmlns:p="http://schemas.openxmlformats.org/presentationml/2006/main">
  <p:tag name="BTFPLAYOUTENABLED" val="1"/>
</p:tagLst>
</file>

<file path=ppt/tags/tag107.xml><?xml version="1.0" encoding="utf-8"?>
<p:tagLst xmlns:a="http://schemas.openxmlformats.org/drawingml/2006/main" xmlns:r="http://schemas.openxmlformats.org/officeDocument/2006/relationships" xmlns:p="http://schemas.openxmlformats.org/presentationml/2006/main">
  <p:tag name="BTFPLAYOUTENABLED" val="1"/>
</p:tagLst>
</file>

<file path=ppt/tags/tag108.xml><?xml version="1.0" encoding="utf-8"?>
<p:tagLst xmlns:a="http://schemas.openxmlformats.org/drawingml/2006/main" xmlns:r="http://schemas.openxmlformats.org/officeDocument/2006/relationships" xmlns:p="http://schemas.openxmlformats.org/presentationml/2006/main">
  <p:tag name="BTFPLAYOUTENABLED" val="1"/>
</p:tagLst>
</file>

<file path=ppt/tags/tag109.xml><?xml version="1.0" encoding="utf-8"?>
<p:tagLst xmlns:a="http://schemas.openxmlformats.org/drawingml/2006/main" xmlns:r="http://schemas.openxmlformats.org/officeDocument/2006/relationships" xmlns:p="http://schemas.openxmlformats.org/presentationml/2006/main">
  <p:tag name="BTFPLAYOUTENABLED" val="1"/>
</p:tagLst>
</file>

<file path=ppt/tags/tag11.xml><?xml version="1.0" encoding="utf-8"?>
<p:tagLst xmlns:a="http://schemas.openxmlformats.org/drawingml/2006/main" xmlns:r="http://schemas.openxmlformats.org/officeDocument/2006/relationships" xmlns:p="http://schemas.openxmlformats.org/presentationml/2006/main">
  <p:tag name="BTFPLAYOUTENABLED" val="1"/>
</p:tagLst>
</file>

<file path=ppt/tags/tag110.xml><?xml version="1.0" encoding="utf-8"?>
<p:tagLst xmlns:a="http://schemas.openxmlformats.org/drawingml/2006/main" xmlns:r="http://schemas.openxmlformats.org/officeDocument/2006/relationships" xmlns:p="http://schemas.openxmlformats.org/presentationml/2006/main">
  <p:tag name="BTFPLAYOUTENABLED" val="1"/>
</p:tagLst>
</file>

<file path=ppt/tags/tag111.xml><?xml version="1.0" encoding="utf-8"?>
<p:tagLst xmlns:a="http://schemas.openxmlformats.org/drawingml/2006/main" xmlns:r="http://schemas.openxmlformats.org/officeDocument/2006/relationships" xmlns:p="http://schemas.openxmlformats.org/presentationml/2006/main">
  <p:tag name="BTFPLAYOUTENABLED" val="1"/>
</p:tagLst>
</file>

<file path=ppt/tags/tag112.xml><?xml version="1.0" encoding="utf-8"?>
<p:tagLst xmlns:a="http://schemas.openxmlformats.org/drawingml/2006/main" xmlns:r="http://schemas.openxmlformats.org/officeDocument/2006/relationships" xmlns:p="http://schemas.openxmlformats.org/presentationml/2006/main">
  <p:tag name="BTFPLAYOUTENABLED" val="1"/>
</p:tagLst>
</file>

<file path=ppt/tags/tag113.xml><?xml version="1.0" encoding="utf-8"?>
<p:tagLst xmlns:a="http://schemas.openxmlformats.org/drawingml/2006/main" xmlns:r="http://schemas.openxmlformats.org/officeDocument/2006/relationships" xmlns:p="http://schemas.openxmlformats.org/presentationml/2006/main">
  <p:tag name="BTFPLAYOUTENABLED" val="1"/>
</p:tagLst>
</file>

<file path=ppt/tags/tag114.xml><?xml version="1.0" encoding="utf-8"?>
<p:tagLst xmlns:a="http://schemas.openxmlformats.org/drawingml/2006/main" xmlns:r="http://schemas.openxmlformats.org/officeDocument/2006/relationships" xmlns:p="http://schemas.openxmlformats.org/presentationml/2006/main">
  <p:tag name="BTFPLAYOUTENABLED" val="1"/>
</p:tagLst>
</file>

<file path=ppt/tags/tag115.xml><?xml version="1.0" encoding="utf-8"?>
<p:tagLst xmlns:a="http://schemas.openxmlformats.org/drawingml/2006/main" xmlns:r="http://schemas.openxmlformats.org/officeDocument/2006/relationships" xmlns:p="http://schemas.openxmlformats.org/presentationml/2006/main">
  <p:tag name="BTFPLAYOUTENABLED" val="1"/>
</p:tagLst>
</file>

<file path=ppt/tags/tag116.xml><?xml version="1.0" encoding="utf-8"?>
<p:tagLst xmlns:a="http://schemas.openxmlformats.org/drawingml/2006/main" xmlns:r="http://schemas.openxmlformats.org/officeDocument/2006/relationships" xmlns:p="http://schemas.openxmlformats.org/presentationml/2006/main">
  <p:tag name="BTFPLAYOUTENABLED" val="1"/>
</p:tagLst>
</file>

<file path=ppt/tags/tag117.xml><?xml version="1.0" encoding="utf-8"?>
<p:tagLst xmlns:a="http://schemas.openxmlformats.org/drawingml/2006/main" xmlns:r="http://schemas.openxmlformats.org/officeDocument/2006/relationships" xmlns:p="http://schemas.openxmlformats.org/presentationml/2006/main">
  <p:tag name="BTFPLAYOUTENABLED" val="1"/>
</p:tagLst>
</file>

<file path=ppt/tags/tag118.xml><?xml version="1.0" encoding="utf-8"?>
<p:tagLst xmlns:a="http://schemas.openxmlformats.org/drawingml/2006/main" xmlns:r="http://schemas.openxmlformats.org/officeDocument/2006/relationships" xmlns:p="http://schemas.openxmlformats.org/presentationml/2006/main">
  <p:tag name="BTFPLAYOUTENABLED" val="1"/>
</p:tagLst>
</file>

<file path=ppt/tags/tag119.xml><?xml version="1.0" encoding="utf-8"?>
<p:tagLst xmlns:a="http://schemas.openxmlformats.org/drawingml/2006/main" xmlns:r="http://schemas.openxmlformats.org/officeDocument/2006/relationships" xmlns:p="http://schemas.openxmlformats.org/presentationml/2006/main">
  <p:tag name="BTFPLAYOUTENABLED" val="1"/>
</p:tagLst>
</file>

<file path=ppt/tags/tag12.xml><?xml version="1.0" encoding="utf-8"?>
<p:tagLst xmlns:a="http://schemas.openxmlformats.org/drawingml/2006/main" xmlns:r="http://schemas.openxmlformats.org/officeDocument/2006/relationships" xmlns:p="http://schemas.openxmlformats.org/presentationml/2006/main">
  <p:tag name="BTFPLAYOUTENABLED" val="1"/>
</p:tagLst>
</file>

<file path=ppt/tags/tag120.xml><?xml version="1.0" encoding="utf-8"?>
<p:tagLst xmlns:a="http://schemas.openxmlformats.org/drawingml/2006/main" xmlns:r="http://schemas.openxmlformats.org/officeDocument/2006/relationships" xmlns:p="http://schemas.openxmlformats.org/presentationml/2006/main">
  <p:tag name="BTFPLAYOUTENABLED" val="1"/>
</p:tagLst>
</file>

<file path=ppt/tags/tag121.xml><?xml version="1.0" encoding="utf-8"?>
<p:tagLst xmlns:a="http://schemas.openxmlformats.org/drawingml/2006/main" xmlns:r="http://schemas.openxmlformats.org/officeDocument/2006/relationships" xmlns:p="http://schemas.openxmlformats.org/presentationml/2006/main">
  <p:tag name="BTFPLAYOUTENABLED" val="1"/>
</p:tagLst>
</file>

<file path=ppt/tags/tag122.xml><?xml version="1.0" encoding="utf-8"?>
<p:tagLst xmlns:a="http://schemas.openxmlformats.org/drawingml/2006/main" xmlns:r="http://schemas.openxmlformats.org/officeDocument/2006/relationships" xmlns:p="http://schemas.openxmlformats.org/presentationml/2006/main">
  <p:tag name="BTFPLAYOUTENABLED" val="1"/>
</p:tagLst>
</file>

<file path=ppt/tags/tag123.xml><?xml version="1.0" encoding="utf-8"?>
<p:tagLst xmlns:a="http://schemas.openxmlformats.org/drawingml/2006/main" xmlns:r="http://schemas.openxmlformats.org/officeDocument/2006/relationships" xmlns:p="http://schemas.openxmlformats.org/presentationml/2006/main">
  <p:tag name="BTFPLAYOUTENABLED" val="1"/>
</p:tagLst>
</file>

<file path=ppt/tags/tag124.xml><?xml version="1.0" encoding="utf-8"?>
<p:tagLst xmlns:a="http://schemas.openxmlformats.org/drawingml/2006/main" xmlns:r="http://schemas.openxmlformats.org/officeDocument/2006/relationships" xmlns:p="http://schemas.openxmlformats.org/presentationml/2006/main">
  <p:tag name="BTFPLAYOUTENABLED" val="1"/>
</p:tagLst>
</file>

<file path=ppt/tags/tag125.xml><?xml version="1.0" encoding="utf-8"?>
<p:tagLst xmlns:a="http://schemas.openxmlformats.org/drawingml/2006/main" xmlns:r="http://schemas.openxmlformats.org/officeDocument/2006/relationships" xmlns:p="http://schemas.openxmlformats.org/presentationml/2006/main">
  <p:tag name="BTFPLAYOUTENABLED" val="1"/>
</p:tagLst>
</file>

<file path=ppt/tags/tag126.xml><?xml version="1.0" encoding="utf-8"?>
<p:tagLst xmlns:a="http://schemas.openxmlformats.org/drawingml/2006/main" xmlns:r="http://schemas.openxmlformats.org/officeDocument/2006/relationships" xmlns:p="http://schemas.openxmlformats.org/presentationml/2006/main">
  <p:tag name="BTFPLAYOUTENABLED" val="1"/>
</p:tagLst>
</file>

<file path=ppt/tags/tag127.xml><?xml version="1.0" encoding="utf-8"?>
<p:tagLst xmlns:a="http://schemas.openxmlformats.org/drawingml/2006/main" xmlns:r="http://schemas.openxmlformats.org/officeDocument/2006/relationships" xmlns:p="http://schemas.openxmlformats.org/presentationml/2006/main">
  <p:tag name="BTFPLAYOUTENABLED" val="1"/>
</p:tagLst>
</file>

<file path=ppt/tags/tag128.xml><?xml version="1.0" encoding="utf-8"?>
<p:tagLst xmlns:a="http://schemas.openxmlformats.org/drawingml/2006/main" xmlns:r="http://schemas.openxmlformats.org/officeDocument/2006/relationships" xmlns:p="http://schemas.openxmlformats.org/presentationml/2006/main">
  <p:tag name="BTFPLAYOUTENABLED" val="1"/>
</p:tagLst>
</file>

<file path=ppt/tags/tag129.xml><?xml version="1.0" encoding="utf-8"?>
<p:tagLst xmlns:a="http://schemas.openxmlformats.org/drawingml/2006/main" xmlns:r="http://schemas.openxmlformats.org/officeDocument/2006/relationships" xmlns:p="http://schemas.openxmlformats.org/presentationml/2006/main">
  <p:tag name="BTFPLAYOUTENABLED" val="1"/>
</p:tagLst>
</file>

<file path=ppt/tags/tag13.xml><?xml version="1.0" encoding="utf-8"?>
<p:tagLst xmlns:a="http://schemas.openxmlformats.org/drawingml/2006/main" xmlns:r="http://schemas.openxmlformats.org/officeDocument/2006/relationships" xmlns:p="http://schemas.openxmlformats.org/presentationml/2006/main">
  <p:tag name="BTFPLAYOUTENABLED" val="1"/>
</p:tagLst>
</file>

<file path=ppt/tags/tag130.xml><?xml version="1.0" encoding="utf-8"?>
<p:tagLst xmlns:a="http://schemas.openxmlformats.org/drawingml/2006/main" xmlns:r="http://schemas.openxmlformats.org/officeDocument/2006/relationships" xmlns:p="http://schemas.openxmlformats.org/presentationml/2006/main">
  <p:tag name="BTFPLAYOUTENABLED" val="1"/>
</p:tagLst>
</file>

<file path=ppt/tags/tag131.xml><?xml version="1.0" encoding="utf-8"?>
<p:tagLst xmlns:a="http://schemas.openxmlformats.org/drawingml/2006/main" xmlns:r="http://schemas.openxmlformats.org/officeDocument/2006/relationships" xmlns:p="http://schemas.openxmlformats.org/presentationml/2006/main">
  <p:tag name="BTFPLAYOUTENABLED" val="1"/>
</p:tagLst>
</file>

<file path=ppt/tags/tag132.xml><?xml version="1.0" encoding="utf-8"?>
<p:tagLst xmlns:a="http://schemas.openxmlformats.org/drawingml/2006/main" xmlns:r="http://schemas.openxmlformats.org/officeDocument/2006/relationships" xmlns:p="http://schemas.openxmlformats.org/presentationml/2006/main">
  <p:tag name="BTFPLAYOUTENABLED" val="1"/>
</p:tagLst>
</file>

<file path=ppt/tags/tag133.xml><?xml version="1.0" encoding="utf-8"?>
<p:tagLst xmlns:a="http://schemas.openxmlformats.org/drawingml/2006/main" xmlns:r="http://schemas.openxmlformats.org/officeDocument/2006/relationships" xmlns:p="http://schemas.openxmlformats.org/presentationml/2006/main">
  <p:tag name="BTFPLAYOUTENABLED" val="1"/>
</p:tagLst>
</file>

<file path=ppt/tags/tag134.xml><?xml version="1.0" encoding="utf-8"?>
<p:tagLst xmlns:a="http://schemas.openxmlformats.org/drawingml/2006/main" xmlns:r="http://schemas.openxmlformats.org/officeDocument/2006/relationships" xmlns:p="http://schemas.openxmlformats.org/presentationml/2006/main">
  <p:tag name="BTFPLAYOUTENABLED" val="1"/>
</p:tagLst>
</file>

<file path=ppt/tags/tag135.xml><?xml version="1.0" encoding="utf-8"?>
<p:tagLst xmlns:a="http://schemas.openxmlformats.org/drawingml/2006/main" xmlns:r="http://schemas.openxmlformats.org/officeDocument/2006/relationships" xmlns:p="http://schemas.openxmlformats.org/presentationml/2006/main">
  <p:tag name="BTFPLAYOUTENABLED" val="1"/>
</p:tagLst>
</file>

<file path=ppt/tags/tag136.xml><?xml version="1.0" encoding="utf-8"?>
<p:tagLst xmlns:a="http://schemas.openxmlformats.org/drawingml/2006/main" xmlns:r="http://schemas.openxmlformats.org/officeDocument/2006/relationships" xmlns:p="http://schemas.openxmlformats.org/presentationml/2006/main">
  <p:tag name="BTFPLAYOUTENABLED" val="1"/>
</p:tagLst>
</file>

<file path=ppt/tags/tag137.xml><?xml version="1.0" encoding="utf-8"?>
<p:tagLst xmlns:a="http://schemas.openxmlformats.org/drawingml/2006/main" xmlns:r="http://schemas.openxmlformats.org/officeDocument/2006/relationships" xmlns:p="http://schemas.openxmlformats.org/presentationml/2006/main">
  <p:tag name="BTFPLAYOUTENABLED" val="1"/>
</p:tagLst>
</file>

<file path=ppt/tags/tag138.xml><?xml version="1.0" encoding="utf-8"?>
<p:tagLst xmlns:a="http://schemas.openxmlformats.org/drawingml/2006/main" xmlns:r="http://schemas.openxmlformats.org/officeDocument/2006/relationships" xmlns:p="http://schemas.openxmlformats.org/presentationml/2006/main">
  <p:tag name="BTFPLAYOUTENABLED" val="1"/>
</p:tagLst>
</file>

<file path=ppt/tags/tag139.xml><?xml version="1.0" encoding="utf-8"?>
<p:tagLst xmlns:a="http://schemas.openxmlformats.org/drawingml/2006/main" xmlns:r="http://schemas.openxmlformats.org/officeDocument/2006/relationships" xmlns:p="http://schemas.openxmlformats.org/presentationml/2006/main">
  <p:tag name="BTFPLAYOUTENABLED" val="1"/>
</p:tagLst>
</file>

<file path=ppt/tags/tag14.xml><?xml version="1.0" encoding="utf-8"?>
<p:tagLst xmlns:a="http://schemas.openxmlformats.org/drawingml/2006/main" xmlns:r="http://schemas.openxmlformats.org/officeDocument/2006/relationships" xmlns:p="http://schemas.openxmlformats.org/presentationml/2006/main">
  <p:tag name="BTFPLAYOUTENABLED" val="1"/>
</p:tagLst>
</file>

<file path=ppt/tags/tag140.xml><?xml version="1.0" encoding="utf-8"?>
<p:tagLst xmlns:a="http://schemas.openxmlformats.org/drawingml/2006/main" xmlns:r="http://schemas.openxmlformats.org/officeDocument/2006/relationships" xmlns:p="http://schemas.openxmlformats.org/presentationml/2006/main">
  <p:tag name="BTFPLAYOUTENABLED" val="1"/>
</p:tagLst>
</file>

<file path=ppt/tags/tag141.xml><?xml version="1.0" encoding="utf-8"?>
<p:tagLst xmlns:a="http://schemas.openxmlformats.org/drawingml/2006/main" xmlns:r="http://schemas.openxmlformats.org/officeDocument/2006/relationships" xmlns:p="http://schemas.openxmlformats.org/presentationml/2006/main">
  <p:tag name="BTFPLAYOUTENABLED" val="1"/>
</p:tagLst>
</file>

<file path=ppt/tags/tag142.xml><?xml version="1.0" encoding="utf-8"?>
<p:tagLst xmlns:a="http://schemas.openxmlformats.org/drawingml/2006/main" xmlns:r="http://schemas.openxmlformats.org/officeDocument/2006/relationships" xmlns:p="http://schemas.openxmlformats.org/presentationml/2006/main">
  <p:tag name="BTFPLAYOUTENABLED" val="1"/>
</p:tagLst>
</file>

<file path=ppt/tags/tag143.xml><?xml version="1.0" encoding="utf-8"?>
<p:tagLst xmlns:a="http://schemas.openxmlformats.org/drawingml/2006/main" xmlns:r="http://schemas.openxmlformats.org/officeDocument/2006/relationships" xmlns:p="http://schemas.openxmlformats.org/presentationml/2006/main">
  <p:tag name="BTFPLAYOUTENABLED" val="1"/>
</p:tagLst>
</file>

<file path=ppt/tags/tag144.xml><?xml version="1.0" encoding="utf-8"?>
<p:tagLst xmlns:a="http://schemas.openxmlformats.org/drawingml/2006/main" xmlns:r="http://schemas.openxmlformats.org/officeDocument/2006/relationships" xmlns:p="http://schemas.openxmlformats.org/presentationml/2006/main">
  <p:tag name="BTFPLAYOUTENABLED" val="1"/>
</p:tagLst>
</file>

<file path=ppt/tags/tag145.xml><?xml version="1.0" encoding="utf-8"?>
<p:tagLst xmlns:a="http://schemas.openxmlformats.org/drawingml/2006/main" xmlns:r="http://schemas.openxmlformats.org/officeDocument/2006/relationships" xmlns:p="http://schemas.openxmlformats.org/presentationml/2006/main">
  <p:tag name="BTFPLAYOUTENABLED" val="1"/>
</p:tagLst>
</file>

<file path=ppt/tags/tag15.xml><?xml version="1.0" encoding="utf-8"?>
<p:tagLst xmlns:a="http://schemas.openxmlformats.org/drawingml/2006/main" xmlns:r="http://schemas.openxmlformats.org/officeDocument/2006/relationships" xmlns:p="http://schemas.openxmlformats.org/presentationml/2006/main">
  <p:tag name="BTFPLAYOUTENABLED" val="1"/>
</p:tagLst>
</file>

<file path=ppt/tags/tag16.xml><?xml version="1.0" encoding="utf-8"?>
<p:tagLst xmlns:a="http://schemas.openxmlformats.org/drawingml/2006/main" xmlns:r="http://schemas.openxmlformats.org/officeDocument/2006/relationships" xmlns:p="http://schemas.openxmlformats.org/presentationml/2006/main">
  <p:tag name="BTFPLAYOUTENABLED" val="1"/>
</p:tagLst>
</file>

<file path=ppt/tags/tag17.xml><?xml version="1.0" encoding="utf-8"?>
<p:tagLst xmlns:a="http://schemas.openxmlformats.org/drawingml/2006/main" xmlns:r="http://schemas.openxmlformats.org/officeDocument/2006/relationships" xmlns:p="http://schemas.openxmlformats.org/presentationml/2006/main">
  <p:tag name="BTFPLAYOUTENABLED" val="1"/>
</p:tagLst>
</file>

<file path=ppt/tags/tag18.xml><?xml version="1.0" encoding="utf-8"?>
<p:tagLst xmlns:a="http://schemas.openxmlformats.org/drawingml/2006/main" xmlns:r="http://schemas.openxmlformats.org/officeDocument/2006/relationships" xmlns:p="http://schemas.openxmlformats.org/presentationml/2006/main">
  <p:tag name="BTFPLAYOUTENABLED" val="1"/>
</p:tagLst>
</file>

<file path=ppt/tags/tag19.xml><?xml version="1.0" encoding="utf-8"?>
<p:tagLst xmlns:a="http://schemas.openxmlformats.org/drawingml/2006/main" xmlns:r="http://schemas.openxmlformats.org/officeDocument/2006/relationships" xmlns:p="http://schemas.openxmlformats.org/presentationml/2006/main">
  <p:tag name="BTFPLAYOUTENABLED" val="1"/>
</p:tagLst>
</file>

<file path=ppt/tags/tag2.xml><?xml version="1.0" encoding="utf-8"?>
<p:tagLst xmlns:a="http://schemas.openxmlformats.org/drawingml/2006/main" xmlns:r="http://schemas.openxmlformats.org/officeDocument/2006/relationships" xmlns:p="http://schemas.openxmlformats.org/presentationml/2006/main">
  <p:tag name="BTFPLAYOUTENABLED" val="1"/>
</p:tagLst>
</file>

<file path=ppt/tags/tag20.xml><?xml version="1.0" encoding="utf-8"?>
<p:tagLst xmlns:a="http://schemas.openxmlformats.org/drawingml/2006/main" xmlns:r="http://schemas.openxmlformats.org/officeDocument/2006/relationships" xmlns:p="http://schemas.openxmlformats.org/presentationml/2006/main">
  <p:tag name="BTFPLAYOUTENABLED" val="1"/>
</p:tagLst>
</file>

<file path=ppt/tags/tag21.xml><?xml version="1.0" encoding="utf-8"?>
<p:tagLst xmlns:a="http://schemas.openxmlformats.org/drawingml/2006/main" xmlns:r="http://schemas.openxmlformats.org/officeDocument/2006/relationships" xmlns:p="http://schemas.openxmlformats.org/presentationml/2006/main">
  <p:tag name="BTFPLAYOUTENABLED" val="1"/>
</p:tagLst>
</file>

<file path=ppt/tags/tag22.xml><?xml version="1.0" encoding="utf-8"?>
<p:tagLst xmlns:a="http://schemas.openxmlformats.org/drawingml/2006/main" xmlns:r="http://schemas.openxmlformats.org/officeDocument/2006/relationships" xmlns:p="http://schemas.openxmlformats.org/presentationml/2006/main">
  <p:tag name="BTFPLAYOUTENABLED" val="1"/>
</p:tagLst>
</file>

<file path=ppt/tags/tag23.xml><?xml version="1.0" encoding="utf-8"?>
<p:tagLst xmlns:a="http://schemas.openxmlformats.org/drawingml/2006/main" xmlns:r="http://schemas.openxmlformats.org/officeDocument/2006/relationships" xmlns:p="http://schemas.openxmlformats.org/presentationml/2006/main">
  <p:tag name="BTFPLAYOUTENABLED" val="1"/>
</p:tagLst>
</file>

<file path=ppt/tags/tag24.xml><?xml version="1.0" encoding="utf-8"?>
<p:tagLst xmlns:a="http://schemas.openxmlformats.org/drawingml/2006/main" xmlns:r="http://schemas.openxmlformats.org/officeDocument/2006/relationships" xmlns:p="http://schemas.openxmlformats.org/presentationml/2006/main">
  <p:tag name="BTFPLAYOUTENABLED" val="1"/>
</p:tagLst>
</file>

<file path=ppt/tags/tag25.xml><?xml version="1.0" encoding="utf-8"?>
<p:tagLst xmlns:a="http://schemas.openxmlformats.org/drawingml/2006/main" xmlns:r="http://schemas.openxmlformats.org/officeDocument/2006/relationships" xmlns:p="http://schemas.openxmlformats.org/presentationml/2006/main">
  <p:tag name="BTFPLAYOUTENABLED" val="1"/>
</p:tagLst>
</file>

<file path=ppt/tags/tag26.xml><?xml version="1.0" encoding="utf-8"?>
<p:tagLst xmlns:a="http://schemas.openxmlformats.org/drawingml/2006/main" xmlns:r="http://schemas.openxmlformats.org/officeDocument/2006/relationships" xmlns:p="http://schemas.openxmlformats.org/presentationml/2006/main">
  <p:tag name="BTFPLAYOUTENABLED" val="1"/>
</p:tagLst>
</file>

<file path=ppt/tags/tag27.xml><?xml version="1.0" encoding="utf-8"?>
<p:tagLst xmlns:a="http://schemas.openxmlformats.org/drawingml/2006/main" xmlns:r="http://schemas.openxmlformats.org/officeDocument/2006/relationships" xmlns:p="http://schemas.openxmlformats.org/presentationml/2006/main">
  <p:tag name="BTFPLAYOUTENABLED" val="1"/>
</p:tagLst>
</file>

<file path=ppt/tags/tag28.xml><?xml version="1.0" encoding="utf-8"?>
<p:tagLst xmlns:a="http://schemas.openxmlformats.org/drawingml/2006/main" xmlns:r="http://schemas.openxmlformats.org/officeDocument/2006/relationships" xmlns:p="http://schemas.openxmlformats.org/presentationml/2006/main">
  <p:tag name="BTFPLAYOUTENABLED" val="1"/>
  <p:tag name="BTFPROTATION" val="0"/>
</p:tagLst>
</file>

<file path=ppt/tags/tag29.xml><?xml version="1.0" encoding="utf-8"?>
<p:tagLst xmlns:a="http://schemas.openxmlformats.org/drawingml/2006/main" xmlns:r="http://schemas.openxmlformats.org/officeDocument/2006/relationships" xmlns:p="http://schemas.openxmlformats.org/presentationml/2006/main">
  <p:tag name="BTFPLAYOUTENABLED" val="1"/>
</p:tagLst>
</file>

<file path=ppt/tags/tag3.xml><?xml version="1.0" encoding="utf-8"?>
<p:tagLst xmlns:a="http://schemas.openxmlformats.org/drawingml/2006/main" xmlns:r="http://schemas.openxmlformats.org/officeDocument/2006/relationships" xmlns:p="http://schemas.openxmlformats.org/presentationml/2006/main">
  <p:tag name="BTFPLAYOUTENABLED" val="1"/>
</p:tagLst>
</file>

<file path=ppt/tags/tag30.xml><?xml version="1.0" encoding="utf-8"?>
<p:tagLst xmlns:a="http://schemas.openxmlformats.org/drawingml/2006/main" xmlns:r="http://schemas.openxmlformats.org/officeDocument/2006/relationships" xmlns:p="http://schemas.openxmlformats.org/presentationml/2006/main">
  <p:tag name="BTFPLAYOUTENABLED" val="1"/>
</p:tagLst>
</file>

<file path=ppt/tags/tag31.xml><?xml version="1.0" encoding="utf-8"?>
<p:tagLst xmlns:a="http://schemas.openxmlformats.org/drawingml/2006/main" xmlns:r="http://schemas.openxmlformats.org/officeDocument/2006/relationships" xmlns:p="http://schemas.openxmlformats.org/presentationml/2006/main">
  <p:tag name="BTFPLAYOUTENABLED" val="1"/>
</p:tagLst>
</file>

<file path=ppt/tags/tag32.xml><?xml version="1.0" encoding="utf-8"?>
<p:tagLst xmlns:a="http://schemas.openxmlformats.org/drawingml/2006/main" xmlns:r="http://schemas.openxmlformats.org/officeDocument/2006/relationships" xmlns:p="http://schemas.openxmlformats.org/presentationml/2006/main">
  <p:tag name="BTFPLAYOUTENABLED" val="1"/>
</p:tagLst>
</file>

<file path=ppt/tags/tag33.xml><?xml version="1.0" encoding="utf-8"?>
<p:tagLst xmlns:a="http://schemas.openxmlformats.org/drawingml/2006/main" xmlns:r="http://schemas.openxmlformats.org/officeDocument/2006/relationships" xmlns:p="http://schemas.openxmlformats.org/presentationml/2006/main">
  <p:tag name="BTFPLAYOUTENABLED" val="1"/>
</p:tagLst>
</file>

<file path=ppt/tags/tag34.xml><?xml version="1.0" encoding="utf-8"?>
<p:tagLst xmlns:a="http://schemas.openxmlformats.org/drawingml/2006/main" xmlns:r="http://schemas.openxmlformats.org/officeDocument/2006/relationships" xmlns:p="http://schemas.openxmlformats.org/presentationml/2006/main">
  <p:tag name="BTFPLAYOUTENABLED" val="1"/>
</p:tagLst>
</file>

<file path=ppt/tags/tag35.xml><?xml version="1.0" encoding="utf-8"?>
<p:tagLst xmlns:a="http://schemas.openxmlformats.org/drawingml/2006/main" xmlns:r="http://schemas.openxmlformats.org/officeDocument/2006/relationships" xmlns:p="http://schemas.openxmlformats.org/presentationml/2006/main">
  <p:tag name="BTFPLAYOUTENABLED" val="1"/>
</p:tagLst>
</file>

<file path=ppt/tags/tag36.xml><?xml version="1.0" encoding="utf-8"?>
<p:tagLst xmlns:a="http://schemas.openxmlformats.org/drawingml/2006/main" xmlns:r="http://schemas.openxmlformats.org/officeDocument/2006/relationships" xmlns:p="http://schemas.openxmlformats.org/presentationml/2006/main">
  <p:tag name="BTFPLAYOUTENABLED" val="1"/>
</p:tagLst>
</file>

<file path=ppt/tags/tag37.xml><?xml version="1.0" encoding="utf-8"?>
<p:tagLst xmlns:a="http://schemas.openxmlformats.org/drawingml/2006/main" xmlns:r="http://schemas.openxmlformats.org/officeDocument/2006/relationships" xmlns:p="http://schemas.openxmlformats.org/presentationml/2006/main">
  <p:tag name="BTFPLAYOUTENABLED" val="1"/>
</p:tagLst>
</file>

<file path=ppt/tags/tag38.xml><?xml version="1.0" encoding="utf-8"?>
<p:tagLst xmlns:a="http://schemas.openxmlformats.org/drawingml/2006/main" xmlns:r="http://schemas.openxmlformats.org/officeDocument/2006/relationships" xmlns:p="http://schemas.openxmlformats.org/presentationml/2006/main">
  <p:tag name="BTFPLAYOUTENABLED" val="1"/>
</p:tagLst>
</file>

<file path=ppt/tags/tag39.xml><?xml version="1.0" encoding="utf-8"?>
<p:tagLst xmlns:a="http://schemas.openxmlformats.org/drawingml/2006/main" xmlns:r="http://schemas.openxmlformats.org/officeDocument/2006/relationships" xmlns:p="http://schemas.openxmlformats.org/presentationml/2006/main">
  <p:tag name="BTFPLAYOUTENABLED" val="1"/>
</p:tagLst>
</file>

<file path=ppt/tags/tag4.xml><?xml version="1.0" encoding="utf-8"?>
<p:tagLst xmlns:a="http://schemas.openxmlformats.org/drawingml/2006/main" xmlns:r="http://schemas.openxmlformats.org/officeDocument/2006/relationships" xmlns:p="http://schemas.openxmlformats.org/presentationml/2006/main">
  <p:tag name="BTFPLAYOUTENABLED" val="1"/>
</p:tagLst>
</file>

<file path=ppt/tags/tag40.xml><?xml version="1.0" encoding="utf-8"?>
<p:tagLst xmlns:a="http://schemas.openxmlformats.org/drawingml/2006/main" xmlns:r="http://schemas.openxmlformats.org/officeDocument/2006/relationships" xmlns:p="http://schemas.openxmlformats.org/presentationml/2006/main">
  <p:tag name="BTFPLAYOUTENABLED" val="1"/>
</p:tagLst>
</file>

<file path=ppt/tags/tag41.xml><?xml version="1.0" encoding="utf-8"?>
<p:tagLst xmlns:a="http://schemas.openxmlformats.org/drawingml/2006/main" xmlns:r="http://schemas.openxmlformats.org/officeDocument/2006/relationships" xmlns:p="http://schemas.openxmlformats.org/presentationml/2006/main">
  <p:tag name="BTFPLAYOUTENABLED" val="1"/>
</p:tagLst>
</file>

<file path=ppt/tags/tag42.xml><?xml version="1.0" encoding="utf-8"?>
<p:tagLst xmlns:a="http://schemas.openxmlformats.org/drawingml/2006/main" xmlns:r="http://schemas.openxmlformats.org/officeDocument/2006/relationships" xmlns:p="http://schemas.openxmlformats.org/presentationml/2006/main">
  <p:tag name="AS_UNIQUEID" val="4164"/>
  <p:tag name="BTFPLAYOUTENABLED" val="1"/>
  <p:tag name="BTFPLAYOUTANCHORELEFT" val="True"/>
  <p:tag name="BTFPLAYOUTANCHORERIGHT" val="False"/>
  <p:tag name="BTFPLAYOUTANCHORETOP" val="True"/>
  <p:tag name="BTFPLAYOUTANCHOREBOTTOM" val="False"/>
</p:tagLst>
</file>

<file path=ppt/tags/tag43.xml><?xml version="1.0" encoding="utf-8"?>
<p:tagLst xmlns:a="http://schemas.openxmlformats.org/drawingml/2006/main" xmlns:r="http://schemas.openxmlformats.org/officeDocument/2006/relationships" xmlns:p="http://schemas.openxmlformats.org/presentationml/2006/main">
  <p:tag name="AS_UNIQUEID" val="4163"/>
  <p:tag name="BTFPLAYOUTENABLED" val="1"/>
  <p:tag name="BTFPLAYOUTANCHORELEFT" val="True"/>
  <p:tag name="BTFPLAYOUTANCHORERIGHT" val="False"/>
  <p:tag name="BTFPLAYOUTANCHORETOP" val="True"/>
  <p:tag name="BTFPLAYOUTANCHOREBOTTOM" val="False"/>
</p:tagLst>
</file>

<file path=ppt/tags/tag44.xml><?xml version="1.0" encoding="utf-8"?>
<p:tagLst xmlns:a="http://schemas.openxmlformats.org/drawingml/2006/main" xmlns:r="http://schemas.openxmlformats.org/officeDocument/2006/relationships" xmlns:p="http://schemas.openxmlformats.org/presentationml/2006/main">
  <p:tag name="AS_UNIQUEID" val="4164"/>
  <p:tag name="BTFPLAYOUTENABLED" val="1"/>
  <p:tag name="BTFPLAYOUTANCHORELEFT" val="True"/>
  <p:tag name="BTFPLAYOUTANCHORERIGHT" val="False"/>
  <p:tag name="BTFPLAYOUTANCHORETOP" val="True"/>
  <p:tag name="BTFPLAYOUTANCHOREBOTTOM" val="False"/>
</p:tagLst>
</file>

<file path=ppt/tags/tag45.xml><?xml version="1.0" encoding="utf-8"?>
<p:tagLst xmlns:a="http://schemas.openxmlformats.org/drawingml/2006/main" xmlns:r="http://schemas.openxmlformats.org/officeDocument/2006/relationships" xmlns:p="http://schemas.openxmlformats.org/presentationml/2006/main">
  <p:tag name="AS_UNIQUEID" val="4163"/>
  <p:tag name="BTFPLAYOUTENABLED" val="1"/>
  <p:tag name="BTFPLAYOUTANCHORELEFT" val="True"/>
  <p:tag name="BTFPLAYOUTANCHORERIGHT" val="False"/>
  <p:tag name="BTFPLAYOUTANCHORETOP" val="True"/>
  <p:tag name="BTFPLAYOUTANCHOREBOTTOM" val="False"/>
</p:tagLst>
</file>

<file path=ppt/tags/tag46.xml><?xml version="1.0" encoding="utf-8"?>
<p:tagLst xmlns:a="http://schemas.openxmlformats.org/drawingml/2006/main" xmlns:r="http://schemas.openxmlformats.org/officeDocument/2006/relationships" xmlns:p="http://schemas.openxmlformats.org/presentationml/2006/main">
  <p:tag name="AS_UNIQUEID" val="4164"/>
  <p:tag name="BTFPLAYOUTENABLED" val="1"/>
  <p:tag name="BTFPLAYOUTANCHORELEFT" val="True"/>
  <p:tag name="BTFPLAYOUTANCHORERIGHT" val="False"/>
  <p:tag name="BTFPLAYOUTANCHORETOP" val="True"/>
  <p:tag name="BTFPLAYOUTANCHOREBOTTOM" val="False"/>
</p:tagLst>
</file>

<file path=ppt/tags/tag47.xml><?xml version="1.0" encoding="utf-8"?>
<p:tagLst xmlns:a="http://schemas.openxmlformats.org/drawingml/2006/main" xmlns:r="http://schemas.openxmlformats.org/officeDocument/2006/relationships" xmlns:p="http://schemas.openxmlformats.org/presentationml/2006/main">
  <p:tag name="AS_UNIQUEID" val="4163"/>
  <p:tag name="BTFPLAYOUTENABLED" val="1"/>
  <p:tag name="BTFPLAYOUTANCHORELEFT" val="True"/>
  <p:tag name="BTFPLAYOUTANCHORERIGHT" val="False"/>
  <p:tag name="BTFPLAYOUTANCHORETOP" val="True"/>
  <p:tag name="BTFPLAYOUTANCHOREBOTTOM" val="False"/>
</p:tagLst>
</file>

<file path=ppt/tags/tag48.xml><?xml version="1.0" encoding="utf-8"?>
<p:tagLst xmlns:a="http://schemas.openxmlformats.org/drawingml/2006/main" xmlns:r="http://schemas.openxmlformats.org/officeDocument/2006/relationships" xmlns:p="http://schemas.openxmlformats.org/presentationml/2006/main">
  <p:tag name="AS_UNIQUEID" val="4164"/>
  <p:tag name="BTFPLAYOUTENABLED" val="1"/>
  <p:tag name="BTFPLAYOUTANCHORELEFT" val="True"/>
  <p:tag name="BTFPLAYOUTANCHORERIGHT" val="False"/>
  <p:tag name="BTFPLAYOUTANCHORETOP" val="True"/>
  <p:tag name="BTFPLAYOUTANCHOREBOTTOM" val="False"/>
</p:tagLst>
</file>

<file path=ppt/tags/tag49.xml><?xml version="1.0" encoding="utf-8"?>
<p:tagLst xmlns:a="http://schemas.openxmlformats.org/drawingml/2006/main" xmlns:r="http://schemas.openxmlformats.org/officeDocument/2006/relationships" xmlns:p="http://schemas.openxmlformats.org/presentationml/2006/main">
  <p:tag name="AS_UNIQUEID" val="4163"/>
  <p:tag name="BTFPLAYOUTENABLED" val="1"/>
  <p:tag name="BTFPLAYOUTANCHORELEFT" val="True"/>
  <p:tag name="BTFPLAYOUTANCHORERIGHT" val="False"/>
  <p:tag name="BTFPLAYOUTANCHORETOP" val="True"/>
  <p:tag name="BTFPLAYOUTANCHOREBOTTOM" val="False"/>
</p:tagLst>
</file>

<file path=ppt/tags/tag5.xml><?xml version="1.0" encoding="utf-8"?>
<p:tagLst xmlns:a="http://schemas.openxmlformats.org/drawingml/2006/main" xmlns:r="http://schemas.openxmlformats.org/officeDocument/2006/relationships" xmlns:p="http://schemas.openxmlformats.org/presentationml/2006/main">
  <p:tag name="BTFPLAYOUTENABLED" val="1"/>
</p:tagLst>
</file>

<file path=ppt/tags/tag50.xml><?xml version="1.0" encoding="utf-8"?>
<p:tagLst xmlns:a="http://schemas.openxmlformats.org/drawingml/2006/main" xmlns:r="http://schemas.openxmlformats.org/officeDocument/2006/relationships" xmlns:p="http://schemas.openxmlformats.org/presentationml/2006/main">
  <p:tag name="AS_UNIQUEID" val="4164"/>
  <p:tag name="BTFPLAYOUTENABLED" val="1"/>
  <p:tag name="BTFPLAYOUTANCHORELEFT" val="True"/>
  <p:tag name="BTFPLAYOUTANCHORERIGHT" val="False"/>
  <p:tag name="BTFPLAYOUTANCHORETOP" val="True"/>
  <p:tag name="BTFPLAYOUTANCHOREBOTTOM" val="False"/>
</p:tagLst>
</file>

<file path=ppt/tags/tag51.xml><?xml version="1.0" encoding="utf-8"?>
<p:tagLst xmlns:a="http://schemas.openxmlformats.org/drawingml/2006/main" xmlns:r="http://schemas.openxmlformats.org/officeDocument/2006/relationships" xmlns:p="http://schemas.openxmlformats.org/presentationml/2006/main">
  <p:tag name="AS_UNIQUEID" val="4163"/>
  <p:tag name="BTFPLAYOUTENABLED" val="1"/>
  <p:tag name="BTFPLAYOUTANCHORELEFT" val="True"/>
  <p:tag name="BTFPLAYOUTANCHORERIGHT" val="False"/>
  <p:tag name="BTFPLAYOUTANCHORETOP" val="True"/>
  <p:tag name="BTFPLAYOUTANCHOREBOTTOM" val="False"/>
</p:tagLst>
</file>

<file path=ppt/tags/tag52.xml><?xml version="1.0" encoding="utf-8"?>
<p:tagLst xmlns:a="http://schemas.openxmlformats.org/drawingml/2006/main" xmlns:r="http://schemas.openxmlformats.org/officeDocument/2006/relationships" xmlns:p="http://schemas.openxmlformats.org/presentationml/2006/main">
  <p:tag name="AS_UNIQUEID" val="4164"/>
  <p:tag name="BTFPLAYOUTENABLED" val="1"/>
  <p:tag name="BTFPLAYOUTANCHORELEFT" val="True"/>
  <p:tag name="BTFPLAYOUTANCHORERIGHT" val="False"/>
  <p:tag name="BTFPLAYOUTANCHORETOP" val="True"/>
  <p:tag name="BTFPLAYOUTANCHOREBOTTOM" val="False"/>
</p:tagLst>
</file>

<file path=ppt/tags/tag53.xml><?xml version="1.0" encoding="utf-8"?>
<p:tagLst xmlns:a="http://schemas.openxmlformats.org/drawingml/2006/main" xmlns:r="http://schemas.openxmlformats.org/officeDocument/2006/relationships" xmlns:p="http://schemas.openxmlformats.org/presentationml/2006/main">
  <p:tag name="AS_UNIQUEID" val="4163"/>
  <p:tag name="BTFPLAYOUTENABLED" val="1"/>
  <p:tag name="BTFPLAYOUTANCHORELEFT" val="True"/>
  <p:tag name="BTFPLAYOUTANCHORERIGHT" val="False"/>
  <p:tag name="BTFPLAYOUTANCHORETOP" val="True"/>
  <p:tag name="BTFPLAYOUTANCHOREBOTTOM" val="False"/>
</p:tagLst>
</file>

<file path=ppt/tags/tag54.xml><?xml version="1.0" encoding="utf-8"?>
<p:tagLst xmlns:a="http://schemas.openxmlformats.org/drawingml/2006/main" xmlns:r="http://schemas.openxmlformats.org/officeDocument/2006/relationships" xmlns:p="http://schemas.openxmlformats.org/presentationml/2006/main">
  <p:tag name="AS_UNIQUEID" val="4164"/>
  <p:tag name="BTFPLAYOUTENABLED" val="1"/>
  <p:tag name="BTFPLAYOUTANCHORELEFT" val="True"/>
  <p:tag name="BTFPLAYOUTANCHORERIGHT" val="False"/>
  <p:tag name="BTFPLAYOUTANCHORETOP" val="True"/>
  <p:tag name="BTFPLAYOUTANCHOREBOTTOM" val="False"/>
</p:tagLst>
</file>

<file path=ppt/tags/tag55.xml><?xml version="1.0" encoding="utf-8"?>
<p:tagLst xmlns:a="http://schemas.openxmlformats.org/drawingml/2006/main" xmlns:r="http://schemas.openxmlformats.org/officeDocument/2006/relationships" xmlns:p="http://schemas.openxmlformats.org/presentationml/2006/main">
  <p:tag name="AS_UNIQUEID" val="4163"/>
  <p:tag name="BTFPLAYOUTENABLED" val="1"/>
  <p:tag name="BTFPLAYOUTANCHORELEFT" val="True"/>
  <p:tag name="BTFPLAYOUTANCHORERIGHT" val="False"/>
  <p:tag name="BTFPLAYOUTANCHORETOP" val="True"/>
  <p:tag name="BTFPLAYOUTANCHOREBOTTOM" val="False"/>
</p:tagLst>
</file>

<file path=ppt/tags/tag56.xml><?xml version="1.0" encoding="utf-8"?>
<p:tagLst xmlns:a="http://schemas.openxmlformats.org/drawingml/2006/main" xmlns:r="http://schemas.openxmlformats.org/officeDocument/2006/relationships" xmlns:p="http://schemas.openxmlformats.org/presentationml/2006/main">
  <p:tag name="AS_UNIQUEID" val="4164"/>
  <p:tag name="BTFPLAYOUTENABLED" val="1"/>
  <p:tag name="BTFPLAYOUTANCHORELEFT" val="True"/>
  <p:tag name="BTFPLAYOUTANCHORERIGHT" val="False"/>
  <p:tag name="BTFPLAYOUTANCHORETOP" val="True"/>
  <p:tag name="BTFPLAYOUTANCHOREBOTTOM" val="False"/>
</p:tagLst>
</file>

<file path=ppt/tags/tag57.xml><?xml version="1.0" encoding="utf-8"?>
<p:tagLst xmlns:a="http://schemas.openxmlformats.org/drawingml/2006/main" xmlns:r="http://schemas.openxmlformats.org/officeDocument/2006/relationships" xmlns:p="http://schemas.openxmlformats.org/presentationml/2006/main">
  <p:tag name="AS_UNIQUEID" val="4163"/>
  <p:tag name="BTFPLAYOUTENABLED" val="1"/>
  <p:tag name="BTFPLAYOUTANCHORELEFT" val="True"/>
  <p:tag name="BTFPLAYOUTANCHORERIGHT" val="False"/>
  <p:tag name="BTFPLAYOUTANCHORETOP" val="True"/>
  <p:tag name="BTFPLAYOUTANCHOREBOTTOM" val="False"/>
</p:tagLst>
</file>

<file path=ppt/tags/tag58.xml><?xml version="1.0" encoding="utf-8"?>
<p:tagLst xmlns:a="http://schemas.openxmlformats.org/drawingml/2006/main" xmlns:r="http://schemas.openxmlformats.org/officeDocument/2006/relationships" xmlns:p="http://schemas.openxmlformats.org/presentationml/2006/main">
  <p:tag name="AS_UNIQUEID" val="4164"/>
  <p:tag name="BTFPLAYOUTENABLED" val="1"/>
  <p:tag name="BTFPLAYOUTANCHORELEFT" val="True"/>
  <p:tag name="BTFPLAYOUTANCHORERIGHT" val="False"/>
  <p:tag name="BTFPLAYOUTANCHORETOP" val="True"/>
  <p:tag name="BTFPLAYOUTANCHOREBOTTOM" val="False"/>
</p:tagLst>
</file>

<file path=ppt/tags/tag59.xml><?xml version="1.0" encoding="utf-8"?>
<p:tagLst xmlns:a="http://schemas.openxmlformats.org/drawingml/2006/main" xmlns:r="http://schemas.openxmlformats.org/officeDocument/2006/relationships" xmlns:p="http://schemas.openxmlformats.org/presentationml/2006/main">
  <p:tag name="AS_UNIQUEID" val="4163"/>
  <p:tag name="BTFPLAYOUTENABLED" val="1"/>
  <p:tag name="BTFPLAYOUTANCHORELEFT" val="True"/>
  <p:tag name="BTFPLAYOUTANCHORERIGHT" val="False"/>
  <p:tag name="BTFPLAYOUTANCHORETOP" val="True"/>
  <p:tag name="BTFPLAYOUTANCHOREBOTTOM" val="False"/>
</p:tagLst>
</file>

<file path=ppt/tags/tag6.xml><?xml version="1.0" encoding="utf-8"?>
<p:tagLst xmlns:a="http://schemas.openxmlformats.org/drawingml/2006/main" xmlns:r="http://schemas.openxmlformats.org/officeDocument/2006/relationships" xmlns:p="http://schemas.openxmlformats.org/presentationml/2006/main">
  <p:tag name="BTFPLAYOUTENABLED" val="1"/>
</p:tagLst>
</file>

<file path=ppt/tags/tag60.xml><?xml version="1.0" encoding="utf-8"?>
<p:tagLst xmlns:a="http://schemas.openxmlformats.org/drawingml/2006/main" xmlns:r="http://schemas.openxmlformats.org/officeDocument/2006/relationships" xmlns:p="http://schemas.openxmlformats.org/presentationml/2006/main">
  <p:tag name="AS_UNIQUEID" val="4164"/>
  <p:tag name="BTFPLAYOUTENABLED" val="1"/>
  <p:tag name="BTFPLAYOUTANCHORELEFT" val="True"/>
  <p:tag name="BTFPLAYOUTANCHORERIGHT" val="False"/>
  <p:tag name="BTFPLAYOUTANCHORETOP" val="True"/>
  <p:tag name="BTFPLAYOUTANCHOREBOTTOM" val="False"/>
</p:tagLst>
</file>

<file path=ppt/tags/tag61.xml><?xml version="1.0" encoding="utf-8"?>
<p:tagLst xmlns:a="http://schemas.openxmlformats.org/drawingml/2006/main" xmlns:r="http://schemas.openxmlformats.org/officeDocument/2006/relationships" xmlns:p="http://schemas.openxmlformats.org/presentationml/2006/main">
  <p:tag name="AS_UNIQUEID" val="4163"/>
  <p:tag name="BTFPLAYOUTENABLED" val="1"/>
  <p:tag name="BTFPLAYOUTANCHORELEFT" val="True"/>
  <p:tag name="BTFPLAYOUTANCHORERIGHT" val="False"/>
  <p:tag name="BTFPLAYOUTANCHORETOP" val="True"/>
  <p:tag name="BTFPLAYOUTANCHOREBOTTOM" val="False"/>
</p:tagLst>
</file>

<file path=ppt/tags/tag62.xml><?xml version="1.0" encoding="utf-8"?>
<p:tagLst xmlns:a="http://schemas.openxmlformats.org/drawingml/2006/main" xmlns:r="http://schemas.openxmlformats.org/officeDocument/2006/relationships" xmlns:p="http://schemas.openxmlformats.org/presentationml/2006/main">
  <p:tag name="BTFPLAYOUTENABLED" val="1"/>
</p:tagLst>
</file>

<file path=ppt/tags/tag63.xml><?xml version="1.0" encoding="utf-8"?>
<p:tagLst xmlns:a="http://schemas.openxmlformats.org/drawingml/2006/main" xmlns:r="http://schemas.openxmlformats.org/officeDocument/2006/relationships" xmlns:p="http://schemas.openxmlformats.org/presentationml/2006/main">
  <p:tag name="BTFPLAYOUTENABLED" val="1"/>
</p:tagLst>
</file>

<file path=ppt/tags/tag64.xml><?xml version="1.0" encoding="utf-8"?>
<p:tagLst xmlns:a="http://schemas.openxmlformats.org/drawingml/2006/main" xmlns:r="http://schemas.openxmlformats.org/officeDocument/2006/relationships" xmlns:p="http://schemas.openxmlformats.org/presentationml/2006/main">
  <p:tag name="BTFPLAYOUTENABLED" val="1"/>
</p:tagLst>
</file>

<file path=ppt/tags/tag65.xml><?xml version="1.0" encoding="utf-8"?>
<p:tagLst xmlns:a="http://schemas.openxmlformats.org/drawingml/2006/main" xmlns:r="http://schemas.openxmlformats.org/officeDocument/2006/relationships" xmlns:p="http://schemas.openxmlformats.org/presentationml/2006/main">
  <p:tag name="BTFPLAYOUTENABLED" val="1"/>
</p:tagLst>
</file>

<file path=ppt/tags/tag66.xml><?xml version="1.0" encoding="utf-8"?>
<p:tagLst xmlns:a="http://schemas.openxmlformats.org/drawingml/2006/main" xmlns:r="http://schemas.openxmlformats.org/officeDocument/2006/relationships" xmlns:p="http://schemas.openxmlformats.org/presentationml/2006/main">
  <p:tag name="BTFPLAYOUTENABLED" val="1"/>
</p:tagLst>
</file>

<file path=ppt/tags/tag67.xml><?xml version="1.0" encoding="utf-8"?>
<p:tagLst xmlns:a="http://schemas.openxmlformats.org/drawingml/2006/main" xmlns:r="http://schemas.openxmlformats.org/officeDocument/2006/relationships" xmlns:p="http://schemas.openxmlformats.org/presentationml/2006/main">
  <p:tag name="BTFPLAYOUTENABLED" val="1"/>
</p:tagLst>
</file>

<file path=ppt/tags/tag68.xml><?xml version="1.0" encoding="utf-8"?>
<p:tagLst xmlns:a="http://schemas.openxmlformats.org/drawingml/2006/main" xmlns:r="http://schemas.openxmlformats.org/officeDocument/2006/relationships" xmlns:p="http://schemas.openxmlformats.org/presentationml/2006/main">
  <p:tag name="BTFPLAYOUTENABLED" val="1"/>
</p:tagLst>
</file>

<file path=ppt/tags/tag69.xml><?xml version="1.0" encoding="utf-8"?>
<p:tagLst xmlns:a="http://schemas.openxmlformats.org/drawingml/2006/main" xmlns:r="http://schemas.openxmlformats.org/officeDocument/2006/relationships" xmlns:p="http://schemas.openxmlformats.org/presentationml/2006/main">
  <p:tag name="BTFPLAYOUTENABLED" val="1"/>
</p:tagLst>
</file>

<file path=ppt/tags/tag7.xml><?xml version="1.0" encoding="utf-8"?>
<p:tagLst xmlns:a="http://schemas.openxmlformats.org/drawingml/2006/main" xmlns:r="http://schemas.openxmlformats.org/officeDocument/2006/relationships" xmlns:p="http://schemas.openxmlformats.org/presentationml/2006/main">
  <p:tag name="BTFPLAYOUTENABLED" val="0"/>
</p:tagLst>
</file>

<file path=ppt/tags/tag70.xml><?xml version="1.0" encoding="utf-8"?>
<p:tagLst xmlns:a="http://schemas.openxmlformats.org/drawingml/2006/main" xmlns:r="http://schemas.openxmlformats.org/officeDocument/2006/relationships" xmlns:p="http://schemas.openxmlformats.org/presentationml/2006/main">
  <p:tag name="BTFPLAYOUTENABLED" val="1"/>
</p:tagLst>
</file>

<file path=ppt/tags/tag71.xml><?xml version="1.0" encoding="utf-8"?>
<p:tagLst xmlns:a="http://schemas.openxmlformats.org/drawingml/2006/main" xmlns:r="http://schemas.openxmlformats.org/officeDocument/2006/relationships" xmlns:p="http://schemas.openxmlformats.org/presentationml/2006/main">
  <p:tag name="BTFPLAYOUTENABLED" val="1"/>
</p:tagLst>
</file>

<file path=ppt/tags/tag72.xml><?xml version="1.0" encoding="utf-8"?>
<p:tagLst xmlns:a="http://schemas.openxmlformats.org/drawingml/2006/main" xmlns:r="http://schemas.openxmlformats.org/officeDocument/2006/relationships" xmlns:p="http://schemas.openxmlformats.org/presentationml/2006/main">
  <p:tag name="BTFPLAYOUTENABLED" val="1"/>
</p:tagLst>
</file>

<file path=ppt/tags/tag73.xml><?xml version="1.0" encoding="utf-8"?>
<p:tagLst xmlns:a="http://schemas.openxmlformats.org/drawingml/2006/main" xmlns:r="http://schemas.openxmlformats.org/officeDocument/2006/relationships" xmlns:p="http://schemas.openxmlformats.org/presentationml/2006/main">
  <p:tag name="BTFPLAYOUTENABLED" val="1"/>
</p:tagLst>
</file>

<file path=ppt/tags/tag74.xml><?xml version="1.0" encoding="utf-8"?>
<p:tagLst xmlns:a="http://schemas.openxmlformats.org/drawingml/2006/main" xmlns:r="http://schemas.openxmlformats.org/officeDocument/2006/relationships" xmlns:p="http://schemas.openxmlformats.org/presentationml/2006/main">
  <p:tag name="BTFPLAYOUTENABLED" val="1"/>
</p:tagLst>
</file>

<file path=ppt/tags/tag75.xml><?xml version="1.0" encoding="utf-8"?>
<p:tagLst xmlns:a="http://schemas.openxmlformats.org/drawingml/2006/main" xmlns:r="http://schemas.openxmlformats.org/officeDocument/2006/relationships" xmlns:p="http://schemas.openxmlformats.org/presentationml/2006/main">
  <p:tag name="BTFPLAYOUTENABLED" val="1"/>
</p:tagLst>
</file>

<file path=ppt/tags/tag76.xml><?xml version="1.0" encoding="utf-8"?>
<p:tagLst xmlns:a="http://schemas.openxmlformats.org/drawingml/2006/main" xmlns:r="http://schemas.openxmlformats.org/officeDocument/2006/relationships" xmlns:p="http://schemas.openxmlformats.org/presentationml/2006/main">
  <p:tag name="BTFPLAYOUTENABLED" val="1"/>
</p:tagLst>
</file>

<file path=ppt/tags/tag77.xml><?xml version="1.0" encoding="utf-8"?>
<p:tagLst xmlns:a="http://schemas.openxmlformats.org/drawingml/2006/main" xmlns:r="http://schemas.openxmlformats.org/officeDocument/2006/relationships" xmlns:p="http://schemas.openxmlformats.org/presentationml/2006/main">
  <p:tag name="BTFPLAYOUTENABLED" val="1"/>
</p:tagLst>
</file>

<file path=ppt/tags/tag78.xml><?xml version="1.0" encoding="utf-8"?>
<p:tagLst xmlns:a="http://schemas.openxmlformats.org/drawingml/2006/main" xmlns:r="http://schemas.openxmlformats.org/officeDocument/2006/relationships" xmlns:p="http://schemas.openxmlformats.org/presentationml/2006/main">
  <p:tag name="BTFPLAYOUTENABLED" val="1"/>
</p:tagLst>
</file>

<file path=ppt/tags/tag79.xml><?xml version="1.0" encoding="utf-8"?>
<p:tagLst xmlns:a="http://schemas.openxmlformats.org/drawingml/2006/main" xmlns:r="http://schemas.openxmlformats.org/officeDocument/2006/relationships" xmlns:p="http://schemas.openxmlformats.org/presentationml/2006/main">
  <p:tag name="BTFPLAYOUTENABLED" val="1"/>
</p:tagLst>
</file>

<file path=ppt/tags/tag8.xml><?xml version="1.0" encoding="utf-8"?>
<p:tagLst xmlns:a="http://schemas.openxmlformats.org/drawingml/2006/main" xmlns:r="http://schemas.openxmlformats.org/officeDocument/2006/relationships" xmlns:p="http://schemas.openxmlformats.org/presentationml/2006/main">
  <p:tag name="BTFPLAYOUTENABLED" val="1"/>
</p:tagLst>
</file>

<file path=ppt/tags/tag80.xml><?xml version="1.0" encoding="utf-8"?>
<p:tagLst xmlns:a="http://schemas.openxmlformats.org/drawingml/2006/main" xmlns:r="http://schemas.openxmlformats.org/officeDocument/2006/relationships" xmlns:p="http://schemas.openxmlformats.org/presentationml/2006/main">
  <p:tag name="BTFPLAYOUTENABLED" val="1"/>
</p:tagLst>
</file>

<file path=ppt/tags/tag81.xml><?xml version="1.0" encoding="utf-8"?>
<p:tagLst xmlns:a="http://schemas.openxmlformats.org/drawingml/2006/main" xmlns:r="http://schemas.openxmlformats.org/officeDocument/2006/relationships" xmlns:p="http://schemas.openxmlformats.org/presentationml/2006/main">
  <p:tag name="BTFPLAYOUTENABLED" val="1"/>
</p:tagLst>
</file>

<file path=ppt/tags/tag82.xml><?xml version="1.0" encoding="utf-8"?>
<p:tagLst xmlns:a="http://schemas.openxmlformats.org/drawingml/2006/main" xmlns:r="http://schemas.openxmlformats.org/officeDocument/2006/relationships" xmlns:p="http://schemas.openxmlformats.org/presentationml/2006/main">
  <p:tag name="BTFPLAYOUTENABLED" val="1"/>
</p:tagLst>
</file>

<file path=ppt/tags/tag83.xml><?xml version="1.0" encoding="utf-8"?>
<p:tagLst xmlns:a="http://schemas.openxmlformats.org/drawingml/2006/main" xmlns:r="http://schemas.openxmlformats.org/officeDocument/2006/relationships" xmlns:p="http://schemas.openxmlformats.org/presentationml/2006/main">
  <p:tag name="BTFPLAYOUTENABLED" val="1"/>
</p:tagLst>
</file>

<file path=ppt/tags/tag84.xml><?xml version="1.0" encoding="utf-8"?>
<p:tagLst xmlns:a="http://schemas.openxmlformats.org/drawingml/2006/main" xmlns:r="http://schemas.openxmlformats.org/officeDocument/2006/relationships" xmlns:p="http://schemas.openxmlformats.org/presentationml/2006/main">
  <p:tag name="BTFPLAYOUTENABLED" val="1"/>
</p:tagLst>
</file>

<file path=ppt/tags/tag85.xml><?xml version="1.0" encoding="utf-8"?>
<p:tagLst xmlns:a="http://schemas.openxmlformats.org/drawingml/2006/main" xmlns:r="http://schemas.openxmlformats.org/officeDocument/2006/relationships" xmlns:p="http://schemas.openxmlformats.org/presentationml/2006/main">
  <p:tag name="BTFPLAYOUTENABLED" val="1"/>
</p:tagLst>
</file>

<file path=ppt/tags/tag86.xml><?xml version="1.0" encoding="utf-8"?>
<p:tagLst xmlns:a="http://schemas.openxmlformats.org/drawingml/2006/main" xmlns:r="http://schemas.openxmlformats.org/officeDocument/2006/relationships" xmlns:p="http://schemas.openxmlformats.org/presentationml/2006/main">
  <p:tag name="BTFPLAYOUTENABLED" val="1"/>
</p:tagLst>
</file>

<file path=ppt/tags/tag87.xml><?xml version="1.0" encoding="utf-8"?>
<p:tagLst xmlns:a="http://schemas.openxmlformats.org/drawingml/2006/main" xmlns:r="http://schemas.openxmlformats.org/officeDocument/2006/relationships" xmlns:p="http://schemas.openxmlformats.org/presentationml/2006/main">
  <p:tag name="BTFPLAYOUTENABLED" val="1"/>
</p:tagLst>
</file>

<file path=ppt/tags/tag88.xml><?xml version="1.0" encoding="utf-8"?>
<p:tagLst xmlns:a="http://schemas.openxmlformats.org/drawingml/2006/main" xmlns:r="http://schemas.openxmlformats.org/officeDocument/2006/relationships" xmlns:p="http://schemas.openxmlformats.org/presentationml/2006/main">
  <p:tag name="BTFP_TEMPLATE" val="&lt;?xml version=&quot;1.0&quot; encoding=&quot;utf-8&quot;?&gt;&lt;Template&gt;&lt;Id&gt;1deb4c98cb85555211df66033ce2af64&lt;/Id&gt;&lt;Version&gt;4&lt;/Version&gt;&lt;/Template&gt;"/>
</p:tagLst>
</file>

<file path=ppt/tags/tag89.xml><?xml version="1.0" encoding="utf-8"?>
<p:tagLst xmlns:a="http://schemas.openxmlformats.org/drawingml/2006/main" xmlns:r="http://schemas.openxmlformats.org/officeDocument/2006/relationships" xmlns:p="http://schemas.openxmlformats.org/presentationml/2006/main">
  <p:tag name="BTFPLAYOUTENABLED" val="1"/>
</p:tagLst>
</file>

<file path=ppt/tags/tag9.xml><?xml version="1.0" encoding="utf-8"?>
<p:tagLst xmlns:a="http://schemas.openxmlformats.org/drawingml/2006/main" xmlns:r="http://schemas.openxmlformats.org/officeDocument/2006/relationships" xmlns:p="http://schemas.openxmlformats.org/presentationml/2006/main">
  <p:tag name="BTFPLAYOUTENABLED" val="0"/>
</p:tagLst>
</file>

<file path=ppt/tags/tag90.xml><?xml version="1.0" encoding="utf-8"?>
<p:tagLst xmlns:a="http://schemas.openxmlformats.org/drawingml/2006/main" xmlns:r="http://schemas.openxmlformats.org/officeDocument/2006/relationships" xmlns:p="http://schemas.openxmlformats.org/presentationml/2006/main">
  <p:tag name="BTFPLAYOUTENABLED" val="1"/>
</p:tagLst>
</file>

<file path=ppt/tags/tag91.xml><?xml version="1.0" encoding="utf-8"?>
<p:tagLst xmlns:a="http://schemas.openxmlformats.org/drawingml/2006/main" xmlns:r="http://schemas.openxmlformats.org/officeDocument/2006/relationships" xmlns:p="http://schemas.openxmlformats.org/presentationml/2006/main">
  <p:tag name="BTFPLAYOUTENABLED" val="1"/>
</p:tagLst>
</file>

<file path=ppt/tags/tag92.xml><?xml version="1.0" encoding="utf-8"?>
<p:tagLst xmlns:a="http://schemas.openxmlformats.org/drawingml/2006/main" xmlns:r="http://schemas.openxmlformats.org/officeDocument/2006/relationships" xmlns:p="http://schemas.openxmlformats.org/presentationml/2006/main">
  <p:tag name="BTFPLAYOUTENABLED" val="1"/>
</p:tagLst>
</file>

<file path=ppt/tags/tag93.xml><?xml version="1.0" encoding="utf-8"?>
<p:tagLst xmlns:a="http://schemas.openxmlformats.org/drawingml/2006/main" xmlns:r="http://schemas.openxmlformats.org/officeDocument/2006/relationships" xmlns:p="http://schemas.openxmlformats.org/presentationml/2006/main">
  <p:tag name="BTFPLAYOUTENABLED" val="1"/>
</p:tagLst>
</file>

<file path=ppt/tags/tag94.xml><?xml version="1.0" encoding="utf-8"?>
<p:tagLst xmlns:a="http://schemas.openxmlformats.org/drawingml/2006/main" xmlns:r="http://schemas.openxmlformats.org/officeDocument/2006/relationships" xmlns:p="http://schemas.openxmlformats.org/presentationml/2006/main">
  <p:tag name="BTFPLAYOUTENABLED" val="1"/>
</p:tagLst>
</file>

<file path=ppt/tags/tag95.xml><?xml version="1.0" encoding="utf-8"?>
<p:tagLst xmlns:a="http://schemas.openxmlformats.org/drawingml/2006/main" xmlns:r="http://schemas.openxmlformats.org/officeDocument/2006/relationships" xmlns:p="http://schemas.openxmlformats.org/presentationml/2006/main">
  <p:tag name="BTFPLAYOUTENABLED" val="1"/>
</p:tagLst>
</file>

<file path=ppt/tags/tag96.xml><?xml version="1.0" encoding="utf-8"?>
<p:tagLst xmlns:a="http://schemas.openxmlformats.org/drawingml/2006/main" xmlns:r="http://schemas.openxmlformats.org/officeDocument/2006/relationships" xmlns:p="http://schemas.openxmlformats.org/presentationml/2006/main">
  <p:tag name="BTFPLAYOUTENABLED" val="1"/>
</p:tagLst>
</file>

<file path=ppt/tags/tag97.xml><?xml version="1.0" encoding="utf-8"?>
<p:tagLst xmlns:a="http://schemas.openxmlformats.org/drawingml/2006/main" xmlns:r="http://schemas.openxmlformats.org/officeDocument/2006/relationships" xmlns:p="http://schemas.openxmlformats.org/presentationml/2006/main">
  <p:tag name="BTFPLAYOUTENABLED" val="1"/>
</p:tagLst>
</file>

<file path=ppt/tags/tag98.xml><?xml version="1.0" encoding="utf-8"?>
<p:tagLst xmlns:a="http://schemas.openxmlformats.org/drawingml/2006/main" xmlns:r="http://schemas.openxmlformats.org/officeDocument/2006/relationships" xmlns:p="http://schemas.openxmlformats.org/presentationml/2006/main">
  <p:tag name="BTFPLAYOUTENABLED" val="1"/>
</p:tagLst>
</file>

<file path=ppt/tags/tag99.xml><?xml version="1.0" encoding="utf-8"?>
<p:tagLst xmlns:a="http://schemas.openxmlformats.org/drawingml/2006/main" xmlns:r="http://schemas.openxmlformats.org/officeDocument/2006/relationships" xmlns:p="http://schemas.openxmlformats.org/presentationml/2006/main">
  <p:tag name="BTFPLAYOUTENABLED" val="1"/>
</p:tagLst>
</file>

<file path=ppt/theme/theme1.xml><?xml version="1.0" encoding="utf-8"?>
<a:theme xmlns:a="http://schemas.openxmlformats.org/drawingml/2006/main" name="Bain Core">
  <a:themeElements>
    <a:clrScheme name="Bain">
      <a:dk1>
        <a:srgbClr val="000000"/>
      </a:dk1>
      <a:lt1>
        <a:srgbClr val="FFFFFF"/>
      </a:lt1>
      <a:dk2>
        <a:srgbClr val="D6D6D6"/>
      </a:dk2>
      <a:lt2>
        <a:srgbClr val="5C5C5C"/>
      </a:lt2>
      <a:accent1>
        <a:srgbClr val="B4B4B4"/>
      </a:accent1>
      <a:accent2>
        <a:srgbClr val="D6D6D6"/>
      </a:accent2>
      <a:accent3>
        <a:srgbClr val="CC0000"/>
      </a:accent3>
      <a:accent4>
        <a:srgbClr val="46647B"/>
      </a:accent4>
      <a:accent5>
        <a:srgbClr val="507867"/>
      </a:accent5>
      <a:accent6>
        <a:srgbClr val="973B74"/>
      </a:accent6>
      <a:hlink>
        <a:srgbClr val="46647B"/>
      </a:hlink>
      <a:folHlink>
        <a:srgbClr val="7891AA"/>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bg1"/>
        </a:solidFill>
        <a:ln w="9525">
          <a:solidFill>
            <a:schemeClr val="tx1"/>
          </a:solidFill>
        </a:ln>
      </a:spPr>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defPPr marL="0" indent="0" algn="ctr">
          <a:buNone/>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9525" cap="flat">
          <a:solidFill>
            <a:schemeClr val="tx1"/>
          </a:solidFill>
          <a:miter lim="800000"/>
          <a:tailEnd type="none" w="med" len="lg"/>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36000" tIns="36000" rIns="36000" bIns="36000" rtlCol="0">
        <a:spAutoFit/>
      </a:bodyPr>
      <a:lstStyle>
        <a:defPPr marL="0" indent="0">
          <a:buNone/>
          <a:defRPr sz="1600" dirty="0" err="1" smtClean="0"/>
        </a:defPPr>
      </a:lstStyle>
    </a:txDef>
  </a:objectDefaults>
  <a:extraClrSchemeLst/>
  <a:extLst>
    <a:ext uri="{05A4C25C-085E-4340-85A3-A5531E510DB2}">
      <thm15:themeFamily xmlns:thm15="http://schemas.microsoft.com/office/thememl/2012/main" name="Bain Core On Screen Show (16_9).potx" id="{BF16324A-100D-43A3-989B-06855AF3057C}" vid="{05E5CB01-ABF8-49A0-9EED-8A582D469C1C}"/>
    </a:ext>
  </a:extLst>
</a:theme>
</file>

<file path=ppt/theme/theme2.xml><?xml version="1.0" encoding="utf-8"?>
<a:theme xmlns:a="http://schemas.openxmlformats.org/drawingml/2006/main" name="Bain Core">
  <a:themeElements>
    <a:clrScheme name="Bain">
      <a:dk1>
        <a:srgbClr val="000000"/>
      </a:dk1>
      <a:lt1>
        <a:srgbClr val="FFFFFF"/>
      </a:lt1>
      <a:dk2>
        <a:srgbClr val="D6D6D6"/>
      </a:dk2>
      <a:lt2>
        <a:srgbClr val="5C5C5C"/>
      </a:lt2>
      <a:accent1>
        <a:srgbClr val="B4B4B4"/>
      </a:accent1>
      <a:accent2>
        <a:srgbClr val="D6D6D6"/>
      </a:accent2>
      <a:accent3>
        <a:srgbClr val="CC0000"/>
      </a:accent3>
      <a:accent4>
        <a:srgbClr val="46647B"/>
      </a:accent4>
      <a:accent5>
        <a:srgbClr val="507867"/>
      </a:accent5>
      <a:accent6>
        <a:srgbClr val="973B74"/>
      </a:accent6>
      <a:hlink>
        <a:srgbClr val="46647B"/>
      </a:hlink>
      <a:folHlink>
        <a:srgbClr val="7891AA"/>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bg1"/>
        </a:solidFill>
        <a:ln w="9525">
          <a:solidFill>
            <a:schemeClr val="tx1"/>
          </a:solidFill>
        </a:ln>
      </a:spPr>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defPPr marL="0" indent="0" algn="ctr">
          <a:buNone/>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9525" cap="flat">
          <a:solidFill>
            <a:schemeClr val="tx1"/>
          </a:solidFill>
          <a:miter lim="800000"/>
          <a:tailEnd type="none" w="med" len="lg"/>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36000" tIns="36000" rIns="36000" bIns="36000" rtlCol="0">
        <a:spAutoFit/>
      </a:bodyPr>
      <a:lstStyle>
        <a:defPPr marL="0" indent="0">
          <a:buNone/>
          <a:defRPr sz="1600" dirty="0" err="1" smtClean="0"/>
        </a:defPPr>
      </a:lstStyle>
    </a:txDef>
  </a:objectDefaults>
  <a:extraClrSchemeLst/>
  <a:extLst>
    <a:ext uri="{05A4C25C-085E-4340-85A3-A5531E510DB2}">
      <thm15:themeFamily xmlns:thm15="http://schemas.microsoft.com/office/thememl/2012/main" name="Bain Core On Screen Show (16_9).potx" id="{BF16324A-100D-43A3-989B-06855AF3057C}" vid="{05E5CB01-ABF8-49A0-9EED-8A582D469C1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1C24DB1665520498FF8490FB3A43F5E" ma:contentTypeVersion="" ma:contentTypeDescription="Create a new document." ma:contentTypeScope="" ma:versionID="6da72fc075b53f88c9d24ada5a6d4cec">
  <xsd:schema xmlns:xsd="http://www.w3.org/2001/XMLSchema" xmlns:xs="http://www.w3.org/2001/XMLSchema" xmlns:p="http://schemas.microsoft.com/office/2006/metadata/properties" targetNamespace="http://schemas.microsoft.com/office/2006/metadata/properties" ma:root="true" ma:fieldsID="b2384c6cc0088fcedbaf6edaf557def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B1C924-8B40-4AA4-B5AE-2B469DFE97B4}">
  <ds:schemaRefs>
    <ds:schemaRef ds:uri="http://schemas.microsoft.com/sharepoint/v3/contenttype/forms"/>
  </ds:schemaRefs>
</ds:datastoreItem>
</file>

<file path=customXml/itemProps2.xml><?xml version="1.0" encoding="utf-8"?>
<ds:datastoreItem xmlns:ds="http://schemas.openxmlformats.org/officeDocument/2006/customXml" ds:itemID="{45918FE4-4FFC-45ED-9A8D-49C3B484C925}">
  <ds:schemaRefs>
    <ds:schemaRef ds:uri="http://schemas.openxmlformats.org/package/2006/metadata/core-properties"/>
    <ds:schemaRef ds:uri="http://schemas.microsoft.com/office/2006/metadata/properties"/>
    <ds:schemaRef ds:uri="http://schemas.microsoft.com/office/2006/documentManagement/types"/>
    <ds:schemaRef ds:uri="http://schemas.microsoft.com/office/infopath/2007/PartnerControls"/>
    <ds:schemaRef ds:uri="http://purl.org/dc/dcmitype/"/>
    <ds:schemaRef ds:uri="http://www.w3.org/XML/1998/namespace"/>
    <ds:schemaRef ds:uri="http://purl.org/dc/terms/"/>
    <ds:schemaRef ds:uri="http://purl.org/dc/elements/1.1/"/>
  </ds:schemaRefs>
</ds:datastoreItem>
</file>

<file path=customXml/itemProps3.xml><?xml version="1.0" encoding="utf-8"?>
<ds:datastoreItem xmlns:ds="http://schemas.openxmlformats.org/officeDocument/2006/customXml" ds:itemID="{025A08B7-B8BF-4E4D-94B6-D7948D60DB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blank</Template>
  <TotalTime>44216</TotalTime>
  <Words>4161</Words>
  <Application>Microsoft Office PowerPoint</Application>
  <PresentationFormat>Widescreen</PresentationFormat>
  <Paragraphs>468</Paragraphs>
  <Slides>24</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24</vt:i4>
      </vt:variant>
    </vt:vector>
  </HeadingPairs>
  <TitlesOfParts>
    <vt:vector size="28" baseType="lpstr">
      <vt:lpstr>Arial</vt:lpstr>
      <vt:lpstr>Calibri</vt:lpstr>
      <vt:lpstr>Bain Core</vt:lpstr>
      <vt:lpstr>Bain Core</vt:lpstr>
      <vt:lpstr>CUNY Contact Tracing Information Session</vt:lpstr>
      <vt:lpstr>Objectives of this session</vt:lpstr>
      <vt:lpstr>PowerPoint Presentation</vt:lpstr>
      <vt:lpstr>Introduction to recovery-related roles</vt:lpstr>
      <vt:lpstr>Various recovery-related government and social sector roles are being fast-tracked this month to hire teams in response to COVID-19</vt:lpstr>
      <vt:lpstr>Recovery-related jobs are most relevant for candidates with certain interests and credentials; many CUNY students and grads well-positioned to apply</vt:lpstr>
      <vt:lpstr>PowerPoint Presentation</vt:lpstr>
      <vt:lpstr>New York is implementing various contact tracing and social service efforts to support community recovery from COVID-19</vt:lpstr>
      <vt:lpstr>All efforts are hiring now – CUNY candidates should apply as soon as possible</vt:lpstr>
      <vt:lpstr>New York State-led contact tracer effort and team overview</vt:lpstr>
      <vt:lpstr>New York City-led contact tracer effort and team overview</vt:lpstr>
      <vt:lpstr>New York City resource navigator effort and team overview</vt:lpstr>
      <vt:lpstr>PowerPoint Presentation</vt:lpstr>
      <vt:lpstr>Recovery-related roles can help you gain experience and develop skills to benefit your long-term career goals</vt:lpstr>
      <vt:lpstr>Recovery-related jobs can provide marketable skills that you can build into your resume as you plan for your next step</vt:lpstr>
      <vt:lpstr>PowerPoint Presentation</vt:lpstr>
      <vt:lpstr>Key steps to prepare for applications and interviews</vt:lpstr>
      <vt:lpstr>What are the key qualifications contact tracing and resource support hiring organizations are looking for? </vt:lpstr>
      <vt:lpstr>What are the broad education and experience requirements for each role?</vt:lpstr>
      <vt:lpstr>How can CUNY students and graduates refine applications and prepare for interviews? </vt:lpstr>
      <vt:lpstr>How can CUNY students and graduates make the most of available resources throughout the application process?</vt:lpstr>
      <vt:lpstr>PowerPoint Presentation</vt:lpstr>
      <vt:lpstr>Recovery-related resources to reference [hyperlinks] </vt:lpstr>
      <vt:lpstr>PowerPoint Presentation</vt:lpstr>
    </vt:vector>
  </TitlesOfParts>
  <Company>Bain &amp;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Nejad, Irene</dc:creator>
  <cp:lastModifiedBy>Denoyer, Stephanie</cp:lastModifiedBy>
  <cp:revision>1104</cp:revision>
  <cp:lastPrinted>2017-02-15T14:23:56Z</cp:lastPrinted>
  <dcterms:created xsi:type="dcterms:W3CDTF">2020-03-19T19:13:35Z</dcterms:created>
  <dcterms:modified xsi:type="dcterms:W3CDTF">2020-05-18T23:31:58Z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0x01010071C24DB1665520498FF8490FB3A43F5E</vt:lpwstr>
  </property>
</Properties>
</file>