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6" r:id="rId5"/>
  </p:sldMasterIdLst>
  <p:notesMasterIdLst>
    <p:notesMasterId r:id="rId29"/>
  </p:notesMasterIdLst>
  <p:sldIdLst>
    <p:sldId id="257" r:id="rId6"/>
    <p:sldId id="283" r:id="rId7"/>
    <p:sldId id="605" r:id="rId8"/>
    <p:sldId id="589" r:id="rId9"/>
    <p:sldId id="588" r:id="rId10"/>
    <p:sldId id="590" r:id="rId11"/>
    <p:sldId id="593" r:id="rId12"/>
    <p:sldId id="601" r:id="rId13"/>
    <p:sldId id="602" r:id="rId14"/>
    <p:sldId id="603" r:id="rId15"/>
    <p:sldId id="604" r:id="rId16"/>
    <p:sldId id="596" r:id="rId17"/>
    <p:sldId id="598" r:id="rId18"/>
    <p:sldId id="599" r:id="rId19"/>
    <p:sldId id="303" r:id="rId20"/>
    <p:sldId id="304" r:id="rId21"/>
    <p:sldId id="306" r:id="rId22"/>
    <p:sldId id="305" r:id="rId23"/>
    <p:sldId id="574" r:id="rId24"/>
    <p:sldId id="671" r:id="rId25"/>
    <p:sldId id="312" r:id="rId26"/>
    <p:sldId id="672" r:id="rId27"/>
    <p:sldId id="29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194"/>
    <a:srgbClr val="52C3C4"/>
    <a:srgbClr val="737172"/>
    <a:srgbClr val="6B9445"/>
    <a:srgbClr val="EAE5DD"/>
    <a:srgbClr val="F05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18" autoAdjust="0"/>
    <p:restoredTop sz="86246" autoAdjust="0"/>
  </p:normalViewPr>
  <p:slideViewPr>
    <p:cSldViewPr snapToGrid="0">
      <p:cViewPr varScale="1">
        <p:scale>
          <a:sx n="84" d="100"/>
          <a:sy n="84" d="100"/>
        </p:scale>
        <p:origin x="872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412C9-42EC-4BCD-AF39-15321267B6BD}" type="datetimeFigureOut">
              <a:rPr lang="en-US" smtClean="0"/>
              <a:t>10/21/20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5A540-5C8B-4281-9C3A-5F286BDCD6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021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ja-JP" sz="1100" b="0" dirty="0">
              <a:latin typeface="Frutiger 45 Light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33"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1pPr>
            <a:lvl2pPr marL="757066" indent="-291179" defTabSz="946333"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2pPr>
            <a:lvl3pPr marL="1164717" indent="-232943" defTabSz="946333"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3pPr>
            <a:lvl4pPr marL="1630604" indent="-232943" defTabSz="946333"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4pPr>
            <a:lvl5pPr marL="2096491" indent="-232943" defTabSz="946333"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5pPr>
            <a:lvl6pPr marL="2562377" indent="-232943" defTabSz="9463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6pPr>
            <a:lvl7pPr marL="3028264" indent="-232943" defTabSz="9463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7pPr>
            <a:lvl8pPr marL="3494151" indent="-232943" defTabSz="9463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8pPr>
            <a:lvl9pPr marL="3960038" indent="-232943" defTabSz="9463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9pPr>
          </a:lstStyle>
          <a:p>
            <a:fld id="{2614B2A2-D574-E14E-874A-CDCB1A6400E7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1</a:t>
            </a:fld>
            <a:endParaRPr lang="en-US" sz="1200" dirty="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054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815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08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23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038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Mention – “ if thinking about referring a Union employee, be sure to check with HR about appropriate steps”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340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252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4381E-679D-3948-966B-0101E2E762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245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369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387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278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54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36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110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708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452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185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697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36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7380" y="914400"/>
            <a:ext cx="7976419" cy="736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9768" y="2017485"/>
            <a:ext cx="6944032" cy="3774567"/>
          </a:xfrm>
        </p:spPr>
        <p:txBody>
          <a:bodyPr/>
          <a:lstStyle>
            <a:lvl1pPr>
              <a:defRPr sz="2600"/>
            </a:lvl1pPr>
            <a:lvl2pPr>
              <a:spcBef>
                <a:spcPts val="800"/>
              </a:spcBef>
              <a:buClr>
                <a:schemeClr val="accent2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894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939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46CA0-DDD4-1741-877E-10078F1326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440"/>
            <a:ext cx="9012382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Use for Two Columns of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1D423-FC57-174E-82F5-B77ED6370A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34F03-F6FA-A547-9294-32FFCA391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0857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31A17-96C6-8F45-9764-2146098509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365F4B-9B10-684C-8908-5CEA0DBBB9B0}"/>
              </a:ext>
            </a:extLst>
          </p:cNvPr>
          <p:cNvSpPr/>
          <p:nvPr userDrawn="1"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3E8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373247-286A-0140-9CBA-E60BE962BA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68998" y="1246394"/>
            <a:ext cx="406400" cy="561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18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7380" y="914400"/>
            <a:ext cx="7976419" cy="736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9768" y="2017485"/>
            <a:ext cx="6944032" cy="3774567"/>
          </a:xfrm>
        </p:spPr>
        <p:txBody>
          <a:bodyPr/>
          <a:lstStyle>
            <a:lvl1pPr>
              <a:defRPr sz="2600"/>
            </a:lvl1pPr>
            <a:lvl2pPr>
              <a:spcBef>
                <a:spcPts val="800"/>
              </a:spcBef>
              <a:buClr>
                <a:schemeClr val="accent2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5953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415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03638" y="889000"/>
            <a:ext cx="8050161" cy="80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3794" y="1825625"/>
            <a:ext cx="7180006" cy="3966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076" y="183427"/>
            <a:ext cx="1994174" cy="57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1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98200"/>
        </a:buClr>
        <a:buFont typeface=".AppleSystemUIFont" charset="-120"/>
        <a:buChar char="-"/>
        <a:defRPr sz="2400" kern="1200">
          <a:solidFill>
            <a:srgbClr val="737172"/>
          </a:solidFill>
          <a:latin typeface="Arial"/>
          <a:ea typeface="+mn-ea"/>
          <a:cs typeface="Arial"/>
        </a:defRPr>
      </a:lvl1pPr>
      <a:lvl2pPr marL="409575" indent="-173038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-"/>
        <a:tabLst/>
        <a:defRPr sz="2000" kern="1200">
          <a:solidFill>
            <a:srgbClr val="737172"/>
          </a:solidFill>
          <a:latin typeface="Arial"/>
          <a:ea typeface="+mn-ea"/>
          <a:cs typeface="Arial"/>
        </a:defRPr>
      </a:lvl2pPr>
      <a:lvl3pPr marL="635000" indent="-174625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-"/>
        <a:tabLst/>
        <a:defRPr sz="1800" kern="1200">
          <a:solidFill>
            <a:srgbClr val="737172"/>
          </a:solidFill>
          <a:latin typeface="Arial"/>
          <a:ea typeface="+mn-ea"/>
          <a:cs typeface="Arial"/>
        </a:defRPr>
      </a:lvl3pPr>
      <a:lvl4pPr marL="858838" indent="-161925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-"/>
        <a:tabLst/>
        <a:defRPr sz="1600" kern="1200">
          <a:solidFill>
            <a:srgbClr val="737172"/>
          </a:solidFill>
          <a:latin typeface="Arial"/>
          <a:ea typeface="+mn-ea"/>
          <a:cs typeface="Arial"/>
        </a:defRPr>
      </a:lvl4pPr>
      <a:lvl5pPr marL="1031875" indent="-111125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-"/>
        <a:tabLst/>
        <a:defRPr sz="1400" kern="1200">
          <a:solidFill>
            <a:srgbClr val="737172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03638" y="889000"/>
            <a:ext cx="8050161" cy="80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3794" y="1825625"/>
            <a:ext cx="7180006" cy="3966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076" y="183427"/>
            <a:ext cx="1994174" cy="57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3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98200"/>
        </a:buClr>
        <a:buFont typeface=".AppleSystemUIFont" charset="-120"/>
        <a:buChar char="-"/>
        <a:defRPr sz="2400" kern="1200">
          <a:solidFill>
            <a:srgbClr val="737172"/>
          </a:solidFill>
          <a:latin typeface="Arial"/>
          <a:ea typeface="+mn-ea"/>
          <a:cs typeface="Arial"/>
        </a:defRPr>
      </a:lvl1pPr>
      <a:lvl2pPr marL="409575" indent="-173038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-"/>
        <a:tabLst/>
        <a:defRPr sz="2000" kern="1200">
          <a:solidFill>
            <a:srgbClr val="737172"/>
          </a:solidFill>
          <a:latin typeface="Arial"/>
          <a:ea typeface="+mn-ea"/>
          <a:cs typeface="Arial"/>
        </a:defRPr>
      </a:lvl2pPr>
      <a:lvl3pPr marL="635000" indent="-174625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-"/>
        <a:tabLst/>
        <a:defRPr sz="1800" kern="1200">
          <a:solidFill>
            <a:srgbClr val="737172"/>
          </a:solidFill>
          <a:latin typeface="Arial"/>
          <a:ea typeface="+mn-ea"/>
          <a:cs typeface="Arial"/>
        </a:defRPr>
      </a:lvl3pPr>
      <a:lvl4pPr marL="858838" indent="-161925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-"/>
        <a:tabLst/>
        <a:defRPr sz="1600" kern="1200">
          <a:solidFill>
            <a:srgbClr val="737172"/>
          </a:solidFill>
          <a:latin typeface="Arial"/>
          <a:ea typeface="+mn-ea"/>
          <a:cs typeface="Arial"/>
        </a:defRPr>
      </a:lvl4pPr>
      <a:lvl5pPr marL="1031875" indent="-111125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-"/>
        <a:tabLst/>
        <a:defRPr sz="1400" kern="1200">
          <a:solidFill>
            <a:srgbClr val="737172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correa@ccainc.com" TargetMode="External"/><Relationship Id="rId5" Type="http://schemas.openxmlformats.org/officeDocument/2006/relationships/hyperlink" Target="mailto:jsandys@ccainc.com" TargetMode="External"/><Relationship Id="rId4" Type="http://schemas.openxmlformats.org/officeDocument/2006/relationships/hyperlink" Target="mailto:ctam@ccainc.co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97988" y="4161728"/>
            <a:ext cx="71942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spc="-10" dirty="0">
                <a:solidFill>
                  <a:schemeClr val="bg1"/>
                </a:solidFill>
              </a:rPr>
              <a:t>AROUND-THE-CLOCK SUPPORT FOR INDIVIDUAL AND ORGANIZATIONAL WELL-BEING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89" y="3415565"/>
            <a:ext cx="2616327" cy="7486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1500" y="306411"/>
            <a:ext cx="3073400" cy="11067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CUNY Work/Life Assistance Program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3744" y="3660280"/>
            <a:ext cx="72651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2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Because life doesn’t clock out, neither do we</a:t>
            </a:r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001497-1ED5-FD4A-B6DA-2C50428D9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277" y="5171326"/>
            <a:ext cx="2762773" cy="167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1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E9383789-7396-054A-9BFA-3A1BFD8818D4}"/>
              </a:ext>
            </a:extLst>
          </p:cNvPr>
          <p:cNvSpPr/>
          <p:nvPr/>
        </p:nvSpPr>
        <p:spPr>
          <a:xfrm>
            <a:off x="-1" y="4988307"/>
            <a:ext cx="1954021" cy="18666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BF1C98-89D6-1E43-9259-66C1BCEC6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81" y="301752"/>
            <a:ext cx="4305300" cy="6553200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0C976E55-1FB0-8643-A242-682789DF3301}"/>
              </a:ext>
            </a:extLst>
          </p:cNvPr>
          <p:cNvSpPr/>
          <p:nvPr/>
        </p:nvSpPr>
        <p:spPr>
          <a:xfrm>
            <a:off x="5574323" y="228600"/>
            <a:ext cx="6617677" cy="1257300"/>
          </a:xfrm>
          <a:custGeom>
            <a:avLst/>
            <a:gdLst/>
            <a:ahLst/>
            <a:cxnLst/>
            <a:rect l="l" t="t" r="r" b="b"/>
            <a:pathLst>
              <a:path w="6248400" h="1257300">
                <a:moveTo>
                  <a:pt x="0" y="1257300"/>
                </a:moveTo>
                <a:lnTo>
                  <a:pt x="6248400" y="1257300"/>
                </a:lnTo>
                <a:lnTo>
                  <a:pt x="6248400" y="0"/>
                </a:lnTo>
                <a:lnTo>
                  <a:pt x="0" y="0"/>
                </a:lnTo>
                <a:lnTo>
                  <a:pt x="0" y="1257300"/>
                </a:lnTo>
                <a:close/>
              </a:path>
            </a:pathLst>
          </a:custGeom>
          <a:solidFill>
            <a:srgbClr val="9099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A82EDAF3-B7C1-334A-9541-189531216C44}"/>
              </a:ext>
            </a:extLst>
          </p:cNvPr>
          <p:cNvSpPr/>
          <p:nvPr/>
        </p:nvSpPr>
        <p:spPr>
          <a:xfrm>
            <a:off x="0" y="0"/>
            <a:ext cx="12192000" cy="228600"/>
          </a:xfrm>
          <a:custGeom>
            <a:avLst/>
            <a:gdLst/>
            <a:ahLst/>
            <a:cxnLst/>
            <a:rect l="l" t="t" r="r" b="b"/>
            <a:pathLst>
              <a:path w="12192000" h="228600">
                <a:moveTo>
                  <a:pt x="0" y="228600"/>
                </a:moveTo>
                <a:lnTo>
                  <a:pt x="12192000" y="228600"/>
                </a:lnTo>
                <a:lnTo>
                  <a:pt x="121920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099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B11A4491-69CC-7A43-8A61-77700A42DC21}"/>
              </a:ext>
            </a:extLst>
          </p:cNvPr>
          <p:cNvSpPr txBox="1">
            <a:spLocks/>
          </p:cNvSpPr>
          <p:nvPr/>
        </p:nvSpPr>
        <p:spPr>
          <a:xfrm>
            <a:off x="6216981" y="361759"/>
            <a:ext cx="5561354" cy="582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 Referrals &amp; Resources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122B4F-56E0-E549-B684-1D7F8C05F7C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82645" y="2046541"/>
            <a:ext cx="4995690" cy="3875088"/>
          </a:xfrm>
        </p:spPr>
        <p:txBody>
          <a:bodyPr>
            <a:noAutofit/>
          </a:bodyPr>
          <a:lstStyle/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Adoption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Child custody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Contract review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Divorce and separation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Elder law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Immigration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Landlord/tenant issues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Wills and estate law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7767C9-B620-F342-83E0-7E16C0A0214A}"/>
              </a:ext>
            </a:extLst>
          </p:cNvPr>
          <p:cNvSpPr txBox="1"/>
          <p:nvPr/>
        </p:nvSpPr>
        <p:spPr>
          <a:xfrm>
            <a:off x="207264" y="694944"/>
            <a:ext cx="17711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47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initial consultation with an attorney</a:t>
            </a:r>
          </a:p>
          <a:p>
            <a:endParaRPr lang="en-US" sz="1600" dirty="0">
              <a:solidFill>
                <a:srgbClr val="147F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147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phone or in person</a:t>
            </a:r>
          </a:p>
          <a:p>
            <a:endParaRPr lang="en-US" sz="1600" dirty="0">
              <a:solidFill>
                <a:srgbClr val="147F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147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 discount on hourly rate if attorney is retained</a:t>
            </a:r>
          </a:p>
        </p:txBody>
      </p:sp>
    </p:spTree>
    <p:extLst>
      <p:ext uri="{BB962C8B-B14F-4D97-AF65-F5344CB8AC3E}">
        <p14:creationId xmlns:p14="http://schemas.microsoft.com/office/powerpoint/2010/main" val="3879324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17055517-9917-3845-9164-EBD4CF02E5A7}"/>
              </a:ext>
            </a:extLst>
          </p:cNvPr>
          <p:cNvSpPr/>
          <p:nvPr/>
        </p:nvSpPr>
        <p:spPr>
          <a:xfrm>
            <a:off x="-1" y="4988307"/>
            <a:ext cx="1954021" cy="18666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EF00F3-BA6C-8544-A9C5-AC9F47535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80" y="298706"/>
            <a:ext cx="4305300" cy="6553200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0C976E55-1FB0-8643-A242-682789DF3301}"/>
              </a:ext>
            </a:extLst>
          </p:cNvPr>
          <p:cNvSpPr/>
          <p:nvPr/>
        </p:nvSpPr>
        <p:spPr>
          <a:xfrm>
            <a:off x="5574323" y="233036"/>
            <a:ext cx="6617677" cy="1257300"/>
          </a:xfrm>
          <a:custGeom>
            <a:avLst/>
            <a:gdLst/>
            <a:ahLst/>
            <a:cxnLst/>
            <a:rect l="l" t="t" r="r" b="b"/>
            <a:pathLst>
              <a:path w="6248400" h="1257300">
                <a:moveTo>
                  <a:pt x="0" y="1257300"/>
                </a:moveTo>
                <a:lnTo>
                  <a:pt x="6248400" y="1257300"/>
                </a:lnTo>
                <a:lnTo>
                  <a:pt x="6248400" y="0"/>
                </a:lnTo>
                <a:lnTo>
                  <a:pt x="0" y="0"/>
                </a:lnTo>
                <a:lnTo>
                  <a:pt x="0" y="1257300"/>
                </a:lnTo>
                <a:close/>
              </a:path>
            </a:pathLst>
          </a:custGeom>
          <a:solidFill>
            <a:srgbClr val="9099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A82EDAF3-B7C1-334A-9541-189531216C44}"/>
              </a:ext>
            </a:extLst>
          </p:cNvPr>
          <p:cNvSpPr/>
          <p:nvPr/>
        </p:nvSpPr>
        <p:spPr>
          <a:xfrm>
            <a:off x="0" y="0"/>
            <a:ext cx="12192000" cy="228600"/>
          </a:xfrm>
          <a:custGeom>
            <a:avLst/>
            <a:gdLst/>
            <a:ahLst/>
            <a:cxnLst/>
            <a:rect l="l" t="t" r="r" b="b"/>
            <a:pathLst>
              <a:path w="12192000" h="228600">
                <a:moveTo>
                  <a:pt x="0" y="228600"/>
                </a:moveTo>
                <a:lnTo>
                  <a:pt x="12192000" y="228600"/>
                </a:lnTo>
                <a:lnTo>
                  <a:pt x="121920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099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B11A4491-69CC-7A43-8A61-77700A42DC21}"/>
              </a:ext>
            </a:extLst>
          </p:cNvPr>
          <p:cNvSpPr txBox="1">
            <a:spLocks/>
          </p:cNvSpPr>
          <p:nvPr/>
        </p:nvSpPr>
        <p:spPr>
          <a:xfrm>
            <a:off x="6368980" y="415015"/>
            <a:ext cx="6396409" cy="582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Counseling &amp; Resources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122B4F-56E0-E549-B684-1D7F8C05F7C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82645" y="1917918"/>
            <a:ext cx="4995690" cy="3875088"/>
          </a:xfrm>
        </p:spPr>
        <p:txBody>
          <a:bodyPr>
            <a:noAutofit/>
          </a:bodyPr>
          <a:lstStyle/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Budgeting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Managing debt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Choosing a financial planner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Tax preparation and filing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Recovering from identity theft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Locating student financial aid resources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Understanding saving and investment terminology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7767C9-B620-F342-83E0-7E16C0A0214A}"/>
              </a:ext>
            </a:extLst>
          </p:cNvPr>
          <p:cNvSpPr txBox="1"/>
          <p:nvPr/>
        </p:nvSpPr>
        <p:spPr>
          <a:xfrm>
            <a:off x="221268" y="694944"/>
            <a:ext cx="16926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47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initial phone consultation with a qualified financial educator</a:t>
            </a:r>
          </a:p>
          <a:p>
            <a:endParaRPr lang="en-US" sz="1600" dirty="0">
              <a:solidFill>
                <a:srgbClr val="147F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147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Referrals to specialized resources</a:t>
            </a:r>
          </a:p>
          <a:p>
            <a:endParaRPr lang="en-US" dirty="0">
              <a:solidFill>
                <a:srgbClr val="147FAA"/>
              </a:solidFill>
            </a:endParaRPr>
          </a:p>
          <a:p>
            <a:endParaRPr lang="en-US" dirty="0">
              <a:solidFill>
                <a:srgbClr val="147F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85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A81B91-4ADB-6C4B-A34D-F618AE7B9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365" y="921865"/>
            <a:ext cx="7976419" cy="736600"/>
          </a:xfrm>
          <a:solidFill>
            <a:srgbClr val="008194"/>
          </a:solidFill>
        </p:spPr>
        <p:txBody>
          <a:bodyPr>
            <a:normAutofit/>
          </a:bodyPr>
          <a:lstStyle/>
          <a:p>
            <a:r>
              <a:rPr lang="en-US" sz="3600" b="1" dirty="0"/>
              <a:t>What happens when you call?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E3FCA6-7F66-9F43-9DE4-842C771D5E26}"/>
              </a:ext>
            </a:extLst>
          </p:cNvPr>
          <p:cNvSpPr/>
          <p:nvPr/>
        </p:nvSpPr>
        <p:spPr>
          <a:xfrm>
            <a:off x="4924670" y="5527946"/>
            <a:ext cx="2074862" cy="9144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latin typeface="Helvetica"/>
                <a:cs typeface="Helvetica"/>
              </a:rPr>
              <a:t>Referral to</a:t>
            </a:r>
          </a:p>
          <a:p>
            <a:pPr algn="ctr">
              <a:defRPr/>
            </a:pPr>
            <a:r>
              <a:rPr lang="en-US" sz="1800" dirty="0">
                <a:latin typeface="Helvetica"/>
                <a:cs typeface="Helvetica"/>
              </a:rPr>
              <a:t>Long-term Counseling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00BB35-50C8-214D-B67B-CA7E6DB19767}"/>
              </a:ext>
            </a:extLst>
          </p:cNvPr>
          <p:cNvSpPr/>
          <p:nvPr/>
        </p:nvSpPr>
        <p:spPr>
          <a:xfrm>
            <a:off x="2108736" y="2131513"/>
            <a:ext cx="1344612" cy="9144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latin typeface="Helvetica"/>
                <a:cs typeface="Helvetica"/>
              </a:rPr>
              <a:t>Caller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C933FE-D878-E647-B122-0E5A5234ED48}"/>
              </a:ext>
            </a:extLst>
          </p:cNvPr>
          <p:cNvSpPr/>
          <p:nvPr/>
        </p:nvSpPr>
        <p:spPr>
          <a:xfrm>
            <a:off x="4924670" y="2140927"/>
            <a:ext cx="2074862" cy="914400"/>
          </a:xfrm>
          <a:prstGeom prst="rect">
            <a:avLst/>
          </a:prstGeom>
          <a:solidFill>
            <a:srgbClr val="00819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latin typeface="Helvetica"/>
                <a:cs typeface="Helvetica"/>
              </a:rPr>
              <a:t>CCA Counselor</a:t>
            </a:r>
          </a:p>
          <a:p>
            <a:pPr algn="ctr">
              <a:defRPr/>
            </a:pPr>
            <a:r>
              <a:rPr lang="en-US" sz="1800" dirty="0">
                <a:latin typeface="Helvetica"/>
                <a:cs typeface="Helvetica"/>
              </a:rPr>
              <a:t>Initial Assessment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A9098EFC-E221-AB41-81A6-AFEA74CA0BD9}"/>
              </a:ext>
            </a:extLst>
          </p:cNvPr>
          <p:cNvSpPr/>
          <p:nvPr/>
        </p:nvSpPr>
        <p:spPr>
          <a:xfrm>
            <a:off x="3721636" y="2506052"/>
            <a:ext cx="704850" cy="15240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E29CAF66-417D-4343-9D14-CE6B9E88AC22}"/>
              </a:ext>
            </a:extLst>
          </p:cNvPr>
          <p:cNvSpPr/>
          <p:nvPr/>
        </p:nvSpPr>
        <p:spPr>
          <a:xfrm>
            <a:off x="7342432" y="2521927"/>
            <a:ext cx="609600" cy="152400"/>
          </a:xfrm>
          <a:prstGeom prst="rightArrow">
            <a:avLst/>
          </a:prstGeom>
          <a:solidFill>
            <a:srgbClr val="11616C"/>
          </a:solidFill>
          <a:ln>
            <a:solidFill>
              <a:srgbClr val="11616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191C28-E080-134A-9CFC-BD38B2B21A13}"/>
              </a:ext>
            </a:extLst>
          </p:cNvPr>
          <p:cNvSpPr/>
          <p:nvPr/>
        </p:nvSpPr>
        <p:spPr>
          <a:xfrm>
            <a:off x="4924670" y="3835449"/>
            <a:ext cx="2074862" cy="914400"/>
          </a:xfrm>
          <a:prstGeom prst="rect">
            <a:avLst/>
          </a:prstGeom>
          <a:solidFill>
            <a:srgbClr val="00819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latin typeface="Helvetica"/>
                <a:cs typeface="Helvetica"/>
              </a:rPr>
              <a:t>EAP Provider</a:t>
            </a:r>
          </a:p>
          <a:p>
            <a:pPr algn="ctr">
              <a:defRPr/>
            </a:pPr>
            <a:r>
              <a:rPr lang="en-US" sz="1800" dirty="0">
                <a:latin typeface="Helvetica"/>
                <a:cs typeface="Helvetica"/>
              </a:rPr>
              <a:t>In-person Consultation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FD28FB86-C78A-9244-B483-3C77FFC74870}"/>
              </a:ext>
            </a:extLst>
          </p:cNvPr>
          <p:cNvSpPr/>
          <p:nvPr/>
        </p:nvSpPr>
        <p:spPr>
          <a:xfrm rot="5400000">
            <a:off x="5701751" y="3352800"/>
            <a:ext cx="520700" cy="152400"/>
          </a:xfrm>
          <a:prstGeom prst="rightArrow">
            <a:avLst/>
          </a:prstGeom>
          <a:solidFill>
            <a:srgbClr val="11616C"/>
          </a:solidFill>
          <a:ln>
            <a:solidFill>
              <a:srgbClr val="11616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0B3646-4C31-C346-9FC7-2D00D9A7DA4E}"/>
              </a:ext>
            </a:extLst>
          </p:cNvPr>
          <p:cNvSpPr/>
          <p:nvPr/>
        </p:nvSpPr>
        <p:spPr>
          <a:xfrm>
            <a:off x="8294932" y="2131513"/>
            <a:ext cx="2074862" cy="914400"/>
          </a:xfrm>
          <a:prstGeom prst="rect">
            <a:avLst/>
          </a:prstGeom>
          <a:solidFill>
            <a:srgbClr val="56729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latin typeface="Helvetica"/>
                <a:cs typeface="Helvetica"/>
              </a:rPr>
              <a:t>CCA Work/Life Specialist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DBA7E3C4-1F91-1B41-A2F5-F99FCCB9B85B}"/>
              </a:ext>
            </a:extLst>
          </p:cNvPr>
          <p:cNvSpPr/>
          <p:nvPr/>
        </p:nvSpPr>
        <p:spPr>
          <a:xfrm rot="5400000">
            <a:off x="5759450" y="5080915"/>
            <a:ext cx="520700" cy="152400"/>
          </a:xfrm>
          <a:prstGeom prst="rightArrow">
            <a:avLst/>
          </a:prstGeom>
          <a:solidFill>
            <a:srgbClr val="11616C"/>
          </a:solidFill>
          <a:ln>
            <a:solidFill>
              <a:srgbClr val="11616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662BA3-2032-D245-A5A9-E06C832F69F3}"/>
              </a:ext>
            </a:extLst>
          </p:cNvPr>
          <p:cNvSpPr/>
          <p:nvPr/>
        </p:nvSpPr>
        <p:spPr>
          <a:xfrm>
            <a:off x="4924670" y="5527946"/>
            <a:ext cx="2074862" cy="914400"/>
          </a:xfrm>
          <a:prstGeom prst="rect">
            <a:avLst/>
          </a:prstGeom>
          <a:solidFill>
            <a:srgbClr val="00819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latin typeface="Helvetica"/>
                <a:cs typeface="Helvetica"/>
              </a:rPr>
              <a:t>EAP Provider</a:t>
            </a:r>
          </a:p>
          <a:p>
            <a:pPr algn="ctr">
              <a:defRPr/>
            </a:pPr>
            <a:r>
              <a:rPr lang="en-US" sz="1800" dirty="0">
                <a:latin typeface="Helvetica"/>
                <a:cs typeface="Helvetica"/>
              </a:rPr>
              <a:t>Short-term Counseling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843EC88E-302A-0847-8675-A44EAC6B02EE}"/>
              </a:ext>
            </a:extLst>
          </p:cNvPr>
          <p:cNvSpPr/>
          <p:nvPr/>
        </p:nvSpPr>
        <p:spPr>
          <a:xfrm rot="5400000">
            <a:off x="8995813" y="3439560"/>
            <a:ext cx="520700" cy="152400"/>
          </a:xfrm>
          <a:prstGeom prst="rightArrow">
            <a:avLst/>
          </a:prstGeom>
          <a:solidFill>
            <a:srgbClr val="11616C"/>
          </a:solidFill>
          <a:ln>
            <a:solidFill>
              <a:srgbClr val="11616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22A80-F39E-F543-ACEE-0D45EE77C581}"/>
              </a:ext>
            </a:extLst>
          </p:cNvPr>
          <p:cNvSpPr/>
          <p:nvPr/>
        </p:nvSpPr>
        <p:spPr>
          <a:xfrm>
            <a:off x="8294932" y="3877541"/>
            <a:ext cx="2074862" cy="914400"/>
          </a:xfrm>
          <a:prstGeom prst="rect">
            <a:avLst/>
          </a:prstGeom>
          <a:solidFill>
            <a:srgbClr val="56729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latin typeface="Helvetica"/>
                <a:cs typeface="Helvetica"/>
              </a:rPr>
              <a:t>Information</a:t>
            </a:r>
          </a:p>
          <a:p>
            <a:pPr algn="ctr">
              <a:defRPr/>
            </a:pPr>
            <a:r>
              <a:rPr lang="en-US" sz="1800" dirty="0">
                <a:latin typeface="Helvetica"/>
                <a:cs typeface="Helvetica"/>
              </a:rPr>
              <a:t>Guidance</a:t>
            </a:r>
          </a:p>
          <a:p>
            <a:pPr algn="ctr">
              <a:defRPr/>
            </a:pPr>
            <a:r>
              <a:rPr lang="en-US" sz="1800" dirty="0">
                <a:latin typeface="Helvetica"/>
                <a:cs typeface="Helvetica"/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205775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A81B91-4ADB-6C4B-A34D-F618AE7B9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247" y="309649"/>
            <a:ext cx="7976419" cy="736600"/>
          </a:xfrm>
          <a:solidFill>
            <a:srgbClr val="008194"/>
          </a:solidFill>
        </p:spPr>
        <p:txBody>
          <a:bodyPr>
            <a:normAutofit/>
          </a:bodyPr>
          <a:lstStyle/>
          <a:p>
            <a:r>
              <a:rPr lang="en-US" sz="3600" b="1" dirty="0"/>
              <a:t> What is on the website?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08F20-6813-DD42-A353-351EF4EFE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890" y="1209952"/>
            <a:ext cx="7883132" cy="488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49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D17F35-AB26-0543-86F4-199AC2FB7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3810000" cy="4521200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AC5D1959-AC80-B54B-AC2F-46056DB050CD}"/>
              </a:ext>
            </a:extLst>
          </p:cNvPr>
          <p:cNvSpPr/>
          <p:nvPr/>
        </p:nvSpPr>
        <p:spPr>
          <a:xfrm>
            <a:off x="12700" y="4610100"/>
            <a:ext cx="3810000" cy="2247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F1CFD845-0E18-0F45-A789-B274F0E2D013}"/>
              </a:ext>
            </a:extLst>
          </p:cNvPr>
          <p:cNvSpPr/>
          <p:nvPr/>
        </p:nvSpPr>
        <p:spPr>
          <a:xfrm>
            <a:off x="3911600" y="0"/>
            <a:ext cx="8280400" cy="889635"/>
          </a:xfrm>
          <a:custGeom>
            <a:avLst/>
            <a:gdLst/>
            <a:ahLst/>
            <a:cxnLst/>
            <a:rect l="l" t="t" r="r" b="b"/>
            <a:pathLst>
              <a:path w="8280400" h="889635">
                <a:moveTo>
                  <a:pt x="0" y="889012"/>
                </a:moveTo>
                <a:lnTo>
                  <a:pt x="8280400" y="889012"/>
                </a:lnTo>
                <a:lnTo>
                  <a:pt x="8280400" y="0"/>
                </a:lnTo>
                <a:lnTo>
                  <a:pt x="0" y="0"/>
                </a:lnTo>
                <a:lnTo>
                  <a:pt x="0" y="889012"/>
                </a:lnTo>
                <a:close/>
              </a:path>
            </a:pathLst>
          </a:custGeom>
          <a:solidFill>
            <a:srgbClr val="EEEC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2DF7D5B0-9726-8546-97BC-26E8D682792E}"/>
              </a:ext>
            </a:extLst>
          </p:cNvPr>
          <p:cNvSpPr/>
          <p:nvPr/>
        </p:nvSpPr>
        <p:spPr>
          <a:xfrm>
            <a:off x="3911600" y="1651000"/>
            <a:ext cx="8280400" cy="5207000"/>
          </a:xfrm>
          <a:custGeom>
            <a:avLst/>
            <a:gdLst/>
            <a:ahLst/>
            <a:cxnLst/>
            <a:rect l="l" t="t" r="r" b="b"/>
            <a:pathLst>
              <a:path w="8280400" h="5207000">
                <a:moveTo>
                  <a:pt x="0" y="5207000"/>
                </a:moveTo>
                <a:lnTo>
                  <a:pt x="8280400" y="5207000"/>
                </a:lnTo>
                <a:lnTo>
                  <a:pt x="8280400" y="0"/>
                </a:lnTo>
                <a:lnTo>
                  <a:pt x="0" y="0"/>
                </a:lnTo>
                <a:lnTo>
                  <a:pt x="0" y="5207000"/>
                </a:lnTo>
                <a:close/>
              </a:path>
            </a:pathLst>
          </a:custGeom>
          <a:solidFill>
            <a:srgbClr val="EEEC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542C58C-8600-5F4A-A46B-83228F541F78}"/>
              </a:ext>
            </a:extLst>
          </p:cNvPr>
          <p:cNvSpPr/>
          <p:nvPr/>
        </p:nvSpPr>
        <p:spPr>
          <a:xfrm>
            <a:off x="0" y="0"/>
            <a:ext cx="279400" cy="6858000"/>
          </a:xfrm>
          <a:custGeom>
            <a:avLst/>
            <a:gdLst/>
            <a:ahLst/>
            <a:cxnLst/>
            <a:rect l="l" t="t" r="r" b="b"/>
            <a:pathLst>
              <a:path w="279400" h="6858000">
                <a:moveTo>
                  <a:pt x="0" y="6858000"/>
                </a:moveTo>
                <a:lnTo>
                  <a:pt x="279400" y="6858000"/>
                </a:lnTo>
                <a:lnTo>
                  <a:pt x="279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79717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EE09BC50-984E-9849-AF27-D72323C9EE42}"/>
              </a:ext>
            </a:extLst>
          </p:cNvPr>
          <p:cNvSpPr/>
          <p:nvPr/>
        </p:nvSpPr>
        <p:spPr>
          <a:xfrm>
            <a:off x="3073400" y="889012"/>
            <a:ext cx="9118600" cy="762000"/>
          </a:xfrm>
          <a:custGeom>
            <a:avLst/>
            <a:gdLst/>
            <a:ahLst/>
            <a:cxnLst/>
            <a:rect l="l" t="t" r="r" b="b"/>
            <a:pathLst>
              <a:path w="9118600" h="762000">
                <a:moveTo>
                  <a:pt x="0" y="761987"/>
                </a:moveTo>
                <a:lnTo>
                  <a:pt x="9118600" y="761987"/>
                </a:lnTo>
                <a:lnTo>
                  <a:pt x="9118600" y="0"/>
                </a:lnTo>
                <a:lnTo>
                  <a:pt x="0" y="0"/>
                </a:lnTo>
                <a:lnTo>
                  <a:pt x="0" y="761987"/>
                </a:lnTo>
                <a:close/>
              </a:path>
            </a:pathLst>
          </a:custGeom>
          <a:solidFill>
            <a:srgbClr val="008194"/>
          </a:solidFill>
          <a:ln>
            <a:solidFill>
              <a:srgbClr val="00819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4B0CC2-E30C-4149-8B6C-654CA3B9254B}"/>
              </a:ext>
            </a:extLst>
          </p:cNvPr>
          <p:cNvSpPr txBox="1">
            <a:spLocks/>
          </p:cNvSpPr>
          <p:nvPr/>
        </p:nvSpPr>
        <p:spPr>
          <a:xfrm>
            <a:off x="4663732" y="2238663"/>
            <a:ext cx="6274249" cy="43263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.AppleSystemUIFont"/>
              <a:buChar char="-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b="1" dirty="0">
                <a:solidFill>
                  <a:srgbClr val="008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Work/Life Program is: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holistic, time-saving resource that promotes balance and self-care 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Free for employees and family members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Always available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Always confidential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BC9722-EE14-134A-9C8C-D72B6EE31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076" y="183427"/>
            <a:ext cx="1994174" cy="5706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EEB97AC-9979-A544-A6E6-1EC4B79D933B}"/>
              </a:ext>
            </a:extLst>
          </p:cNvPr>
          <p:cNvSpPr>
            <a:spLocks noGrp="1"/>
          </p:cNvSpPr>
          <p:nvPr/>
        </p:nvSpPr>
        <p:spPr>
          <a:xfrm>
            <a:off x="4452080" y="961384"/>
            <a:ext cx="9975120" cy="621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 to remember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1485A-34A1-9944-8829-5F0DBF29F35D}"/>
              </a:ext>
            </a:extLst>
          </p:cNvPr>
          <p:cNvSpPr txBox="1"/>
          <p:nvPr/>
        </p:nvSpPr>
        <p:spPr>
          <a:xfrm>
            <a:off x="521188" y="2238663"/>
            <a:ext cx="3059723" cy="1524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600" dirty="0">
                <a:solidFill>
                  <a:srgbClr val="48699C"/>
                </a:solidFill>
              </a:rPr>
              <a:t>TOLL-FREE:</a:t>
            </a:r>
            <a:br>
              <a:rPr lang="en-US" sz="1600" dirty="0">
                <a:solidFill>
                  <a:srgbClr val="48699C"/>
                </a:solidFill>
              </a:rPr>
            </a:br>
            <a:r>
              <a:rPr lang="en-US" sz="1600" b="1" dirty="0">
                <a:solidFill>
                  <a:srgbClr val="48699C"/>
                </a:solidFill>
              </a:rPr>
              <a:t>800-833-8707</a:t>
            </a:r>
            <a:endParaRPr lang="en-US" sz="1600" dirty="0">
              <a:solidFill>
                <a:srgbClr val="48699C"/>
              </a:solidFill>
            </a:endParaRPr>
          </a:p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600" dirty="0">
                <a:solidFill>
                  <a:srgbClr val="48699C"/>
                </a:solidFill>
              </a:rPr>
              <a:t>WEBSITE: </a:t>
            </a:r>
            <a:br>
              <a:rPr lang="en-US" sz="1600" dirty="0">
                <a:solidFill>
                  <a:srgbClr val="48699C"/>
                </a:solidFill>
              </a:rPr>
            </a:br>
            <a:r>
              <a:rPr lang="en-US" sz="1300" dirty="0" err="1">
                <a:solidFill>
                  <a:srgbClr val="48699C"/>
                </a:solidFill>
              </a:rPr>
              <a:t>www.myccaonline.com</a:t>
            </a:r>
            <a:endParaRPr lang="en-US" sz="1300" dirty="0">
              <a:solidFill>
                <a:srgbClr val="48699C"/>
              </a:solidFill>
            </a:endParaRPr>
          </a:p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600" dirty="0">
                <a:solidFill>
                  <a:srgbClr val="48699C"/>
                </a:solidFill>
              </a:rPr>
              <a:t>COMPANY CODE: </a:t>
            </a:r>
            <a:br>
              <a:rPr lang="en-US" sz="1600" dirty="0">
                <a:solidFill>
                  <a:srgbClr val="48699C"/>
                </a:solidFill>
              </a:rPr>
            </a:br>
            <a:r>
              <a:rPr lang="en-US" sz="1600" b="1" dirty="0" err="1">
                <a:solidFill>
                  <a:srgbClr val="FF0000"/>
                </a:solidFill>
              </a:rPr>
              <a:t>cuny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D55066-4EC4-FA40-B631-3B15BEED5E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336" y="2044253"/>
            <a:ext cx="822039" cy="82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4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1093" y="852324"/>
            <a:ext cx="9140907" cy="822239"/>
          </a:xfrm>
          <a:solidFill>
            <a:srgbClr val="008194"/>
          </a:solidFill>
        </p:spPr>
        <p:txBody>
          <a:bodyPr/>
          <a:lstStyle/>
          <a:p>
            <a:r>
              <a:rPr lang="en-US" dirty="0"/>
              <a:t>Management Support @YourService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9768" y="2017485"/>
            <a:ext cx="6944032" cy="4412812"/>
          </a:xfrm>
        </p:spPr>
        <p:txBody>
          <a:bodyPr>
            <a:normAutofit/>
          </a:bodyPr>
          <a:lstStyle/>
          <a:p>
            <a:pPr marL="0" lvl="2" indent="0">
              <a:lnSpc>
                <a:spcPct val="100000"/>
              </a:lnSpc>
              <a:spcAft>
                <a:spcPts val="1200"/>
              </a:spcAft>
              <a:buClr>
                <a:schemeClr val="accent2">
                  <a:lumMod val="75000"/>
                </a:schemeClr>
              </a:buClr>
              <a:buNone/>
            </a:pPr>
            <a:r>
              <a:rPr lang="en-US" sz="2400" dirty="0">
                <a:solidFill>
                  <a:srgbClr val="008194"/>
                </a:solidFill>
              </a:rPr>
              <a:t>To support you in your role, put the service to work for you:</a:t>
            </a:r>
          </a:p>
          <a:p>
            <a:pPr marL="223838" lvl="2" indent="-223838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200" dirty="0"/>
              <a:t>Gain immediate access to experts that deal with challenging people issues</a:t>
            </a:r>
          </a:p>
          <a:p>
            <a:pPr marL="223838" lvl="2" indent="-223838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200" dirty="0"/>
              <a:t>Identify employee performance concerns </a:t>
            </a:r>
          </a:p>
          <a:p>
            <a:pPr marL="223838" lvl="2" indent="-223838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200" dirty="0"/>
              <a:t>Support the management of sensitive and difficult situations</a:t>
            </a:r>
          </a:p>
          <a:p>
            <a:pPr marL="223838" lvl="2" indent="-223838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200" dirty="0"/>
              <a:t>Receive information, counseling, and customized intervention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076" y="183427"/>
            <a:ext cx="1994174" cy="57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09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4125" y="2225009"/>
            <a:ext cx="7976420" cy="449429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rgbClr val="6B9445"/>
                </a:solidFill>
              </a:rPr>
              <a:t>UNLIMITED CONSULTATION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best-practice guidelines for dealing with common workplace issues and difficult employee situations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>
                <a:solidFill>
                  <a:srgbClr val="6B9445"/>
                </a:solidFill>
              </a:rPr>
              <a:t>24/7 CRISIS SUPPORT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critical incidents, workplace violence, urgent issues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>
                <a:solidFill>
                  <a:srgbClr val="6B9445"/>
                </a:solidFill>
              </a:rPr>
              <a:t>PERFORMANCE MANAGEMENT SUPPORT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interpersonal conflict, attendance issues,  behavioral concerns, productivity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>
                <a:solidFill>
                  <a:srgbClr val="6B9445"/>
                </a:solidFill>
              </a:rPr>
              <a:t>WEB RESOURCES</a:t>
            </a:r>
          </a:p>
          <a:p>
            <a:pPr marL="0" indent="0">
              <a:spcBef>
                <a:spcPts val="1200"/>
              </a:spcBef>
              <a:buNone/>
            </a:pPr>
            <a:endParaRPr lang="en-US" sz="1800" dirty="0">
              <a:solidFill>
                <a:srgbClr val="6B9445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Dedicated articles and tip sheets for HR and management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52168" y="3156153"/>
            <a:ext cx="2433483" cy="263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600" dirty="0">
                <a:solidFill>
                  <a:srgbClr val="008194"/>
                </a:solidFill>
                <a:latin typeface="Arial" charset="0"/>
              </a:rPr>
              <a:t>CCA@YourService supports leaders and managers everyday with the issues that affect their organization, their work teams, as well as their personal lives. 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406875" y="2034862"/>
            <a:ext cx="6026" cy="4494290"/>
          </a:xfrm>
          <a:prstGeom prst="line">
            <a:avLst/>
          </a:prstGeom>
          <a:ln>
            <a:solidFill>
              <a:srgbClr val="F0586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787446" y="914400"/>
            <a:ext cx="8566354" cy="736600"/>
          </a:xfrm>
          <a:solidFill>
            <a:srgbClr val="008194"/>
          </a:solidFill>
        </p:spPr>
        <p:txBody>
          <a:bodyPr/>
          <a:lstStyle/>
          <a:p>
            <a:r>
              <a:rPr lang="en-US" dirty="0"/>
              <a:t>Management Support @YourService</a:t>
            </a:r>
          </a:p>
        </p:txBody>
      </p:sp>
    </p:spTree>
    <p:extLst>
      <p:ext uri="{BB962C8B-B14F-4D97-AF65-F5344CB8AC3E}">
        <p14:creationId xmlns:p14="http://schemas.microsoft.com/office/powerpoint/2010/main" val="1483913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61160" y="1064029"/>
            <a:ext cx="8869679" cy="736600"/>
          </a:xfrm>
          <a:solidFill>
            <a:srgbClr val="008194"/>
          </a:solidFill>
        </p:spPr>
        <p:txBody>
          <a:bodyPr/>
          <a:lstStyle/>
          <a:p>
            <a:r>
              <a:rPr lang="en-US" dirty="0"/>
              <a:t>Types of Service Referrals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1160" y="2207558"/>
            <a:ext cx="3643831" cy="3774567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000" dirty="0">
                <a:solidFill>
                  <a:srgbClr val="008194"/>
                </a:solidFill>
              </a:rPr>
              <a:t>INFORMAL REFERRAL</a:t>
            </a:r>
          </a:p>
          <a:p>
            <a:r>
              <a:rPr lang="en-US" sz="2000" dirty="0"/>
              <a:t>HR or Manager suggested</a:t>
            </a:r>
          </a:p>
          <a:p>
            <a:r>
              <a:rPr lang="en-US" sz="2000" dirty="0"/>
              <a:t>Moderate work performance impact</a:t>
            </a:r>
          </a:p>
          <a:p>
            <a:r>
              <a:rPr lang="en-US" sz="2000" dirty="0"/>
              <a:t>Proactive</a:t>
            </a:r>
          </a:p>
          <a:p>
            <a:r>
              <a:rPr lang="en-US" sz="2000" dirty="0"/>
              <a:t>Typically not part of disciplinary action</a:t>
            </a:r>
          </a:p>
          <a:p>
            <a:r>
              <a:rPr lang="en-US" sz="2000" dirty="0"/>
              <a:t>Provides no formal feedback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788429" y="2278214"/>
            <a:ext cx="0" cy="3118395"/>
          </a:xfrm>
          <a:prstGeom prst="line">
            <a:avLst/>
          </a:prstGeom>
          <a:ln>
            <a:solidFill>
              <a:srgbClr val="F0586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6271867" y="2207557"/>
            <a:ext cx="4258961" cy="3774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98200"/>
              </a:buClr>
              <a:buFont typeface=".AppleSystemUIFont" charset="-120"/>
              <a:buChar char="-"/>
              <a:defRPr sz="2600" kern="1200">
                <a:solidFill>
                  <a:srgbClr val="737172"/>
                </a:solidFill>
                <a:latin typeface="Arial"/>
                <a:ea typeface="+mn-ea"/>
                <a:cs typeface="Arial"/>
              </a:defRPr>
            </a:lvl1pPr>
            <a:lvl2pPr marL="409575" indent="-1730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.AppleSystemUIFont" charset="-120"/>
              <a:buChar char="-"/>
              <a:tabLst/>
              <a:defRPr sz="2000" kern="1200">
                <a:solidFill>
                  <a:srgbClr val="737172"/>
                </a:solidFill>
                <a:latin typeface="Arial"/>
                <a:ea typeface="+mn-ea"/>
                <a:cs typeface="Arial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800" kern="1200">
                <a:solidFill>
                  <a:srgbClr val="737172"/>
                </a:solidFill>
                <a:latin typeface="Arial"/>
                <a:ea typeface="+mn-ea"/>
                <a:cs typeface="Arial"/>
              </a:defRPr>
            </a:lvl3pPr>
            <a:lvl4pPr marL="858838" indent="-161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 kern="1200">
                <a:solidFill>
                  <a:srgbClr val="737172"/>
                </a:solidFill>
                <a:latin typeface="Arial"/>
                <a:ea typeface="+mn-ea"/>
                <a:cs typeface="Arial"/>
              </a:defRPr>
            </a:lvl4pPr>
            <a:lvl5pPr marL="1031875" indent="-1111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400" kern="1200">
                <a:solidFill>
                  <a:srgbClr val="73717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.AppleSystemUIFont" charset="-120"/>
              <a:buNone/>
            </a:pPr>
            <a:r>
              <a:rPr lang="en-US" sz="2000" dirty="0">
                <a:solidFill>
                  <a:srgbClr val="008194"/>
                </a:solidFill>
              </a:rPr>
              <a:t>FORMAL REFERRAL</a:t>
            </a:r>
          </a:p>
          <a:p>
            <a:r>
              <a:rPr lang="en-US" sz="2200" b="1" dirty="0"/>
              <a:t>Manager partnering with HR</a:t>
            </a:r>
          </a:p>
          <a:p>
            <a:r>
              <a:rPr lang="en-US" sz="2000" dirty="0"/>
              <a:t>Significant work performance impact</a:t>
            </a:r>
          </a:p>
          <a:p>
            <a:r>
              <a:rPr lang="en-US" sz="2000" dirty="0"/>
              <a:t>Pattern of behavior</a:t>
            </a:r>
          </a:p>
          <a:p>
            <a:r>
              <a:rPr lang="en-US" sz="2000" dirty="0"/>
              <a:t>Part of disciplinary action or PIP</a:t>
            </a:r>
          </a:p>
          <a:p>
            <a:r>
              <a:rPr lang="en-US" sz="2000" dirty="0"/>
              <a:t>Provides formal feedback</a:t>
            </a:r>
          </a:p>
        </p:txBody>
      </p:sp>
    </p:spTree>
    <p:extLst>
      <p:ext uri="{BB962C8B-B14F-4D97-AF65-F5344CB8AC3E}">
        <p14:creationId xmlns:p14="http://schemas.microsoft.com/office/powerpoint/2010/main" val="1519839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211" y="914400"/>
            <a:ext cx="9063789" cy="736600"/>
          </a:xfrm>
          <a:solidFill>
            <a:srgbClr val="008194"/>
          </a:solidFill>
        </p:spPr>
        <p:txBody>
          <a:bodyPr/>
          <a:lstStyle/>
          <a:p>
            <a:r>
              <a:rPr lang="en-US" dirty="0"/>
              <a:t>Identifying Performance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2650" y="2099913"/>
            <a:ext cx="6944032" cy="4309174"/>
          </a:xfrm>
        </p:spPr>
        <p:txBody>
          <a:bodyPr/>
          <a:lstStyle/>
          <a:p>
            <a:pPr lvl="1"/>
            <a:r>
              <a:rPr lang="en-US" dirty="0"/>
              <a:t>Absenteeism and presenteeism</a:t>
            </a:r>
          </a:p>
          <a:p>
            <a:pPr lvl="1"/>
            <a:r>
              <a:rPr lang="en-US" dirty="0"/>
              <a:t>Accidents, reduced concentration, and confusion</a:t>
            </a:r>
          </a:p>
          <a:p>
            <a:pPr lvl="1"/>
            <a:r>
              <a:rPr lang="en-US" dirty="0"/>
              <a:t>Changes in behavior and/or appearance</a:t>
            </a:r>
          </a:p>
          <a:p>
            <a:pPr lvl="1"/>
            <a:r>
              <a:rPr lang="en-US" dirty="0"/>
              <a:t>Decreased job efficiency and/or inconsistent work patterns</a:t>
            </a:r>
          </a:p>
          <a:p>
            <a:pPr lvl="1"/>
            <a:r>
              <a:rPr lang="en-US" dirty="0"/>
              <a:t>Interpersonal conflicts</a:t>
            </a:r>
          </a:p>
          <a:p>
            <a:pPr lvl="1"/>
            <a:r>
              <a:rPr lang="en-US" dirty="0"/>
              <a:t>Behavioral/emotional regulation</a:t>
            </a:r>
          </a:p>
          <a:p>
            <a:pPr lvl="1"/>
            <a:r>
              <a:rPr lang="en-US" dirty="0"/>
              <a:t>Trouble accepting responsibility</a:t>
            </a:r>
          </a:p>
          <a:p>
            <a:pPr lvl="1"/>
            <a:r>
              <a:rPr lang="en-US" dirty="0"/>
              <a:t>Comments about hurting self or others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076" y="183427"/>
            <a:ext cx="1994174" cy="57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14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3BC65-2CAE-874E-989F-0931383B9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74" y="0"/>
            <a:ext cx="9012382" cy="1325563"/>
          </a:xfrm>
          <a:solidFill>
            <a:srgbClr val="008194"/>
          </a:solidFill>
        </p:spPr>
        <p:txBody>
          <a:bodyPr/>
          <a:lstStyle/>
          <a:p>
            <a:r>
              <a:rPr lang="en-US" dirty="0"/>
              <a:t>Providing Support: </a:t>
            </a:r>
            <a:br>
              <a:rPr lang="en-US" dirty="0"/>
            </a:br>
            <a:r>
              <a:rPr lang="en-US" i="1" dirty="0"/>
              <a:t>Having a Focused Discussion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96B77-C287-CB4F-886C-F79B25E5E3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EF0A56-84C5-E448-9D5D-2D7417219AE1}"/>
              </a:ext>
            </a:extLst>
          </p:cNvPr>
          <p:cNvSpPr txBox="1">
            <a:spLocks noGrp="1"/>
          </p:cNvSpPr>
          <p:nvPr>
            <p:ph sz="half" idx="1"/>
          </p:nvPr>
        </p:nvSpPr>
        <p:spPr bwMode="auto">
          <a:xfrm>
            <a:off x="688299" y="2668249"/>
            <a:ext cx="4862944" cy="2308486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74000">
                <a:schemeClr val="bg1">
                  <a:lumMod val="85000"/>
                </a:schemeClr>
              </a:gs>
              <a:gs pos="83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25400">
            <a:solidFill>
              <a:schemeClr val="accent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SzPct val="110000"/>
              <a:defRPr sz="2800" kern="1200">
                <a:solidFill>
                  <a:schemeClr val="accent5"/>
                </a:solidFill>
                <a:latin typeface="+mn-lt"/>
                <a:ea typeface="ＭＳ Ｐゴシック" pitchFamily="-72" charset="-128"/>
                <a:cs typeface="ＭＳ Ｐゴシック" pitchFamily="-72" charset="-128"/>
              </a:defRPr>
            </a:lvl1pPr>
            <a:lvl2pPr algn="l" rtl="0" fontAlgn="base">
              <a:spcBef>
                <a:spcPts val="600"/>
              </a:spcBef>
              <a:spcAft>
                <a:spcPct val="0"/>
              </a:spcAft>
              <a:buClr>
                <a:schemeClr val="accent5"/>
              </a:buClr>
              <a:buSzPct val="100000"/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ＭＳ Ｐゴシック" pitchFamily="-72" charset="-128"/>
                <a:cs typeface="+mn-cs"/>
              </a:defRPr>
            </a:lvl2pPr>
            <a:lvl3pPr indent="-182563" algn="l" rtl="0" fontAlgn="base">
              <a:spcBef>
                <a:spcPts val="600"/>
              </a:spcBef>
              <a:spcAft>
                <a:spcPct val="0"/>
              </a:spcAft>
              <a:buClr>
                <a:schemeClr val="accent5"/>
              </a:buClr>
              <a:buSzPct val="100000"/>
              <a:buFont typeface="Wingdings 2" pitchFamily="-72" charset="2"/>
              <a:buChar char=""/>
              <a:defRPr sz="2200" kern="1200">
                <a:solidFill>
                  <a:schemeClr val="tx1"/>
                </a:solidFill>
                <a:latin typeface="+mn-lt"/>
                <a:ea typeface="ＭＳ Ｐゴシック" pitchFamily="-72" charset="-128"/>
                <a:cs typeface="+mn-cs"/>
              </a:defRPr>
            </a:lvl3pPr>
            <a:lvl4pPr marL="365125" indent="-182563" algn="l" rtl="0" fontAlgn="base">
              <a:spcBef>
                <a:spcPts val="600"/>
              </a:spcBef>
              <a:spcAft>
                <a:spcPct val="0"/>
              </a:spcAft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 2" pitchFamily="-72" charset="2"/>
              <a:buChar char=""/>
              <a:defRPr sz="2000" kern="1200">
                <a:solidFill>
                  <a:schemeClr val="tx1"/>
                </a:solidFill>
                <a:latin typeface="+mn-lt"/>
                <a:ea typeface="ＭＳ Ｐゴシック" pitchFamily="-72" charset="-128"/>
                <a:cs typeface="+mn-cs"/>
              </a:defRPr>
            </a:lvl4pPr>
            <a:lvl5pPr marL="547688" indent="-182563" algn="l" rtl="0" fontAlgn="base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2" pitchFamily="-72" charset="2"/>
              <a:buChar char=""/>
              <a:defRPr sz="1800" kern="1200">
                <a:solidFill>
                  <a:schemeClr val="tx1"/>
                </a:solidFill>
                <a:latin typeface="+mn-lt"/>
                <a:ea typeface="ＭＳ Ｐゴシック" pitchFamily="-72" charset="-128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spcBef>
                <a:spcPts val="1400"/>
              </a:spcBef>
              <a:buClr>
                <a:schemeClr val="accent2">
                  <a:lumMod val="75000"/>
                </a:schemeClr>
              </a:buClr>
              <a:buFont typeface="Arial"/>
              <a:buChar char="•"/>
              <a:defRPr/>
            </a:pPr>
            <a:endParaRPr lang="en-US" sz="800" dirty="0">
              <a:solidFill>
                <a:srgbClr val="1781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925" lvl="1" indent="-288925">
              <a:spcBef>
                <a:spcPts val="8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</a:t>
            </a:r>
            <a:r>
              <a:rPr lang="en-US" sz="26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performance</a:t>
            </a:r>
          </a:p>
          <a:p>
            <a:pPr marL="288925" lvl="1" indent="-288925">
              <a:spcBef>
                <a:spcPts val="14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26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about what you have observed</a:t>
            </a:r>
          </a:p>
          <a:p>
            <a:pPr marL="288925" lvl="1" indent="-288925">
              <a:spcBef>
                <a:spcPts val="14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 resources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5A4D6A-306A-114E-BC8B-DC2E64A8BF9F}"/>
              </a:ext>
            </a:extLst>
          </p:cNvPr>
          <p:cNvSpPr txBox="1"/>
          <p:nvPr/>
        </p:nvSpPr>
        <p:spPr>
          <a:xfrm>
            <a:off x="2574623" y="1825625"/>
            <a:ext cx="867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4088D6D-5F15-3544-99CA-85DE8FE9F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85416" y="2668249"/>
            <a:ext cx="4027473" cy="2308486"/>
          </a:xfrm>
          <a:gradFill>
            <a:gsLst>
              <a:gs pos="0">
                <a:schemeClr val="bg1">
                  <a:lumMod val="95000"/>
                </a:schemeClr>
              </a:gs>
              <a:gs pos="74000">
                <a:schemeClr val="bg1">
                  <a:lumMod val="85000"/>
                </a:schemeClr>
              </a:gs>
              <a:gs pos="83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25400">
            <a:solidFill>
              <a:srgbClr val="FF0000"/>
            </a:solidFill>
          </a:ln>
        </p:spPr>
        <p:txBody>
          <a:bodyPr/>
          <a:lstStyle/>
          <a:p>
            <a:pPr marL="288925" lvl="1" indent="-288925">
              <a:spcBef>
                <a:spcPts val="1400"/>
              </a:spcBef>
              <a:buClr>
                <a:schemeClr val="accent2">
                  <a:lumMod val="75000"/>
                </a:schemeClr>
              </a:buClr>
              <a:buFont typeface="Arial"/>
              <a:buChar char="•"/>
              <a:defRPr/>
            </a:pPr>
            <a:endParaRPr lang="en-US" sz="900" dirty="0">
              <a:solidFill>
                <a:srgbClr val="FF0000"/>
              </a:solidFill>
              <a:cs typeface="ＭＳ Ｐゴシック" pitchFamily="-72" charset="-128"/>
            </a:endParaRPr>
          </a:p>
          <a:p>
            <a:pPr marL="288925" lvl="1" indent="-288925">
              <a:spcBef>
                <a:spcPts val="1400"/>
              </a:spcBef>
              <a:buClr>
                <a:schemeClr val="tx1">
                  <a:lumMod val="60000"/>
                  <a:lumOff val="40000"/>
                </a:schemeClr>
              </a:buClr>
              <a:buFont typeface="Arial"/>
              <a:buChar char="•"/>
              <a:defRPr/>
            </a:pPr>
            <a:r>
              <a:rPr lang="en-US" sz="2600" dirty="0">
                <a:solidFill>
                  <a:srgbClr val="FF0000"/>
                </a:solidFill>
                <a:cs typeface="ＭＳ Ｐゴシック" pitchFamily="-72" charset="-128"/>
              </a:rPr>
              <a:t>Try to diagnose</a:t>
            </a:r>
          </a:p>
          <a:p>
            <a:pPr marL="288925" lvl="1" indent="-288925">
              <a:spcBef>
                <a:spcPts val="1400"/>
              </a:spcBef>
              <a:buClr>
                <a:schemeClr val="tx1">
                  <a:lumMod val="60000"/>
                  <a:lumOff val="40000"/>
                </a:schemeClr>
              </a:buClr>
              <a:buFont typeface="Arial"/>
              <a:buChar char="•"/>
              <a:defRPr/>
            </a:pPr>
            <a:r>
              <a:rPr lang="en-US" sz="2600" dirty="0">
                <a:solidFill>
                  <a:srgbClr val="FF0000"/>
                </a:solidFill>
                <a:latin typeface="Arial" pitchFamily="-72" charset="0"/>
              </a:rPr>
              <a:t>Enable </a:t>
            </a:r>
          </a:p>
          <a:p>
            <a:pPr marL="288925" lvl="1" indent="-288925">
              <a:spcBef>
                <a:spcPts val="1400"/>
              </a:spcBef>
              <a:buClr>
                <a:schemeClr val="tx1">
                  <a:lumMod val="60000"/>
                  <a:lumOff val="40000"/>
                </a:schemeClr>
              </a:buClr>
              <a:buFont typeface="Arial"/>
              <a:buChar char="•"/>
              <a:defRPr/>
            </a:pPr>
            <a:r>
              <a:rPr lang="en-US" sz="2600" dirty="0">
                <a:solidFill>
                  <a:srgbClr val="FF0000"/>
                </a:solidFill>
                <a:latin typeface="Arial" pitchFamily="-72" charset="0"/>
              </a:rPr>
              <a:t>Stigmatize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1D2B89-3A53-6B45-A522-81690AD8AF15}"/>
              </a:ext>
            </a:extLst>
          </p:cNvPr>
          <p:cNvSpPr txBox="1"/>
          <p:nvPr/>
        </p:nvSpPr>
        <p:spPr>
          <a:xfrm>
            <a:off x="8235267" y="1820419"/>
            <a:ext cx="1382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EF0004-B812-9F40-8699-9FC08E8FD5B8}"/>
              </a:ext>
            </a:extLst>
          </p:cNvPr>
          <p:cNvCxnSpPr>
            <a:cxnSpLocks/>
          </p:cNvCxnSpPr>
          <p:nvPr/>
        </p:nvCxnSpPr>
        <p:spPr>
          <a:xfrm>
            <a:off x="6985416" y="2668249"/>
            <a:ext cx="4027473" cy="2308486"/>
          </a:xfrm>
          <a:prstGeom prst="line">
            <a:avLst/>
          </a:prstGeom>
          <a:ln w="222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791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8000"/>
          </a:xfrm>
          <a:prstGeom prst="rect">
            <a:avLst/>
          </a:prstGeom>
          <a:solidFill>
            <a:srgbClr val="008194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914400"/>
            <a:ext cx="7480300" cy="736600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3510" y="2017485"/>
            <a:ext cx="6960345" cy="4700815"/>
          </a:xfrm>
        </p:spPr>
        <p:txBody>
          <a:bodyPr>
            <a:normAutofit/>
          </a:bodyPr>
          <a:lstStyle/>
          <a:p>
            <a:pPr marL="0" lvl="1" indent="0">
              <a:lnSpc>
                <a:spcPct val="100000"/>
              </a:lnSpc>
              <a:spcBef>
                <a:spcPts val="1800"/>
              </a:spcBef>
              <a:buClr>
                <a:srgbClr val="E98200"/>
              </a:buClr>
              <a:buNone/>
            </a:pPr>
            <a:r>
              <a:rPr lang="en-US" sz="2400" b="1" dirty="0"/>
              <a:t>Review of </a:t>
            </a:r>
            <a:r>
              <a:rPr lang="en-US" sz="2400" b="1" dirty="0" err="1"/>
              <a:t>CCA@YourService</a:t>
            </a:r>
            <a:endParaRPr lang="en-US" sz="2400" b="1" dirty="0"/>
          </a:p>
          <a:p>
            <a:pPr marL="228600" lvl="1" indent="-228600">
              <a:lnSpc>
                <a:spcPct val="100000"/>
              </a:lnSpc>
              <a:spcBef>
                <a:spcPts val="1800"/>
              </a:spcBef>
              <a:buClr>
                <a:srgbClr val="E98200"/>
              </a:buClr>
            </a:pPr>
            <a:r>
              <a:rPr lang="en-US" sz="2400" dirty="0"/>
              <a:t>Resources and referrals for employees and family members</a:t>
            </a:r>
          </a:p>
          <a:p>
            <a:pPr marL="228600" lvl="1" indent="-228600">
              <a:lnSpc>
                <a:spcPct val="100000"/>
              </a:lnSpc>
              <a:spcBef>
                <a:spcPts val="1800"/>
              </a:spcBef>
              <a:buClr>
                <a:srgbClr val="E98200"/>
              </a:buClr>
            </a:pPr>
            <a:r>
              <a:rPr lang="en-US" sz="2400" dirty="0"/>
              <a:t>A resource for managers and HR staff </a:t>
            </a:r>
          </a:p>
          <a:p>
            <a:pPr marL="228600" lvl="1" indent="-228600">
              <a:lnSpc>
                <a:spcPct val="100000"/>
              </a:lnSpc>
              <a:spcBef>
                <a:spcPts val="1800"/>
              </a:spcBef>
              <a:buClr>
                <a:srgbClr val="E98200"/>
              </a:buClr>
            </a:pP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076" y="183427"/>
            <a:ext cx="1994174" cy="57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29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40EA353-6FC5-E848-AFB6-0332127C4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703" y="26090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88A7"/>
                </a:solidFill>
              </a:rPr>
              <a:t>Crisis Management</a:t>
            </a:r>
            <a:endParaRPr lang="en-US" sz="2800" b="0" dirty="0">
              <a:solidFill>
                <a:srgbClr val="0088A7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F0BB0-6DA5-FF41-9458-AA17CF297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9843" y="1846606"/>
            <a:ext cx="7029621" cy="43078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buClr>
                <a:srgbClr val="0088A7"/>
              </a:buClr>
            </a:pPr>
            <a:r>
              <a:rPr lang="en-US" sz="2000" b="1" dirty="0"/>
              <a:t>Immediate support </a:t>
            </a:r>
            <a:r>
              <a:rPr lang="en-US" sz="2000" dirty="0"/>
              <a:t>for accident, illness, death, suicide, terrorist attack, trauma, violence, weather event, school shooting, RIFs and more.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>
                <a:srgbClr val="0088A7"/>
              </a:buClr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1400"/>
              </a:spcBef>
              <a:buClr>
                <a:srgbClr val="0088A7"/>
              </a:buClr>
            </a:pPr>
            <a:r>
              <a:rPr lang="en-US" sz="2000" b="1" dirty="0"/>
              <a:t>Critical incident response – onsite within 2 hours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Clr>
                <a:schemeClr val="accent2">
                  <a:lumMod val="75000"/>
                </a:schemeClr>
              </a:buClr>
            </a:pPr>
            <a:r>
              <a:rPr lang="en-US" sz="1800" dirty="0">
                <a:solidFill>
                  <a:srgbClr val="7F7F7F"/>
                </a:solidFill>
              </a:rPr>
              <a:t>Consultation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Clr>
                <a:schemeClr val="accent2">
                  <a:lumMod val="75000"/>
                </a:schemeClr>
              </a:buClr>
            </a:pPr>
            <a:r>
              <a:rPr lang="en-US" sz="1800" dirty="0">
                <a:solidFill>
                  <a:srgbClr val="7F7F7F"/>
                </a:solidFill>
              </a:rPr>
              <a:t>Response planning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Clr>
                <a:schemeClr val="accent2">
                  <a:lumMod val="75000"/>
                </a:schemeClr>
              </a:buClr>
            </a:pPr>
            <a:r>
              <a:rPr lang="en-US" sz="1800" dirty="0">
                <a:solidFill>
                  <a:srgbClr val="7F7F7F"/>
                </a:solidFill>
              </a:rPr>
              <a:t>Onsite teams trained in crisis response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Clr>
                <a:schemeClr val="accent2">
                  <a:lumMod val="75000"/>
                </a:schemeClr>
              </a:buClr>
            </a:pPr>
            <a:endParaRPr lang="en-US" sz="1600" dirty="0">
              <a:solidFill>
                <a:srgbClr val="7F7F7F"/>
              </a:solidFill>
            </a:endParaRPr>
          </a:p>
          <a:p>
            <a:pPr>
              <a:lnSpc>
                <a:spcPct val="100000"/>
              </a:lnSpc>
              <a:spcBef>
                <a:spcPts val="1400"/>
              </a:spcBef>
              <a:buClr>
                <a:srgbClr val="0088A7"/>
              </a:buClr>
            </a:pPr>
            <a:r>
              <a:rPr lang="en-US" sz="2000" b="1" dirty="0"/>
              <a:t>Dedicated account team manages all delivery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19EC1C-7BC7-A94A-9B39-B6DCB8D784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800" y="1770059"/>
            <a:ext cx="508000" cy="5130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7E5BAD-F21D-714A-9A99-2FC15EC8993F}"/>
              </a:ext>
            </a:extLst>
          </p:cNvPr>
          <p:cNvSpPr txBox="1"/>
          <p:nvPr/>
        </p:nvSpPr>
        <p:spPr>
          <a:xfrm>
            <a:off x="44067" y="3355962"/>
            <a:ext cx="398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8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UNLIMITED 24/7 RESPONSE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2EC703-F3FD-BB4E-89FC-CDF670F02A5A}"/>
              </a:ext>
            </a:extLst>
          </p:cNvPr>
          <p:cNvSpPr txBox="1"/>
          <p:nvPr/>
        </p:nvSpPr>
        <p:spPr>
          <a:xfrm>
            <a:off x="88134" y="5680528"/>
            <a:ext cx="398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88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ACCOUNT TEAM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087C8F-E814-504D-BCB2-AFDE2564BA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97" y="1578868"/>
            <a:ext cx="1496404" cy="14964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505D01-7E17-AF4C-9244-C37E3EA9E8F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97" y="4000534"/>
            <a:ext cx="1496404" cy="149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15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0084" y="914400"/>
            <a:ext cx="9111916" cy="736600"/>
          </a:xfrm>
          <a:solidFill>
            <a:srgbClr val="008194"/>
          </a:solidFill>
        </p:spPr>
        <p:txBody>
          <a:bodyPr/>
          <a:lstStyle/>
          <a:p>
            <a:r>
              <a:rPr lang="en-US" dirty="0"/>
              <a:t>If you need assistance…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lnSpc>
                <a:spcPct val="100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Contact 1.800.833.8707 and ask to speak to the Manager Consult Team</a:t>
            </a:r>
          </a:p>
          <a:p>
            <a:pPr lvl="1">
              <a:lnSpc>
                <a:spcPct val="100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Or contact your specific account contact:</a:t>
            </a:r>
          </a:p>
          <a:p>
            <a:pPr lvl="2">
              <a:lnSpc>
                <a:spcPct val="100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Cally</a:t>
            </a:r>
            <a:r>
              <a:rPr lang="en-US" sz="2400" dirty="0"/>
              <a:t> Tam, LMSW. 646.459.0371. </a:t>
            </a:r>
            <a:r>
              <a:rPr lang="en-US" sz="2400" dirty="0">
                <a:hlinkClick r:id="rId4"/>
              </a:rPr>
              <a:t>ctam@ccainc.com</a:t>
            </a:r>
            <a:endParaRPr lang="en-US" sz="2400" dirty="0"/>
          </a:p>
          <a:p>
            <a:pPr lvl="2">
              <a:lnSpc>
                <a:spcPct val="100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Jay Sandys, Ph.D. 646.459.0345. </a:t>
            </a:r>
            <a:r>
              <a:rPr lang="en-US" sz="2400" dirty="0">
                <a:hlinkClick r:id="rId5"/>
              </a:rPr>
              <a:t>jsandys@ccainc.com</a:t>
            </a:r>
            <a:endParaRPr lang="en-US" sz="2400" dirty="0"/>
          </a:p>
          <a:p>
            <a:pPr lvl="2">
              <a:lnSpc>
                <a:spcPct val="100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Russell Correa, LMHC. 646.459.0318. </a:t>
            </a:r>
            <a:r>
              <a:rPr lang="en-US" sz="2400" dirty="0">
                <a:hlinkClick r:id="rId6"/>
              </a:rPr>
              <a:t>rcorrea@ccainc.com</a:t>
            </a:r>
            <a:endParaRPr lang="en-US" sz="2400" dirty="0"/>
          </a:p>
          <a:p>
            <a:pPr lvl="2">
              <a:lnSpc>
                <a:spcPct val="100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076" y="183427"/>
            <a:ext cx="1994174" cy="57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9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0084" y="914400"/>
            <a:ext cx="9111916" cy="736600"/>
          </a:xfrm>
          <a:solidFill>
            <a:srgbClr val="008194"/>
          </a:solidFill>
        </p:spPr>
        <p:txBody>
          <a:bodyPr/>
          <a:lstStyle/>
          <a:p>
            <a:r>
              <a:rPr lang="en-US" dirty="0"/>
              <a:t>Remember This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  <a:spcBef>
                <a:spcPts val="1400"/>
              </a:spcBef>
            </a:pPr>
            <a:r>
              <a:rPr lang="en-US" sz="2600" dirty="0"/>
              <a:t>Be proactive: intervene early</a:t>
            </a:r>
          </a:p>
          <a:p>
            <a:pPr lvl="1">
              <a:lnSpc>
                <a:spcPct val="100000"/>
              </a:lnSpc>
              <a:spcBef>
                <a:spcPts val="1400"/>
              </a:spcBef>
            </a:pPr>
            <a:r>
              <a:rPr lang="en-US" sz="2600" dirty="0"/>
              <a:t>Partner with CCA: leverage our broad expertise</a:t>
            </a:r>
          </a:p>
          <a:p>
            <a:pPr lvl="1">
              <a:lnSpc>
                <a:spcPct val="100000"/>
              </a:lnSpc>
              <a:spcBef>
                <a:spcPts val="1400"/>
              </a:spcBef>
            </a:pPr>
            <a:r>
              <a:rPr lang="en-US" sz="2600" dirty="0"/>
              <a:t>Strengthen individual, team, and organizational performance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076" y="183427"/>
            <a:ext cx="1994174" cy="57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34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9604" y="3662340"/>
            <a:ext cx="7357470" cy="736600"/>
          </a:xfrm>
        </p:spPr>
        <p:txBody>
          <a:bodyPr>
            <a:normAutofit/>
          </a:bodyPr>
          <a:lstStyle/>
          <a:p>
            <a:r>
              <a:rPr lang="en-US" sz="3000" dirty="0"/>
              <a:t>We look forward to being @YourService!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21" y="5516198"/>
            <a:ext cx="2760517" cy="79123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873884" y="5059680"/>
            <a:ext cx="4422516" cy="1569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lnSpc>
                <a:spcPct val="85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8194"/>
                </a:solidFill>
              </a:rPr>
              <a:t>24/7 MAIN LINE: </a:t>
            </a:r>
            <a:r>
              <a:rPr lang="en-US" sz="2000" dirty="0">
                <a:solidFill>
                  <a:srgbClr val="008194"/>
                </a:solidFill>
              </a:rPr>
              <a:t>800-833-8707</a:t>
            </a:r>
          </a:p>
          <a:p>
            <a:pPr>
              <a:lnSpc>
                <a:spcPct val="85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8194"/>
                </a:solidFill>
              </a:rPr>
              <a:t>WEBSITE: </a:t>
            </a:r>
            <a:r>
              <a:rPr lang="en-US" sz="2000" dirty="0">
                <a:solidFill>
                  <a:srgbClr val="008194"/>
                </a:solidFill>
              </a:rPr>
              <a:t>www.myccaonline.com</a:t>
            </a:r>
          </a:p>
          <a:p>
            <a:pPr>
              <a:lnSpc>
                <a:spcPct val="85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8194"/>
                </a:solidFill>
              </a:rPr>
              <a:t>COMPANY CODE</a:t>
            </a:r>
            <a:r>
              <a:rPr lang="en-US" sz="2000" dirty="0">
                <a:solidFill>
                  <a:srgbClr val="008194"/>
                </a:solidFill>
              </a:rPr>
              <a:t>: </a:t>
            </a:r>
            <a:r>
              <a:rPr lang="en-US" sz="2000" dirty="0" err="1">
                <a:solidFill>
                  <a:srgbClr val="FF0000"/>
                </a:solidFill>
              </a:rPr>
              <a:t>cuny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0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D17F35-AB26-0543-86F4-199AC2FB7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3810000" cy="4521200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AC5D1959-AC80-B54B-AC2F-46056DB050CD}"/>
              </a:ext>
            </a:extLst>
          </p:cNvPr>
          <p:cNvSpPr/>
          <p:nvPr/>
        </p:nvSpPr>
        <p:spPr>
          <a:xfrm>
            <a:off x="12700" y="4610100"/>
            <a:ext cx="3810000" cy="2247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F1CFD845-0E18-0F45-A789-B274F0E2D013}"/>
              </a:ext>
            </a:extLst>
          </p:cNvPr>
          <p:cNvSpPr/>
          <p:nvPr/>
        </p:nvSpPr>
        <p:spPr>
          <a:xfrm>
            <a:off x="3911600" y="0"/>
            <a:ext cx="8280400" cy="889635"/>
          </a:xfrm>
          <a:custGeom>
            <a:avLst/>
            <a:gdLst/>
            <a:ahLst/>
            <a:cxnLst/>
            <a:rect l="l" t="t" r="r" b="b"/>
            <a:pathLst>
              <a:path w="8280400" h="889635">
                <a:moveTo>
                  <a:pt x="0" y="889012"/>
                </a:moveTo>
                <a:lnTo>
                  <a:pt x="8280400" y="889012"/>
                </a:lnTo>
                <a:lnTo>
                  <a:pt x="8280400" y="0"/>
                </a:lnTo>
                <a:lnTo>
                  <a:pt x="0" y="0"/>
                </a:lnTo>
                <a:lnTo>
                  <a:pt x="0" y="889012"/>
                </a:lnTo>
                <a:close/>
              </a:path>
            </a:pathLst>
          </a:custGeom>
          <a:solidFill>
            <a:srgbClr val="EEEC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2DF7D5B0-9726-8546-97BC-26E8D682792E}"/>
              </a:ext>
            </a:extLst>
          </p:cNvPr>
          <p:cNvSpPr/>
          <p:nvPr/>
        </p:nvSpPr>
        <p:spPr>
          <a:xfrm>
            <a:off x="3911600" y="1651000"/>
            <a:ext cx="8280400" cy="5207000"/>
          </a:xfrm>
          <a:custGeom>
            <a:avLst/>
            <a:gdLst/>
            <a:ahLst/>
            <a:cxnLst/>
            <a:rect l="l" t="t" r="r" b="b"/>
            <a:pathLst>
              <a:path w="8280400" h="5207000">
                <a:moveTo>
                  <a:pt x="0" y="5207000"/>
                </a:moveTo>
                <a:lnTo>
                  <a:pt x="8280400" y="5207000"/>
                </a:lnTo>
                <a:lnTo>
                  <a:pt x="8280400" y="0"/>
                </a:lnTo>
                <a:lnTo>
                  <a:pt x="0" y="0"/>
                </a:lnTo>
                <a:lnTo>
                  <a:pt x="0" y="5207000"/>
                </a:lnTo>
                <a:close/>
              </a:path>
            </a:pathLst>
          </a:custGeom>
          <a:solidFill>
            <a:srgbClr val="EEEC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542C58C-8600-5F4A-A46B-83228F541F78}"/>
              </a:ext>
            </a:extLst>
          </p:cNvPr>
          <p:cNvSpPr/>
          <p:nvPr/>
        </p:nvSpPr>
        <p:spPr>
          <a:xfrm>
            <a:off x="0" y="0"/>
            <a:ext cx="279400" cy="6858000"/>
          </a:xfrm>
          <a:custGeom>
            <a:avLst/>
            <a:gdLst/>
            <a:ahLst/>
            <a:cxnLst/>
            <a:rect l="l" t="t" r="r" b="b"/>
            <a:pathLst>
              <a:path w="279400" h="6858000">
                <a:moveTo>
                  <a:pt x="0" y="6858000"/>
                </a:moveTo>
                <a:lnTo>
                  <a:pt x="279400" y="6858000"/>
                </a:lnTo>
                <a:lnTo>
                  <a:pt x="279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79717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EE09BC50-984E-9849-AF27-D72323C9EE42}"/>
              </a:ext>
            </a:extLst>
          </p:cNvPr>
          <p:cNvSpPr/>
          <p:nvPr/>
        </p:nvSpPr>
        <p:spPr>
          <a:xfrm>
            <a:off x="3073400" y="889012"/>
            <a:ext cx="9118600" cy="762000"/>
          </a:xfrm>
          <a:custGeom>
            <a:avLst/>
            <a:gdLst/>
            <a:ahLst/>
            <a:cxnLst/>
            <a:rect l="l" t="t" r="r" b="b"/>
            <a:pathLst>
              <a:path w="9118600" h="762000">
                <a:moveTo>
                  <a:pt x="0" y="761987"/>
                </a:moveTo>
                <a:lnTo>
                  <a:pt x="9118600" y="761987"/>
                </a:lnTo>
                <a:lnTo>
                  <a:pt x="9118600" y="0"/>
                </a:lnTo>
                <a:lnTo>
                  <a:pt x="0" y="0"/>
                </a:lnTo>
                <a:lnTo>
                  <a:pt x="0" y="761987"/>
                </a:lnTo>
                <a:close/>
              </a:path>
            </a:pathLst>
          </a:custGeom>
          <a:solidFill>
            <a:srgbClr val="00819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4B0CC2-E30C-4149-8B6C-654CA3B9254B}"/>
              </a:ext>
            </a:extLst>
          </p:cNvPr>
          <p:cNvSpPr txBox="1">
            <a:spLocks/>
          </p:cNvSpPr>
          <p:nvPr/>
        </p:nvSpPr>
        <p:spPr>
          <a:xfrm>
            <a:off x="4338063" y="1997745"/>
            <a:ext cx="7479187" cy="4676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.AppleSystemUIFont"/>
              <a:buChar char="-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b="1" dirty="0">
                <a:solidFill>
                  <a:srgbClr val="008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Work/Life Program - A resource to help you manage your life more effectively and improve your overall well-being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cost &amp; Confidential 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Available to you and your family members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Staffed by caring professional counselors and work/life specialists with a depth of expertise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Easy to access 24/7/365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Toll-free: 800-833-8707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Website: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www.myccaonline.com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Company Code: CUNY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BC9722-EE14-134A-9C8C-D72B6EE316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076" y="183427"/>
            <a:ext cx="1994174" cy="5706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EEB97AC-9979-A544-A6E6-1EC4B79D933B}"/>
              </a:ext>
            </a:extLst>
          </p:cNvPr>
          <p:cNvSpPr>
            <a:spLocks noGrp="1"/>
          </p:cNvSpPr>
          <p:nvPr/>
        </p:nvSpPr>
        <p:spPr>
          <a:xfrm>
            <a:off x="3911600" y="959446"/>
            <a:ext cx="9975120" cy="621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CCA@YourService?</a:t>
            </a:r>
          </a:p>
        </p:txBody>
      </p:sp>
    </p:spTree>
    <p:extLst>
      <p:ext uri="{BB962C8B-B14F-4D97-AF65-F5344CB8AC3E}">
        <p14:creationId xmlns:p14="http://schemas.microsoft.com/office/powerpoint/2010/main" val="2480475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1B2CB1E-7A2F-7842-890D-C770CF706891}"/>
              </a:ext>
            </a:extLst>
          </p:cNvPr>
          <p:cNvSpPr/>
          <p:nvPr/>
        </p:nvSpPr>
        <p:spPr>
          <a:xfrm>
            <a:off x="2441482" y="2457007"/>
            <a:ext cx="1841797" cy="35041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CARE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Locating Child Care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Parenting/Child Development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Pre/post-Natal 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Adoption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Work/Family 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344F05-35B8-7F4C-B21B-3B3EE0BA5232}"/>
              </a:ext>
            </a:extLst>
          </p:cNvPr>
          <p:cNvSpPr/>
          <p:nvPr/>
        </p:nvSpPr>
        <p:spPr>
          <a:xfrm>
            <a:off x="4710833" y="2225409"/>
            <a:ext cx="2057400" cy="46948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AND </a:t>
            </a:r>
            <a:b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ELDER CARE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Aging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Options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Caregiver Support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Medicare and Medicaid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Adults with 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Disabilities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2B4A51-5581-9B46-A5CE-CEBC735D2CF3}"/>
              </a:ext>
            </a:extLst>
          </p:cNvPr>
          <p:cNvSpPr/>
          <p:nvPr/>
        </p:nvSpPr>
        <p:spPr>
          <a:xfrm>
            <a:off x="7277506" y="2490037"/>
            <a:ext cx="2057400" cy="35731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LIVING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Improvement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Care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Health/Fitness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and Relocation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Planning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Travel/Leisure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Disaster Recovery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8C7875-C872-C74E-AF2A-D65BE82DFB3B}"/>
              </a:ext>
            </a:extLst>
          </p:cNvPr>
          <p:cNvSpPr/>
          <p:nvPr/>
        </p:nvSpPr>
        <p:spPr>
          <a:xfrm>
            <a:off x="9896936" y="2225408"/>
            <a:ext cx="2105038" cy="39594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 AND FINANCIAL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Identity Theft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Wills and Estate Planning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Divorce and Custody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Bankruptcy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Budgeting and Debt/Credit Management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Saving for the Future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7EEC06-2858-7244-82C3-5A2C4234296E}"/>
              </a:ext>
            </a:extLst>
          </p:cNvPr>
          <p:cNvCxnSpPr/>
          <p:nvPr/>
        </p:nvCxnSpPr>
        <p:spPr>
          <a:xfrm>
            <a:off x="0" y="2901462"/>
            <a:ext cx="12192000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57EE6594-74C4-AA41-99CD-4D61C38555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282" y="1740079"/>
            <a:ext cx="508000" cy="5130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6659853-AB38-2147-BAE5-2BFCFC3D97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260" y="1740079"/>
            <a:ext cx="508000" cy="51308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2EA05C2-59C0-2149-BB5A-07C3AEF20A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158" y="1740079"/>
            <a:ext cx="508000" cy="5130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0BB3EC8-C41B-A84B-9EFE-720E1D2D35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2936" y="1740079"/>
            <a:ext cx="508000" cy="5130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1384BA4-C290-3246-B9E2-745756B23257}"/>
              </a:ext>
            </a:extLst>
          </p:cNvPr>
          <p:cNvSpPr/>
          <p:nvPr/>
        </p:nvSpPr>
        <p:spPr>
          <a:xfrm>
            <a:off x="190026" y="2225408"/>
            <a:ext cx="2048256" cy="36531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EMOTIONAL </a:t>
            </a:r>
            <a:b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WELL-BEING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Stress, Anxiety, Depression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Transitions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 and Family Concerns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Grief and Trauma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Addiction and Recovery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Workplace Issues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79658E-F5A9-714D-8638-142AAB05512A}"/>
              </a:ext>
            </a:extLst>
          </p:cNvPr>
          <p:cNvSpPr/>
          <p:nvPr/>
        </p:nvSpPr>
        <p:spPr>
          <a:xfrm>
            <a:off x="274377" y="212593"/>
            <a:ext cx="9087765" cy="1257300"/>
          </a:xfrm>
          <a:prstGeom prst="rect">
            <a:avLst/>
          </a:prstGeom>
          <a:solidFill>
            <a:srgbClr val="0081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of assistance for employees and family members</a:t>
            </a:r>
          </a:p>
        </p:txBody>
      </p:sp>
    </p:spTree>
    <p:extLst>
      <p:ext uri="{BB962C8B-B14F-4D97-AF65-F5344CB8AC3E}">
        <p14:creationId xmlns:p14="http://schemas.microsoft.com/office/powerpoint/2010/main" val="1816933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>
            <a:extLst>
              <a:ext uri="{FF2B5EF4-FFF2-40B4-BE49-F238E27FC236}">
                <a16:creationId xmlns:a16="http://schemas.microsoft.com/office/drawing/2014/main" id="{598D7F10-BF37-7D48-983F-8BC2B9F8CC20}"/>
              </a:ext>
            </a:extLst>
          </p:cNvPr>
          <p:cNvSpPr/>
          <p:nvPr/>
        </p:nvSpPr>
        <p:spPr>
          <a:xfrm>
            <a:off x="470485" y="4991353"/>
            <a:ext cx="1954021" cy="18666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Types of assistance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95AEF-D3AC-9549-A476-DE78D39C4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444" y="1840588"/>
            <a:ext cx="3429000" cy="50292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122B4F-56E0-E549-B684-1D7F8C05F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7380" y="2148994"/>
            <a:ext cx="4379952" cy="3876207"/>
          </a:xfrm>
        </p:spPr>
        <p:txBody>
          <a:bodyPr>
            <a:noAutofit/>
          </a:bodyPr>
          <a:lstStyle/>
          <a:p>
            <a:pPr marL="342900" lvl="2" indent="-342900" eaLnBrk="1" hangingPunct="1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In-the-moment support</a:t>
            </a:r>
          </a:p>
          <a:p>
            <a:pPr marL="342900" lvl="2" indent="-342900" eaLnBrk="1" hangingPunct="1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Solutions-focused, short-term counseling</a:t>
            </a:r>
          </a:p>
          <a:p>
            <a:pPr marL="342900" lvl="2" indent="-342900" eaLnBrk="1" hangingPunct="1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Referrals to longer term and/or specialized care</a:t>
            </a:r>
          </a:p>
          <a:p>
            <a:pPr marL="342900" lvl="2" indent="-34290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Information, resources and referrals</a:t>
            </a:r>
          </a:p>
          <a:p>
            <a:pPr marL="342900" lvl="2" indent="-342900" eaLnBrk="1" hangingPunct="1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D98BBDD-6F99-0E4F-9E52-5D49050E5695}"/>
              </a:ext>
            </a:extLst>
          </p:cNvPr>
          <p:cNvSpPr txBox="1">
            <a:spLocks/>
          </p:cNvSpPr>
          <p:nvPr/>
        </p:nvSpPr>
        <p:spPr>
          <a:xfrm>
            <a:off x="470485" y="832799"/>
            <a:ext cx="9794821" cy="801688"/>
          </a:xfrm>
          <a:prstGeom prst="rect">
            <a:avLst/>
          </a:prstGeom>
          <a:solidFill>
            <a:srgbClr val="00819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600" b="1" dirty="0"/>
              <a:t> Types of assistance</a:t>
            </a:r>
          </a:p>
        </p:txBody>
      </p:sp>
    </p:spTree>
    <p:extLst>
      <p:ext uri="{BB962C8B-B14F-4D97-AF65-F5344CB8AC3E}">
        <p14:creationId xmlns:p14="http://schemas.microsoft.com/office/powerpoint/2010/main" val="1545192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ED518DD-11D8-6A4A-BE76-BAFFCE1B3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81" y="301752"/>
            <a:ext cx="4305300" cy="6553200"/>
          </a:xfrm>
          <a:prstGeom prst="rect">
            <a:avLst/>
          </a:prstGeom>
        </p:spPr>
      </p:pic>
      <p:sp>
        <p:nvSpPr>
          <p:cNvPr id="18" name="object 3">
            <a:extLst>
              <a:ext uri="{FF2B5EF4-FFF2-40B4-BE49-F238E27FC236}">
                <a16:creationId xmlns:a16="http://schemas.microsoft.com/office/drawing/2014/main" id="{F7EC820F-7909-5B4D-B9AE-5E701F68BE1A}"/>
              </a:ext>
            </a:extLst>
          </p:cNvPr>
          <p:cNvSpPr/>
          <p:nvPr/>
        </p:nvSpPr>
        <p:spPr>
          <a:xfrm>
            <a:off x="5574323" y="192687"/>
            <a:ext cx="6617677" cy="1257300"/>
          </a:xfrm>
          <a:custGeom>
            <a:avLst/>
            <a:gdLst/>
            <a:ahLst/>
            <a:cxnLst/>
            <a:rect l="l" t="t" r="r" b="b"/>
            <a:pathLst>
              <a:path w="6248400" h="1257300">
                <a:moveTo>
                  <a:pt x="0" y="1257300"/>
                </a:moveTo>
                <a:lnTo>
                  <a:pt x="6248400" y="1257300"/>
                </a:lnTo>
                <a:lnTo>
                  <a:pt x="6248400" y="0"/>
                </a:lnTo>
                <a:lnTo>
                  <a:pt x="0" y="0"/>
                </a:lnTo>
                <a:lnTo>
                  <a:pt x="0" y="1257300"/>
                </a:lnTo>
                <a:close/>
              </a:path>
            </a:pathLst>
          </a:custGeom>
          <a:solidFill>
            <a:srgbClr val="9099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A82EDAF3-B7C1-334A-9541-189531216C44}"/>
              </a:ext>
            </a:extLst>
          </p:cNvPr>
          <p:cNvSpPr/>
          <p:nvPr/>
        </p:nvSpPr>
        <p:spPr>
          <a:xfrm>
            <a:off x="0" y="0"/>
            <a:ext cx="12192000" cy="228600"/>
          </a:xfrm>
          <a:custGeom>
            <a:avLst/>
            <a:gdLst/>
            <a:ahLst/>
            <a:cxnLst/>
            <a:rect l="l" t="t" r="r" b="b"/>
            <a:pathLst>
              <a:path w="12192000" h="228600">
                <a:moveTo>
                  <a:pt x="0" y="228600"/>
                </a:moveTo>
                <a:lnTo>
                  <a:pt x="12192000" y="228600"/>
                </a:lnTo>
                <a:lnTo>
                  <a:pt x="121920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099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CE97C5E1-0016-FA44-AE52-25D9DEB6C042}"/>
              </a:ext>
            </a:extLst>
          </p:cNvPr>
          <p:cNvSpPr/>
          <p:nvPr/>
        </p:nvSpPr>
        <p:spPr>
          <a:xfrm>
            <a:off x="0" y="4991353"/>
            <a:ext cx="1954021" cy="18666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B11A4491-69CC-7A43-8A61-77700A42DC21}"/>
              </a:ext>
            </a:extLst>
          </p:cNvPr>
          <p:cNvSpPr txBox="1">
            <a:spLocks/>
          </p:cNvSpPr>
          <p:nvPr/>
        </p:nvSpPr>
        <p:spPr>
          <a:xfrm>
            <a:off x="6357665" y="450572"/>
            <a:ext cx="5834335" cy="582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Emotional wellness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122B4F-56E0-E549-B684-1D7F8C05F7C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30884" y="1896571"/>
            <a:ext cx="4572000" cy="3875088"/>
          </a:xfrm>
        </p:spPr>
        <p:txBody>
          <a:bodyPr>
            <a:noAutofit/>
          </a:bodyPr>
          <a:lstStyle/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Stress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Depression / Anxiety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Family/relationship issues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2200" dirty="0"/>
              <a:t>Work/life balance 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Life transitions/resiliency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Addiction and recovery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2200" dirty="0"/>
              <a:t>Up to three (3) EAP sessions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2200" dirty="0"/>
              <a:t>Phone/in-person/video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2200" dirty="0"/>
              <a:t> Specialized referrals and ongoing case management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18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B5F1F2E9-6747-6B48-BFF1-58316BA1F3FC}"/>
              </a:ext>
            </a:extLst>
          </p:cNvPr>
          <p:cNvSpPr/>
          <p:nvPr/>
        </p:nvSpPr>
        <p:spPr>
          <a:xfrm>
            <a:off x="0" y="4991353"/>
            <a:ext cx="1954021" cy="18666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BF1C98-89D6-1E43-9259-66C1BCEC6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81" y="301752"/>
            <a:ext cx="4305300" cy="6553200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0C976E55-1FB0-8643-A242-682789DF3301}"/>
              </a:ext>
            </a:extLst>
          </p:cNvPr>
          <p:cNvSpPr/>
          <p:nvPr/>
        </p:nvSpPr>
        <p:spPr>
          <a:xfrm>
            <a:off x="5574323" y="133296"/>
            <a:ext cx="6617677" cy="1257300"/>
          </a:xfrm>
          <a:custGeom>
            <a:avLst/>
            <a:gdLst/>
            <a:ahLst/>
            <a:cxnLst/>
            <a:rect l="l" t="t" r="r" b="b"/>
            <a:pathLst>
              <a:path w="6248400" h="1257300">
                <a:moveTo>
                  <a:pt x="0" y="1257300"/>
                </a:moveTo>
                <a:lnTo>
                  <a:pt x="6248400" y="1257300"/>
                </a:lnTo>
                <a:lnTo>
                  <a:pt x="6248400" y="0"/>
                </a:lnTo>
                <a:lnTo>
                  <a:pt x="0" y="0"/>
                </a:lnTo>
                <a:lnTo>
                  <a:pt x="0" y="1257300"/>
                </a:lnTo>
                <a:close/>
              </a:path>
            </a:pathLst>
          </a:custGeom>
          <a:solidFill>
            <a:srgbClr val="9099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A82EDAF3-B7C1-334A-9541-189531216C44}"/>
              </a:ext>
            </a:extLst>
          </p:cNvPr>
          <p:cNvSpPr/>
          <p:nvPr/>
        </p:nvSpPr>
        <p:spPr>
          <a:xfrm>
            <a:off x="0" y="0"/>
            <a:ext cx="12192000" cy="228600"/>
          </a:xfrm>
          <a:custGeom>
            <a:avLst/>
            <a:gdLst/>
            <a:ahLst/>
            <a:cxnLst/>
            <a:rect l="l" t="t" r="r" b="b"/>
            <a:pathLst>
              <a:path w="12192000" h="228600">
                <a:moveTo>
                  <a:pt x="0" y="228600"/>
                </a:moveTo>
                <a:lnTo>
                  <a:pt x="12192000" y="228600"/>
                </a:lnTo>
                <a:lnTo>
                  <a:pt x="121920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099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B11A4491-69CC-7A43-8A61-77700A42DC21}"/>
              </a:ext>
            </a:extLst>
          </p:cNvPr>
          <p:cNvSpPr txBox="1">
            <a:spLocks/>
          </p:cNvSpPr>
          <p:nvPr/>
        </p:nvSpPr>
        <p:spPr>
          <a:xfrm>
            <a:off x="6368981" y="460078"/>
            <a:ext cx="5561354" cy="582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Living Resources &amp; Referral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122B4F-56E0-E549-B684-1D7F8C05F7C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82645" y="2049587"/>
            <a:ext cx="4995690" cy="3875088"/>
          </a:xfrm>
        </p:spPr>
        <p:txBody>
          <a:bodyPr>
            <a:noAutofit/>
          </a:bodyPr>
          <a:lstStyle/>
          <a:p>
            <a:pPr marL="342900" lvl="2" indent="-342900">
              <a:spcAft>
                <a:spcPts val="8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Relocation</a:t>
            </a:r>
          </a:p>
          <a:p>
            <a:pPr marL="342900" lvl="2" indent="-342900">
              <a:spcAft>
                <a:spcPts val="8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Home improvement</a:t>
            </a:r>
          </a:p>
          <a:p>
            <a:pPr marL="342900" lvl="2" indent="-342900">
              <a:spcAft>
                <a:spcPts val="8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Pet care</a:t>
            </a:r>
          </a:p>
          <a:p>
            <a:pPr marL="342900" lvl="2" indent="-342900">
              <a:spcAft>
                <a:spcPts val="8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Health and wellness</a:t>
            </a:r>
          </a:p>
          <a:p>
            <a:pPr marL="342900" lvl="2" indent="-342900">
              <a:spcAft>
                <a:spcPts val="8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Community resources</a:t>
            </a:r>
          </a:p>
          <a:p>
            <a:pPr marL="342900" lvl="2" indent="-342900">
              <a:spcAft>
                <a:spcPts val="8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Travel and leisure</a:t>
            </a:r>
          </a:p>
          <a:p>
            <a:pPr marL="342900" lvl="2" indent="-342900">
              <a:spcAft>
                <a:spcPts val="8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And more…..</a:t>
            </a:r>
          </a:p>
        </p:txBody>
      </p:sp>
    </p:spTree>
    <p:extLst>
      <p:ext uri="{BB962C8B-B14F-4D97-AF65-F5344CB8AC3E}">
        <p14:creationId xmlns:p14="http://schemas.microsoft.com/office/powerpoint/2010/main" val="2133861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B8F1BBBA-7992-E44C-A250-3E7B6C7936F8}"/>
              </a:ext>
            </a:extLst>
          </p:cNvPr>
          <p:cNvSpPr/>
          <p:nvPr/>
        </p:nvSpPr>
        <p:spPr>
          <a:xfrm>
            <a:off x="0" y="4988307"/>
            <a:ext cx="1954021" cy="18666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BF1C98-89D6-1E43-9259-66C1BCEC6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81" y="301752"/>
            <a:ext cx="4305300" cy="6553200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0C976E55-1FB0-8643-A242-682789DF3301}"/>
              </a:ext>
            </a:extLst>
          </p:cNvPr>
          <p:cNvSpPr/>
          <p:nvPr/>
        </p:nvSpPr>
        <p:spPr>
          <a:xfrm>
            <a:off x="5574321" y="181452"/>
            <a:ext cx="6617677" cy="1257300"/>
          </a:xfrm>
          <a:custGeom>
            <a:avLst/>
            <a:gdLst/>
            <a:ahLst/>
            <a:cxnLst/>
            <a:rect l="l" t="t" r="r" b="b"/>
            <a:pathLst>
              <a:path w="6248400" h="1257300">
                <a:moveTo>
                  <a:pt x="0" y="1257300"/>
                </a:moveTo>
                <a:lnTo>
                  <a:pt x="6248400" y="1257300"/>
                </a:lnTo>
                <a:lnTo>
                  <a:pt x="6248400" y="0"/>
                </a:lnTo>
                <a:lnTo>
                  <a:pt x="0" y="0"/>
                </a:lnTo>
                <a:lnTo>
                  <a:pt x="0" y="1257300"/>
                </a:lnTo>
                <a:close/>
              </a:path>
            </a:pathLst>
          </a:custGeom>
          <a:solidFill>
            <a:srgbClr val="90999E"/>
          </a:solidFill>
        </p:spPr>
        <p:txBody>
          <a:bodyPr wrap="square" lIns="0" tIns="0" rIns="0" bIns="0" rtlCol="0"/>
          <a:lstStyle/>
          <a:p>
            <a:endParaRPr sz="1400" dirty="0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A82EDAF3-B7C1-334A-9541-189531216C44}"/>
              </a:ext>
            </a:extLst>
          </p:cNvPr>
          <p:cNvSpPr/>
          <p:nvPr/>
        </p:nvSpPr>
        <p:spPr>
          <a:xfrm>
            <a:off x="0" y="0"/>
            <a:ext cx="12192000" cy="228600"/>
          </a:xfrm>
          <a:custGeom>
            <a:avLst/>
            <a:gdLst/>
            <a:ahLst/>
            <a:cxnLst/>
            <a:rect l="l" t="t" r="r" b="b"/>
            <a:pathLst>
              <a:path w="12192000" h="228600">
                <a:moveTo>
                  <a:pt x="0" y="228600"/>
                </a:moveTo>
                <a:lnTo>
                  <a:pt x="12192000" y="228600"/>
                </a:lnTo>
                <a:lnTo>
                  <a:pt x="121920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099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B11A4491-69CC-7A43-8A61-77700A42DC21}"/>
              </a:ext>
            </a:extLst>
          </p:cNvPr>
          <p:cNvSpPr txBox="1">
            <a:spLocks/>
          </p:cNvSpPr>
          <p:nvPr/>
        </p:nvSpPr>
        <p:spPr>
          <a:xfrm>
            <a:off x="6368981" y="372565"/>
            <a:ext cx="6090171" cy="582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Childcare Research &amp; Resources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122B4F-56E0-E549-B684-1D7F8C05F7C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82644" y="2046541"/>
            <a:ext cx="4995690" cy="3875088"/>
          </a:xfrm>
        </p:spPr>
        <p:txBody>
          <a:bodyPr>
            <a:noAutofit/>
          </a:bodyPr>
          <a:lstStyle/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Provider location for child-care, day care, babysitters, summer camp and after-school programs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Communication and parenting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Developmental stages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Education: preschool to grad school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Pre/post-natal health</a:t>
            </a:r>
          </a:p>
        </p:txBody>
      </p:sp>
    </p:spTree>
    <p:extLst>
      <p:ext uri="{BB962C8B-B14F-4D97-AF65-F5344CB8AC3E}">
        <p14:creationId xmlns:p14="http://schemas.microsoft.com/office/powerpoint/2010/main" val="4289721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C8B803C2-CA0C-6942-A7C0-507428989C11}"/>
              </a:ext>
            </a:extLst>
          </p:cNvPr>
          <p:cNvSpPr/>
          <p:nvPr/>
        </p:nvSpPr>
        <p:spPr>
          <a:xfrm>
            <a:off x="-1" y="4991353"/>
            <a:ext cx="1954021" cy="18666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BF1C98-89D6-1E43-9259-66C1BCEC6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81" y="301752"/>
            <a:ext cx="4305300" cy="6553200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0C976E55-1FB0-8643-A242-682789DF3301}"/>
              </a:ext>
            </a:extLst>
          </p:cNvPr>
          <p:cNvSpPr/>
          <p:nvPr/>
        </p:nvSpPr>
        <p:spPr>
          <a:xfrm>
            <a:off x="5574323" y="140273"/>
            <a:ext cx="6617677" cy="1257300"/>
          </a:xfrm>
          <a:custGeom>
            <a:avLst/>
            <a:gdLst/>
            <a:ahLst/>
            <a:cxnLst/>
            <a:rect l="l" t="t" r="r" b="b"/>
            <a:pathLst>
              <a:path w="6248400" h="1257300">
                <a:moveTo>
                  <a:pt x="0" y="1257300"/>
                </a:moveTo>
                <a:lnTo>
                  <a:pt x="6248400" y="1257300"/>
                </a:lnTo>
                <a:lnTo>
                  <a:pt x="6248400" y="0"/>
                </a:lnTo>
                <a:lnTo>
                  <a:pt x="0" y="0"/>
                </a:lnTo>
                <a:lnTo>
                  <a:pt x="0" y="1257300"/>
                </a:lnTo>
                <a:close/>
              </a:path>
            </a:pathLst>
          </a:custGeom>
          <a:solidFill>
            <a:srgbClr val="9099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A82EDAF3-B7C1-334A-9541-189531216C44}"/>
              </a:ext>
            </a:extLst>
          </p:cNvPr>
          <p:cNvSpPr/>
          <p:nvPr/>
        </p:nvSpPr>
        <p:spPr>
          <a:xfrm>
            <a:off x="0" y="0"/>
            <a:ext cx="12192000" cy="228600"/>
          </a:xfrm>
          <a:custGeom>
            <a:avLst/>
            <a:gdLst/>
            <a:ahLst/>
            <a:cxnLst/>
            <a:rect l="l" t="t" r="r" b="b"/>
            <a:pathLst>
              <a:path w="12192000" h="228600">
                <a:moveTo>
                  <a:pt x="0" y="228600"/>
                </a:moveTo>
                <a:lnTo>
                  <a:pt x="12192000" y="228600"/>
                </a:lnTo>
                <a:lnTo>
                  <a:pt x="121920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099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B11A4491-69CC-7A43-8A61-77700A42DC21}"/>
              </a:ext>
            </a:extLst>
          </p:cNvPr>
          <p:cNvSpPr txBox="1">
            <a:spLocks/>
          </p:cNvSpPr>
          <p:nvPr/>
        </p:nvSpPr>
        <p:spPr>
          <a:xfrm>
            <a:off x="6193072" y="343195"/>
            <a:ext cx="6174838" cy="582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Elder Care Research &amp; Resources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122B4F-56E0-E549-B684-1D7F8C05F7C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77162" y="2171451"/>
            <a:ext cx="4995690" cy="3875088"/>
          </a:xfrm>
        </p:spPr>
        <p:txBody>
          <a:bodyPr>
            <a:noAutofit/>
          </a:bodyPr>
          <a:lstStyle/>
          <a:p>
            <a:pPr marL="342900" lvl="2" indent="-342900"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Understanding and locating types of care, including assisted living, nursing homes, in-home care, etc.</a:t>
            </a:r>
          </a:p>
          <a:p>
            <a:pPr marL="342900" lvl="2" indent="-342900"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Keeping your older relative safe</a:t>
            </a:r>
          </a:p>
          <a:p>
            <a:pPr marL="342900" lvl="2" indent="-342900"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Navigating Medicare/Medicaid</a:t>
            </a:r>
          </a:p>
          <a:p>
            <a:pPr marL="342900" lvl="2" indent="-342900"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/>
              <a:t>Locating community resources</a:t>
            </a:r>
          </a:p>
        </p:txBody>
      </p:sp>
    </p:spTree>
    <p:extLst>
      <p:ext uri="{BB962C8B-B14F-4D97-AF65-F5344CB8AC3E}">
        <p14:creationId xmlns:p14="http://schemas.microsoft.com/office/powerpoint/2010/main" val="2155230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rgbClr val="F05867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rgbClr val="F05867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PURPOSE xmlns="7145e721-ef01-4c40-8ba9-3780957b77e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6A70AB4726D446AB7061698353404E" ma:contentTypeVersion="13" ma:contentTypeDescription="Create a new document." ma:contentTypeScope="" ma:versionID="5914d85ef64b168a9e699ddb6be1ea9b">
  <xsd:schema xmlns:xsd="http://www.w3.org/2001/XMLSchema" xmlns:xs="http://www.w3.org/2001/XMLSchema" xmlns:p="http://schemas.microsoft.com/office/2006/metadata/properties" xmlns:ns2="7145e721-ef01-4c40-8ba9-3780957b77e1" xmlns:ns3="6fdf14a6-527d-48be-b753-5abefc31a5d3" targetNamespace="http://schemas.microsoft.com/office/2006/metadata/properties" ma:root="true" ma:fieldsID="d662cdf1fb0d654d00103c476688096a" ns2:_="" ns3:_="">
    <xsd:import namespace="7145e721-ef01-4c40-8ba9-3780957b77e1"/>
    <xsd:import namespace="6fdf14a6-527d-48be-b753-5abefc31a5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DOCPURPOS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45e721-ef01-4c40-8ba9-3780957b77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OCPURPOSE" ma:index="20" nillable="true" ma:displayName="DOC PURPOSE" ma:format="Dropdown" ma:internalName="DOCPURPO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df14a6-527d-48be-b753-5abefc31a5d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8CFB03-360D-4D75-A8E8-0E7A5BD090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9917DA-E3E6-41B3-9A0A-B3811DF39488}">
  <ds:schemaRefs>
    <ds:schemaRef ds:uri="http://schemas.microsoft.com/office/2006/metadata/properties"/>
    <ds:schemaRef ds:uri="http://schemas.microsoft.com/office/infopath/2007/PartnerControls"/>
    <ds:schemaRef ds:uri="7145e721-ef01-4c40-8ba9-3780957b77e1"/>
  </ds:schemaRefs>
</ds:datastoreItem>
</file>

<file path=customXml/itemProps3.xml><?xml version="1.0" encoding="utf-8"?>
<ds:datastoreItem xmlns:ds="http://schemas.openxmlformats.org/officeDocument/2006/customXml" ds:itemID="{6482D121-14C5-4A15-84D7-EE519A2AA7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45e721-ef01-4c40-8ba9-3780957b77e1"/>
    <ds:schemaRef ds:uri="6fdf14a6-527d-48be-b753-5abefc31a5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11136</TotalTime>
  <Words>1015</Words>
  <Application>Microsoft Macintosh PowerPoint</Application>
  <PresentationFormat>Widescreen</PresentationFormat>
  <Paragraphs>264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.AppleSystemUIFont</vt:lpstr>
      <vt:lpstr>Frutiger 45 Light</vt:lpstr>
      <vt:lpstr>Arial</vt:lpstr>
      <vt:lpstr>Calibri</vt:lpstr>
      <vt:lpstr>Helvetica</vt:lpstr>
      <vt:lpstr>Times</vt:lpstr>
      <vt:lpstr>Office Theme</vt:lpstr>
      <vt:lpstr>1_Office Theme</vt:lpstr>
      <vt:lpstr>PowerPoint Presentation</vt:lpstr>
      <vt:lpstr>Objectives</vt:lpstr>
      <vt:lpstr>PowerPoint Presentation</vt:lpstr>
      <vt:lpstr>PowerPoint Presentation</vt:lpstr>
      <vt:lpstr>Types of assistance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happens when you call?</vt:lpstr>
      <vt:lpstr> What is on the website?</vt:lpstr>
      <vt:lpstr>PowerPoint Presentation</vt:lpstr>
      <vt:lpstr>Management Support @YourService</vt:lpstr>
      <vt:lpstr>Management Support @YourService</vt:lpstr>
      <vt:lpstr>Types of Service Referrals</vt:lpstr>
      <vt:lpstr>Identifying Performance Challenges</vt:lpstr>
      <vt:lpstr>Providing Support:  Having a Focused Discussion</vt:lpstr>
      <vt:lpstr>Crisis Management</vt:lpstr>
      <vt:lpstr>If you need assistance…</vt:lpstr>
      <vt:lpstr>Remember This</vt:lpstr>
      <vt:lpstr>We look forward to being @YourService!</vt:lpstr>
    </vt:vector>
  </TitlesOfParts>
  <Manager/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Liam Mulcahy</dc:creator>
  <cp:keywords/>
  <dc:description/>
  <cp:lastModifiedBy>Jesse Stayton</cp:lastModifiedBy>
  <cp:revision>951</cp:revision>
  <dcterms:created xsi:type="dcterms:W3CDTF">2015-05-12T15:54:19Z</dcterms:created>
  <dcterms:modified xsi:type="dcterms:W3CDTF">2020-10-21T19:07:39Z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0x0101002B6A70AB4726D446AB7061698353404E</vt:lpwstr>
  </property>
</Properties>
</file>