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59" r:id="rId4"/>
    <p:sldId id="260" r:id="rId5"/>
    <p:sldId id="364" r:id="rId6"/>
    <p:sldId id="261" r:id="rId7"/>
    <p:sldId id="423" r:id="rId8"/>
    <p:sldId id="433" r:id="rId9"/>
    <p:sldId id="434" r:id="rId10"/>
    <p:sldId id="422" r:id="rId11"/>
    <p:sldId id="370" r:id="rId12"/>
    <p:sldId id="367" r:id="rId13"/>
    <p:sldId id="330" r:id="rId14"/>
    <p:sldId id="329" r:id="rId15"/>
    <p:sldId id="332" r:id="rId16"/>
    <p:sldId id="379" r:id="rId17"/>
    <p:sldId id="328" r:id="rId18"/>
    <p:sldId id="326" r:id="rId19"/>
    <p:sldId id="327" r:id="rId20"/>
    <p:sldId id="262" r:id="rId21"/>
    <p:sldId id="270" r:id="rId22"/>
    <p:sldId id="427" r:id="rId23"/>
    <p:sldId id="428" r:id="rId24"/>
    <p:sldId id="272" r:id="rId25"/>
    <p:sldId id="421" r:id="rId26"/>
    <p:sldId id="425" r:id="rId27"/>
    <p:sldId id="276" r:id="rId28"/>
    <p:sldId id="277" r:id="rId29"/>
    <p:sldId id="339" r:id="rId30"/>
    <p:sldId id="334" r:id="rId31"/>
    <p:sldId id="287" r:id="rId32"/>
    <p:sldId id="280" r:id="rId33"/>
    <p:sldId id="282" r:id="rId34"/>
    <p:sldId id="283" r:id="rId35"/>
    <p:sldId id="286" r:id="rId36"/>
    <p:sldId id="288" r:id="rId37"/>
    <p:sldId id="289" r:id="rId38"/>
    <p:sldId id="290" r:id="rId39"/>
    <p:sldId id="384" r:id="rId40"/>
    <p:sldId id="385" r:id="rId41"/>
    <p:sldId id="386" r:id="rId42"/>
    <p:sldId id="387" r:id="rId43"/>
    <p:sldId id="389" r:id="rId44"/>
    <p:sldId id="390" r:id="rId45"/>
    <p:sldId id="393" r:id="rId46"/>
    <p:sldId id="394" r:id="rId47"/>
    <p:sldId id="395" r:id="rId48"/>
    <p:sldId id="397" r:id="rId49"/>
    <p:sldId id="400" r:id="rId50"/>
    <p:sldId id="401" r:id="rId51"/>
    <p:sldId id="398" r:id="rId52"/>
    <p:sldId id="399" r:id="rId53"/>
    <p:sldId id="402" r:id="rId54"/>
    <p:sldId id="412" r:id="rId55"/>
    <p:sldId id="424" r:id="rId56"/>
    <p:sldId id="293" r:id="rId57"/>
    <p:sldId id="294" r:id="rId58"/>
    <p:sldId id="408" r:id="rId59"/>
    <p:sldId id="297" r:id="rId60"/>
    <p:sldId id="298" r:id="rId61"/>
    <p:sldId id="303" r:id="rId62"/>
    <p:sldId id="307" r:id="rId63"/>
    <p:sldId id="309" r:id="rId64"/>
    <p:sldId id="312" r:id="rId65"/>
    <p:sldId id="340" r:id="rId66"/>
    <p:sldId id="353" r:id="rId67"/>
    <p:sldId id="358" r:id="rId68"/>
    <p:sldId id="363" r:id="rId69"/>
    <p:sldId id="319" r:id="rId70"/>
    <p:sldId id="416" r:id="rId71"/>
    <p:sldId id="419" r:id="rId72"/>
    <p:sldId id="336" r:id="rId73"/>
    <p:sldId id="335" r:id="rId74"/>
    <p:sldId id="383" r:id="rId7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C44"/>
    <a:srgbClr val="FFE1EB"/>
    <a:srgbClr val="2C0A19"/>
    <a:srgbClr val="8C204E"/>
    <a:srgbClr val="FFDA3B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915865B-35FF-4BD9-A75F-24BA1CC992E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EDF5C9C-8462-4923-9AE2-CF97416A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76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3DD3430-4FC8-4176-B580-8E4ED944A8B7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57AD827-0E8A-4047-82B4-B1F0B49E9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93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09" indent="-232909">
              <a:buFontTx/>
              <a:buAutoNum type="arabicPeriod"/>
            </a:pPr>
            <a:r>
              <a:rPr lang="en-US" altLang="en-US" dirty="0" smtClean="0"/>
              <a:t>Reactive (explosive) –can instantly ignite or produce poisonous vapors when exposed to heat air water or shock e.g. explosive oxidizers, peroxides</a:t>
            </a:r>
          </a:p>
          <a:p>
            <a:pPr marL="232909" indent="-232909">
              <a:buFontTx/>
              <a:buAutoNum type="arabicPeriod"/>
            </a:pPr>
            <a:r>
              <a:rPr lang="en-US" altLang="en-US" dirty="0" smtClean="0"/>
              <a:t>Toxic – poisonous or long-term illness, harmful or fatal if swallowed, requires ventilation e.g. carcinogen, </a:t>
            </a:r>
            <a:r>
              <a:rPr lang="en-US" altLang="en-US" dirty="0" err="1" smtClean="0"/>
              <a:t>sensitier</a:t>
            </a:r>
            <a:r>
              <a:rPr lang="en-US" altLang="en-US" dirty="0" smtClean="0"/>
              <a:t>, irritant</a:t>
            </a:r>
          </a:p>
          <a:p>
            <a:pPr marL="232909" indent="-232909">
              <a:buFontTx/>
              <a:buAutoNum type="arabicPeriod"/>
            </a:pPr>
            <a:endParaRPr lang="en-US" altLang="en-US" dirty="0" smtClean="0"/>
          </a:p>
          <a:p>
            <a:pPr marL="232909" indent="-232909">
              <a:buFontTx/>
              <a:buAutoNum type="arabicPeriod"/>
            </a:pPr>
            <a:r>
              <a:rPr lang="en-US" altLang="en-US" dirty="0" smtClean="0"/>
              <a:t>Corrosive – can eat through material or living tissue. Burns upon contact eyes, skin, throat e.g. ammonium </a:t>
            </a:r>
            <a:r>
              <a:rPr lang="en-US" altLang="en-US" dirty="0" err="1" smtClean="0"/>
              <a:t>hypoxide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HCl</a:t>
            </a:r>
            <a:r>
              <a:rPr lang="en-US" altLang="en-US" dirty="0" smtClean="0"/>
              <a:t>, sodium hypochlorite</a:t>
            </a:r>
          </a:p>
          <a:p>
            <a:pPr marL="232909" indent="-232909">
              <a:buFontTx/>
              <a:buAutoNum type="arabicPeriod"/>
            </a:pPr>
            <a:r>
              <a:rPr lang="en-US" altLang="en-US" dirty="0" smtClean="0"/>
              <a:t>Flammable – can catch fire easily , may be combustible or cause fire through friction, not use near flame or spark </a:t>
            </a:r>
            <a:r>
              <a:rPr lang="en-US" altLang="en-US" dirty="0" err="1" smtClean="0"/>
              <a:t>e.g.pyphorics</a:t>
            </a:r>
            <a:r>
              <a:rPr lang="en-US" altLang="en-US" dirty="0" smtClean="0"/>
              <a:t>, flammable gases, self-heating chemicals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AD827-0E8A-4047-82B4-B1F0B49E941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84B72B-046D-4752-ABFD-33261CCD9C85}" type="slidenum">
              <a:rPr lang="en-US" altLang="en-US" sz="1200" b="0"/>
              <a:pPr/>
              <a:t>28</a:t>
            </a:fld>
            <a:endParaRPr lang="en-US" altLang="en-US" sz="1200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84B72B-046D-4752-ABFD-33261CCD9C85}" type="slidenum">
              <a:rPr lang="en-US" altLang="en-US" sz="1200" b="0"/>
              <a:pPr/>
              <a:t>29</a:t>
            </a:fld>
            <a:endParaRPr lang="en-US" altLang="en-US" sz="1200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4823FC-1D01-483D-99FC-610D2B8C62B4}" type="slidenum">
              <a:rPr lang="en-US" altLang="en-US" sz="1200" b="0"/>
              <a:pPr/>
              <a:t>31</a:t>
            </a:fld>
            <a:endParaRPr lang="en-US" altLang="en-US" sz="12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F7FABA-D506-43BC-8DAC-F51C759C6D7F}" type="slidenum">
              <a:rPr lang="en-US" altLang="en-US" sz="1200" b="0"/>
              <a:pPr/>
              <a:t>32</a:t>
            </a:fld>
            <a:endParaRPr lang="en-US" altLang="en-US" sz="1200" b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C95BCA-F3B9-4302-B5D7-FC3983691222}" type="slidenum">
              <a:rPr lang="en-US" altLang="en-US" sz="1200" b="0"/>
              <a:pPr/>
              <a:t>33</a:t>
            </a:fld>
            <a:endParaRPr lang="en-US" altLang="en-US" sz="1200" b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C8A86F-BD54-4893-B1AA-4097B5A36E19}" type="slidenum">
              <a:rPr lang="en-US" altLang="en-US" sz="1200" b="0"/>
              <a:pPr/>
              <a:t>34</a:t>
            </a:fld>
            <a:endParaRPr lang="en-US" altLang="en-US" sz="1200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38D212-B5CA-431E-B0D7-869F4A38F4BA}" type="slidenum">
              <a:rPr lang="en-US" altLang="en-US" sz="1200" b="0"/>
              <a:pPr/>
              <a:t>35</a:t>
            </a:fld>
            <a:endParaRPr lang="en-US" alt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231C89-063A-4C33-8942-CBF606B02A24}" type="slidenum">
              <a:rPr lang="en-US" altLang="en-US" sz="1200" b="0"/>
              <a:pPr/>
              <a:t>36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7AC450-8D1B-493C-8FA3-AD947963AEA9}" type="slidenum">
              <a:rPr lang="en-US" altLang="en-US" sz="1200" b="0"/>
              <a:pPr/>
              <a:t>37</a:t>
            </a:fld>
            <a:endParaRPr lang="en-US" altLang="en-US" sz="1200" b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9501D-B3CC-4129-B6AB-CA3E4063AFC2}" type="slidenum">
              <a:rPr lang="en-US" altLang="en-US" sz="1200" b="0"/>
              <a:pPr/>
              <a:t>38</a:t>
            </a:fld>
            <a:endParaRPr lang="en-US" altLang="en-US" sz="1200" b="0"/>
          </a:p>
        </p:txBody>
      </p:sp>
      <p:sp>
        <p:nvSpPr>
          <p:cNvPr id="105475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40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09" indent="-232909">
              <a:buFontTx/>
              <a:buAutoNum type="arabicPeriod"/>
            </a:pPr>
            <a:r>
              <a:rPr lang="en-US" altLang="en-US" dirty="0" smtClean="0"/>
              <a:t>Reactive (explosive) –can instantly ignite or produce poisonous vapors when exposed to heat air water or shock e.g. explosive oxidizers, peroxides</a:t>
            </a:r>
          </a:p>
          <a:p>
            <a:pPr marL="232909" indent="-232909">
              <a:buFontTx/>
              <a:buAutoNum type="arabicPeriod"/>
            </a:pPr>
            <a:r>
              <a:rPr lang="en-US" altLang="en-US" dirty="0" smtClean="0"/>
              <a:t>Toxic – poisonous or long-term illness, harmful or fatal if swallowed, requires ventilation e.g. carcinogen, </a:t>
            </a:r>
            <a:r>
              <a:rPr lang="en-US" altLang="en-US" dirty="0" err="1" smtClean="0"/>
              <a:t>sensitier</a:t>
            </a:r>
            <a:r>
              <a:rPr lang="en-US" altLang="en-US" dirty="0" smtClean="0"/>
              <a:t>, irritant</a:t>
            </a:r>
          </a:p>
          <a:p>
            <a:pPr marL="232909" indent="-232909">
              <a:buFontTx/>
              <a:buAutoNum type="arabicPeriod"/>
            </a:pPr>
            <a:r>
              <a:rPr lang="en-US" altLang="en-US" dirty="0" smtClean="0"/>
              <a:t>Corrosive – can eat through material or living tissue. Burns upon contact eyes, skin, throat e.g. ammonium </a:t>
            </a:r>
            <a:r>
              <a:rPr lang="en-US" altLang="en-US" dirty="0" err="1" smtClean="0"/>
              <a:t>hypoxide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HCl</a:t>
            </a:r>
            <a:r>
              <a:rPr lang="en-US" altLang="en-US" dirty="0" smtClean="0"/>
              <a:t>, sodium hypochlorite</a:t>
            </a:r>
          </a:p>
          <a:p>
            <a:pPr marL="232909" indent="-232909">
              <a:buFontTx/>
              <a:buAutoNum type="arabicPeriod"/>
            </a:pPr>
            <a:r>
              <a:rPr lang="en-US" altLang="en-US" dirty="0" smtClean="0"/>
              <a:t>Flammable – can catch fire easily , may be combustible or cause fire through friction, not use near flame or spark </a:t>
            </a:r>
            <a:r>
              <a:rPr lang="en-US" altLang="en-US" dirty="0" err="1" smtClean="0"/>
              <a:t>e.g.pyphorics</a:t>
            </a:r>
            <a:r>
              <a:rPr lang="en-US" altLang="en-US" dirty="0" smtClean="0"/>
              <a:t>, flammable gases, self-heating chemicals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AD827-0E8A-4047-82B4-B1F0B49E9419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D827-0E8A-4047-82B4-B1F0B49E94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2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85580D-92B8-4DA1-9387-2A9C434317C2}" type="slidenum">
              <a:rPr lang="en-US" altLang="en-US" sz="1200" b="0"/>
              <a:pPr/>
              <a:t>56</a:t>
            </a:fld>
            <a:endParaRPr lang="en-US" altLang="en-US" sz="1200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58CE8-23B7-403E-9941-FEB2CA4B8B49}" type="slidenum">
              <a:rPr lang="en-US" altLang="en-US" sz="1200" b="0"/>
              <a:pPr/>
              <a:t>57</a:t>
            </a:fld>
            <a:endParaRPr lang="en-US" altLang="en-US" sz="1200" b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B58CE8-23B7-403E-9941-FEB2CA4B8B49}" type="slidenum">
              <a:rPr lang="en-US" altLang="en-US" sz="1200" b="0"/>
              <a:pPr/>
              <a:t>58</a:t>
            </a:fld>
            <a:endParaRPr lang="en-US" altLang="en-US" sz="1200" b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05B26E-D211-4F85-8570-C68A524A61B0}" type="slidenum">
              <a:rPr lang="en-US" altLang="en-US" sz="1200" b="0"/>
              <a:pPr/>
              <a:t>59</a:t>
            </a:fld>
            <a:endParaRPr lang="en-US" altLang="en-US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9E006D-3BF3-4B87-96AC-01FA41AAF8C9}" type="slidenum">
              <a:rPr lang="en-US" altLang="en-US" sz="1200" b="0"/>
              <a:pPr/>
              <a:t>60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54922F-BD60-456F-9C40-CA2D4735BC64}" type="slidenum">
              <a:rPr lang="en-US" altLang="en-US" sz="1200" b="0"/>
              <a:pPr/>
              <a:t>62</a:t>
            </a:fld>
            <a:endParaRPr lang="en-US" altLang="en-US" sz="1200" b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7BAE63-54F1-401D-84B8-B32CA7CA2F96}" type="slidenum">
              <a:rPr lang="en-US" altLang="en-US" sz="1200" b="0"/>
              <a:pPr/>
              <a:t>63</a:t>
            </a:fld>
            <a:endParaRPr lang="en-US" altLang="en-US" sz="1200" b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DAEAAB-8D15-48DC-945C-3AB7DBCEDF82}" type="slidenum">
              <a:rPr lang="en-US" altLang="en-US" sz="1200" b="0"/>
              <a:pPr/>
              <a:t>64</a:t>
            </a:fld>
            <a:endParaRPr lang="en-US" altLang="en-US" sz="1200" b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55" indent="-291136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46" indent="-23290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66" indent="-23290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184" indent="-23290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Brooklyn College: Environmental Health &amp; Safety             Presented by: Carrie Sadovnik, Director</a:t>
            </a: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13691C-8DC8-4A2D-96C4-A1B44C6D4E53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CAF534-B1DD-4C5C-B204-DBF00159A1E3}" type="slidenum">
              <a:rPr lang="en-US" altLang="en-US" sz="1200" b="0"/>
              <a:pPr/>
              <a:t>67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070D4A-D05D-47C5-8D0B-14D34D4E685A}" type="slidenum">
              <a:rPr lang="en-US" altLang="en-US" sz="1200" b="0"/>
              <a:pPr/>
              <a:t>69</a:t>
            </a:fld>
            <a:endParaRPr lang="en-US" altLang="en-US" sz="1200" b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A171A3-576C-4862-AE28-DC3EA393F189}" type="slidenum">
              <a:rPr lang="en-US" altLang="en-US" sz="1200" b="0"/>
              <a:pPr/>
              <a:t>70</a:t>
            </a:fld>
            <a:endParaRPr lang="en-US" altLang="en-US" sz="1200" b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55" indent="-291136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46" indent="-23290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66" indent="-23290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184" indent="-23290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Brooklyn College: Environmental Health &amp; Safety             Presented by: Carrie Sadovnik, Director</a:t>
            </a: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4800" y="519113"/>
            <a:ext cx="3532188" cy="26479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9274" y="3338460"/>
            <a:ext cx="6384820" cy="3510068"/>
          </a:xfrm>
          <a:noFill/>
        </p:spPr>
        <p:txBody>
          <a:bodyPr/>
          <a:lstStyle/>
          <a:p>
            <a:pPr algn="ctr"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Knowing how to use the Fire Extinguisher is a critical step in knowing whether to fight or leave.</a:t>
            </a:r>
          </a:p>
          <a:p>
            <a:pPr algn="ctr" eaLnBrk="1" hangingPunct="1"/>
            <a:r>
              <a:rPr lang="en-US" altLang="en-US" sz="8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P.A.S.S. is the method for PFE use. This series of letters gives quick operating instructions for the widely available types of extinguishers.</a:t>
            </a:r>
          </a:p>
          <a:p>
            <a:pPr eaLnBrk="1" hangingPunct="1"/>
            <a:endParaRPr lang="en-US" altLang="en-US" sz="8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To use the PFE: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1. PULL the pin that keeps the extinguisher from 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   accidentally discharging.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2. AIM the hose or nozzle at the base of the fire so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    the agent is discharged onto the burning fuel.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3. SQUEEZE the operating lever which is positioned as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    part of the "handle".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4. SWEEP the hose or nozzle back and forth, so the 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    agent is spread over all of the fuel. Continue to 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    discharge the agent until the the extinguisher is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Comic Sans MS" pitchFamily="66" charset="0"/>
              </a:rPr>
              <a:t>    empty and the fire is out.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13691C-8DC8-4A2D-96C4-A1B44C6D4E53}" type="slidenum">
              <a:rPr lang="en-US" altLang="en-US" sz="1200" b="0"/>
              <a:pPr/>
              <a:t>22</a:t>
            </a:fld>
            <a:endParaRPr lang="en-US" altLang="en-US" sz="12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13691C-8DC8-4A2D-96C4-A1B44C6D4E53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0F204A-BA34-4D42-B99A-A1B0171D7AFD}" type="slidenum">
              <a:rPr lang="en-US" altLang="en-US" sz="1200" b="0"/>
              <a:pPr/>
              <a:t>24</a:t>
            </a:fld>
            <a:endParaRPr lang="en-US" altLang="en-US" sz="1200" b="0"/>
          </a:p>
        </p:txBody>
      </p:sp>
      <p:sp>
        <p:nvSpPr>
          <p:cNvPr id="86019" name="Rectangle 102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0F204A-BA34-4D42-B99A-A1B0171D7AFD}" type="slidenum">
              <a:rPr lang="en-US" altLang="en-US" sz="1200" b="0"/>
              <a:pPr/>
              <a:t>25</a:t>
            </a:fld>
            <a:endParaRPr lang="en-US" altLang="en-US" sz="1200" b="0"/>
          </a:p>
        </p:txBody>
      </p:sp>
      <p:sp>
        <p:nvSpPr>
          <p:cNvPr id="86019" name="Rectangle 102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6158E6-4D8E-42B5-B52F-730D18EB83CC}" type="slidenum">
              <a:rPr lang="en-US" altLang="en-US" sz="1200" b="0"/>
              <a:pPr/>
              <a:t>26</a:t>
            </a:fld>
            <a:endParaRPr lang="en-US" altLang="en-US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01" indent="-285692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70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86" indent="-228553" defTabSz="928501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92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200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309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15" indent="-228553" defTabSz="92850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D14D61-AE8E-4FDD-9698-58FB0475EB47}" type="slidenum">
              <a:rPr lang="en-US" altLang="en-US" sz="1200" b="0"/>
              <a:pPr/>
              <a:t>27</a:t>
            </a:fld>
            <a:endParaRPr lang="en-US" altLang="en-US" sz="1200" b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Chemicals with a National Fire Protection Association (NFPA) Health rating of 3 or 4 </a:t>
            </a:r>
          </a:p>
          <a:p>
            <a:pPr>
              <a:defRPr/>
            </a:pPr>
            <a:r>
              <a:rPr lang="en-US" dirty="0"/>
              <a:t>Toxic volatile materials (chloroform, formaldehyde) </a:t>
            </a:r>
          </a:p>
          <a:p>
            <a:pPr>
              <a:defRPr/>
            </a:pPr>
            <a:r>
              <a:rPr lang="en-US" dirty="0"/>
              <a:t>Flammable chemicals </a:t>
            </a:r>
          </a:p>
          <a:p>
            <a:pPr>
              <a:defRPr/>
            </a:pPr>
            <a:r>
              <a:rPr lang="en-US" dirty="0"/>
              <a:t>Carcinogens or particularly hazardous substances </a:t>
            </a:r>
          </a:p>
          <a:p>
            <a:pPr>
              <a:defRPr/>
            </a:pPr>
            <a:r>
              <a:rPr lang="en-US" dirty="0"/>
              <a:t>A procedure that may create an aerosol of a toxic substance </a:t>
            </a:r>
          </a:p>
          <a:p>
            <a:pPr>
              <a:defRPr/>
            </a:pPr>
            <a:r>
              <a:rPr lang="en-US" dirty="0"/>
              <a:t>Reactive or explosive materials or chemicals that may spatter </a:t>
            </a:r>
          </a:p>
          <a:p>
            <a:pPr>
              <a:defRPr/>
            </a:pPr>
            <a:r>
              <a:rPr lang="en-US" dirty="0"/>
              <a:t>Toxic gases (NH3, CO, F2, Cl2, H2S, NO2, etc.) </a:t>
            </a:r>
          </a:p>
          <a:p>
            <a:pPr>
              <a:defRPr/>
            </a:pPr>
            <a:r>
              <a:rPr lang="en-US" dirty="0"/>
              <a:t>Odorous materials, both hazardous and non-hazardous </a:t>
            </a:r>
          </a:p>
          <a:p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Revised: 1/10/2017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Brooklyn College: Environmental Health &amp; Safety             Presented by: Carrie Sadovnik, Director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4" descr="UCR EHS logo 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99113"/>
            <a:ext cx="2590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6A83D5-BA98-4A04-A8F5-B11C16167A53}" type="datetime1">
              <a:rPr lang="en-US" smtClean="0"/>
              <a:t>8/28/2019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623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3CF42-0A89-4E19-A95E-495AF0F3C482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106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F1AC7-49F1-4FAB-946E-D8A0A68B9218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229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08C16-8D13-44CE-9EAD-C2AF405E0976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7570"/>
      </p:ext>
    </p:extLst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ABBFE-9F66-4F4D-BFB8-A37E983B0680}" type="datetime1">
              <a:rPr lang="en-US" smtClean="0"/>
              <a:t>8/28/2019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2C75-3A9E-4E0D-BA59-FBBA25C8C38B}" type="datetime1">
              <a:rPr lang="en-US" altLang="en-US" smtClean="0"/>
              <a:t>8/28/2019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B58A-9E3F-4819-AA99-8926AE578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E21F-D695-4B13-86B7-E109AA1E0880}" type="datetime1">
              <a:rPr lang="en-US" altLang="en-US" smtClean="0"/>
              <a:t>8/28/2019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ECD2-EB1A-4F3C-9B3B-191C0CACD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9C050-9D31-408A-BB94-2B66B74FBF02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433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E8121-F525-43DD-AC06-46E5938816BF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797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D289C-C578-4D57-90CD-3673F5FC7F2E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5115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0412F-C420-475E-BA6B-9531A41BAEB0}" type="datetime1">
              <a:rPr lang="en-US" smtClean="0"/>
              <a:t>8/28/2019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947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CFB94-A1B6-4B1E-A5FA-E58168BD909E}" type="datetime1">
              <a:rPr lang="en-US" smtClean="0"/>
              <a:t>8/28/2019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768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ECA8A-C0CE-4C83-A3F8-C25567E74DB0}" type="datetime1">
              <a:rPr lang="en-US" smtClean="0"/>
              <a:t>8/28/2019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909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836DA-F6D1-4CDB-9CD6-DD87966C552F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527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56192-4D14-405B-AC31-36FC31043EC6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087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ppt_generic_backgrp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fld id="{59FE8545-28D3-47A9-A075-8B0B830313BB}" type="datetime1">
              <a:rPr lang="en-US" smtClean="0"/>
              <a:t>8/28/2019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fld id="{8060F9F8-5A94-42CA-A464-4582C136C5AC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41" descr="EH&amp;S logo blu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0" r="1973" b="27460"/>
          <a:stretch>
            <a:fillRect/>
          </a:stretch>
        </p:blipFill>
        <p:spPr bwMode="auto">
          <a:xfrm>
            <a:off x="5710238" y="0"/>
            <a:ext cx="34337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9" r:id="rId14"/>
    <p:sldLayoutId id="2147483700" r:id="rId15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9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20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21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20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IVOOV-Ju5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sg/annotated-pels/" TargetMode="External"/><Relationship Id="rId2" Type="http://schemas.openxmlformats.org/officeDocument/2006/relationships/hyperlink" Target="http://www.cdc.gov/niosh/npg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gih.org/tlv-bei-guidelines/policies-procedures-presentations/overvie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AD83B4Ja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2.cuny.edu/research/student-resources/laboratory-safety-manua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dsg/hazcom/standards.html" TargetMode="External"/><Relationship Id="rId5" Type="http://schemas.openxmlformats.org/officeDocument/2006/relationships/hyperlink" Target="https://www.osha.gov/pls/oshaweb/owadisp.show_document?p_table=STANDARDS&amp;p_id=10106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videos/us/2015/03/17/dnt-used-medical-waste-found-in-river.kfor/video/playlists/toxic-pollution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4.wmf"/><Relationship Id="rId4" Type="http://schemas.openxmlformats.org/officeDocument/2006/relationships/hyperlink" Target="https://www.youtube.com/watch?feature=player_detailpage&amp;v=ktrv34zW7-A" TargetMode="External"/><Relationship Id="rId9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BWxGik64A&amp;feature=youtu.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Image result for cun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95424"/>
            <a:ext cx="55435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077200" cy="1524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spc="-150" dirty="0" smtClean="0">
                <a:solidFill>
                  <a:srgbClr val="7A1C44"/>
                </a:solidFill>
                <a:latin typeface="Trebuchet MS" panose="020B0603020202020204" pitchFamily="34" charset="0"/>
                <a:cs typeface="Vrinda" panose="020B0502040204020203" pitchFamily="34" charset="0"/>
              </a:rPr>
              <a:t>CUNY </a:t>
            </a:r>
          </a:p>
          <a:p>
            <a:pPr algn="ctr"/>
            <a:r>
              <a:rPr lang="en-US" sz="2000" dirty="0" smtClean="0">
                <a:effectLst/>
              </a:rPr>
              <a:t>Benjamin Daggett, CHMM</a:t>
            </a:r>
          </a:p>
          <a:p>
            <a:pPr algn="ctr"/>
            <a:r>
              <a:rPr lang="en-US" sz="2000" dirty="0" smtClean="0">
                <a:effectLst/>
              </a:rPr>
              <a:t>University Environmental Compliance Director </a:t>
            </a:r>
          </a:p>
          <a:p>
            <a:pPr algn="ctr"/>
            <a:r>
              <a:rPr lang="en-US" sz="2000" dirty="0" smtClean="0">
                <a:effectLst/>
              </a:rPr>
              <a:t>Office </a:t>
            </a:r>
            <a:r>
              <a:rPr lang="en-US" sz="2000" dirty="0">
                <a:effectLst/>
              </a:rPr>
              <a:t>of Environmental, Health, Safety and Risk </a:t>
            </a:r>
            <a:r>
              <a:rPr lang="en-US" sz="2000" dirty="0" smtClean="0">
                <a:effectLst/>
              </a:rPr>
              <a:t>Management</a:t>
            </a:r>
            <a:endParaRPr lang="en-US" sz="2000" dirty="0">
              <a:effectLst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76375" y="22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Laboratory Safety</a:t>
            </a:r>
          </a:p>
        </p:txBody>
      </p:sp>
    </p:spTree>
    <p:extLst>
      <p:ext uri="{BB962C8B-B14F-4D97-AF65-F5344CB8AC3E}">
        <p14:creationId xmlns:p14="http://schemas.microsoft.com/office/powerpoint/2010/main" val="34274217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3810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Safety Data Sheets </a:t>
            </a:r>
            <a:r>
              <a:rPr lang="en-US" altLang="en-US" dirty="0" smtClean="0"/>
              <a:t>Must Include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2600" y="914400"/>
            <a:ext cx="495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I   – Identification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II  – Hazard(s) Identification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III – Composition/Ingredients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IV  – First Aid 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V   – Fire-fighting 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VI  – Accidental Release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VII – Handling &amp; Storage 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VIII – Exposure Control/PPE 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IX    – Physical /Chemical Properties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X -  Stability &amp; Reactivity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XI – Toxicology Information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XII- Ecological Information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XIII-Disposal Consideration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XIV- Transportation</a:t>
            </a:r>
          </a:p>
          <a:p>
            <a:pPr>
              <a:buFont typeface="Wingdings" pitchFamily="2" charset="2"/>
              <a:buNone/>
            </a:pPr>
            <a:r>
              <a:rPr lang="en-US" altLang="en-US" sz="2000" kern="0" dirty="0" smtClean="0">
                <a:latin typeface="Calibri" pitchFamily="34" charset="0"/>
              </a:rPr>
              <a:t>Section XV – Regulatory Information</a:t>
            </a:r>
          </a:p>
          <a:p>
            <a:pPr>
              <a:buFont typeface="Wingdings" pitchFamily="2" charset="2"/>
              <a:buNone/>
            </a:pPr>
            <a:endParaRPr lang="en-US" altLang="en-US" sz="2800" kern="0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en-US" sz="2800" kern="0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en-US" sz="2800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31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5937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All Bottles Must Be Labeled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1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88" y="0"/>
            <a:ext cx="92103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1080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587"/>
            <a:ext cx="8229600" cy="762000"/>
          </a:xfrm>
        </p:spPr>
        <p:txBody>
          <a:bodyPr/>
          <a:lstStyle/>
          <a:p>
            <a:r>
              <a:rPr lang="en-US" altLang="en-US" dirty="0"/>
              <a:t>PLAN: Gather </a:t>
            </a:r>
            <a:r>
              <a:rPr lang="en-US" altLang="en-US" dirty="0" smtClean="0"/>
              <a:t>Information </a:t>
            </a:r>
            <a:r>
              <a:rPr lang="en-US" altLang="en-US" b="0" i="1" dirty="0" smtClean="0">
                <a:hlinkClick r:id="rId3"/>
              </a:rPr>
              <a:t>[GHS </a:t>
            </a:r>
            <a:r>
              <a:rPr lang="en-US" altLang="en-US" i="1" dirty="0" smtClean="0">
                <a:hlinkClick r:id="rId3"/>
              </a:rPr>
              <a:t>Video</a:t>
            </a:r>
            <a:r>
              <a:rPr lang="en-US" altLang="en-US" b="0" i="1" dirty="0" smtClean="0">
                <a:hlinkClick r:id="rId3"/>
              </a:rPr>
              <a:t>]</a:t>
            </a:r>
            <a:endParaRPr lang="en-US" b="0" i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674937"/>
            <a:ext cx="89535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" y="4114800"/>
            <a:ext cx="90757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8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altLang="en-US" dirty="0"/>
              <a:t>PLAN: Gather Information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4075"/>
            <a:ext cx="8391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438525"/>
            <a:ext cx="8667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33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7724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42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4452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Know Your Lab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45219" r="7777" b="6050"/>
          <a:stretch/>
        </p:blipFill>
        <p:spPr bwMode="auto">
          <a:xfrm>
            <a:off x="152400" y="1143000"/>
            <a:ext cx="8458200" cy="51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596022"/>
            <a:ext cx="4038600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REQUIRED SIGNAGE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Laboratory – Potentially Hazardous Substances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No Smoking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Signage for Unique Hazard – radiation, biohazard, flammable material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14643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Door Signage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34814" r="20348" b="14815"/>
          <a:stretch>
            <a:fillRect/>
          </a:stretch>
        </p:blipFill>
        <p:spPr bwMode="auto">
          <a:xfrm>
            <a:off x="469900" y="1524000"/>
            <a:ext cx="8216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572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Lab Room Signage</a:t>
            </a:r>
          </a:p>
        </p:txBody>
      </p:sp>
      <p:pic>
        <p:nvPicPr>
          <p:cNvPr id="20483" name="Picture 2" descr="http://www.safelincs.co.uk/templates_core/templates/guides/images/signs/signs-for-labora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934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209800"/>
            <a:ext cx="144780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No Eating or Drinking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905000" y="4652963"/>
            <a:ext cx="1562100" cy="1366837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1800" b="1" u="sng" dirty="0" smtClean="0">
                <a:solidFill>
                  <a:schemeClr val="bg1"/>
                </a:solidFill>
              </a:rPr>
              <a:t>Emergency #</a:t>
            </a:r>
            <a:r>
              <a:rPr lang="en-US" sz="1800" dirty="0" smtClean="0">
                <a:solidFill>
                  <a:schemeClr val="bg1"/>
                </a:solidFill>
              </a:rPr>
              <a:t>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xxx-</a:t>
            </a:r>
            <a:r>
              <a:rPr lang="en-US" sz="1800" dirty="0" err="1" smtClean="0">
                <a:solidFill>
                  <a:schemeClr val="bg1"/>
                </a:solidFill>
              </a:rPr>
              <a:t>xxxx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x</a:t>
            </a:r>
            <a:r>
              <a:rPr lang="en-US" sz="1800" dirty="0" smtClean="0">
                <a:solidFill>
                  <a:schemeClr val="bg1"/>
                </a:solidFill>
              </a:rPr>
              <a:t>xx-</a:t>
            </a:r>
            <a:r>
              <a:rPr lang="en-US" sz="1800" dirty="0" err="1" smtClean="0">
                <a:solidFill>
                  <a:schemeClr val="bg1"/>
                </a:solidFill>
              </a:rPr>
              <a:t>xxxx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x</a:t>
            </a:r>
            <a:r>
              <a:rPr lang="en-US" sz="1800" dirty="0" smtClean="0">
                <a:solidFill>
                  <a:schemeClr val="bg1"/>
                </a:solidFill>
              </a:rPr>
              <a:t>xx-</a:t>
            </a:r>
            <a:r>
              <a:rPr lang="en-US" sz="1800" dirty="0" err="1" smtClean="0">
                <a:solidFill>
                  <a:schemeClr val="bg1"/>
                </a:solidFill>
              </a:rPr>
              <a:t>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2590800"/>
            <a:ext cx="762000" cy="381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05200" y="4267200"/>
            <a:ext cx="228600" cy="381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694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 smtClean="0"/>
              <a:t>Topics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r>
              <a:rPr lang="en-US" altLang="en-US" sz="2800" dirty="0"/>
              <a:t>Chemical hazard awareness</a:t>
            </a:r>
          </a:p>
          <a:p>
            <a:r>
              <a:rPr lang="en-US" altLang="en-US" sz="2800" dirty="0"/>
              <a:t>Control of chemical exposures</a:t>
            </a:r>
          </a:p>
          <a:p>
            <a:r>
              <a:rPr lang="en-US" altLang="en-US" sz="2800" dirty="0"/>
              <a:t>Chemical storage/transportation/shipping</a:t>
            </a:r>
          </a:p>
          <a:p>
            <a:r>
              <a:rPr lang="en-US" altLang="en-US" sz="2800" dirty="0"/>
              <a:t>Chemical waste management</a:t>
            </a:r>
          </a:p>
          <a:p>
            <a:r>
              <a:rPr lang="en-US" altLang="en-US" sz="2800" dirty="0"/>
              <a:t>Emergency </a:t>
            </a:r>
            <a:r>
              <a:rPr lang="en-US" altLang="en-US" sz="2800" dirty="0" smtClean="0"/>
              <a:t>response</a:t>
            </a:r>
            <a:endParaRPr lang="en-US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518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Know the 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Physical Hazards: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Flammability, </a:t>
            </a:r>
            <a:r>
              <a:rPr lang="en-US" altLang="en-US" dirty="0" err="1"/>
              <a:t>corrosivity</a:t>
            </a:r>
            <a:r>
              <a:rPr lang="en-US" altLang="en-US" dirty="0"/>
              <a:t> or reactivity</a:t>
            </a:r>
            <a:endParaRPr lang="en-US" altLang="en-US" u="sng" dirty="0"/>
          </a:p>
          <a:p>
            <a:pPr>
              <a:lnSpc>
                <a:spcPct val="90000"/>
              </a:lnSpc>
            </a:pPr>
            <a:r>
              <a:rPr lang="en-US" altLang="en-US" u="sng" dirty="0"/>
              <a:t>Health Hazards</a:t>
            </a:r>
            <a:r>
              <a:rPr lang="en-US" altLang="en-US" dirty="0"/>
              <a:t>: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Acute Health Hazards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High concentration (ceiling limit), short exposure duration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Damage happens quickly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Chronic Health Hazards</a:t>
            </a:r>
            <a:endParaRPr lang="en-US" altLang="en-US" sz="2000" dirty="0"/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Low concentration, long exposure duration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Long latency (symptoms may appear long after exposure</a:t>
            </a:r>
            <a:r>
              <a:rPr lang="en-US" altLang="en-US" sz="2200" dirty="0" smtClean="0"/>
              <a:t>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539054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Assessing Hazard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Depends on:</a:t>
            </a:r>
          </a:p>
          <a:p>
            <a:pPr lvl="1"/>
            <a:r>
              <a:rPr lang="en-US" altLang="en-US" dirty="0" smtClean="0"/>
              <a:t>Chemical:  toxicity, concentration</a:t>
            </a:r>
          </a:p>
          <a:p>
            <a:pPr lvl="1"/>
            <a:r>
              <a:rPr lang="en-US" altLang="en-US" dirty="0" smtClean="0"/>
              <a:t>Use:  duration, frequency, amount</a:t>
            </a:r>
          </a:p>
          <a:p>
            <a:r>
              <a:rPr lang="en-US" altLang="en-US" dirty="0" smtClean="0"/>
              <a:t>Evaluation may include:</a:t>
            </a:r>
          </a:p>
          <a:p>
            <a:pPr lvl="1"/>
            <a:r>
              <a:rPr lang="en-US" altLang="en-US" dirty="0" smtClean="0"/>
              <a:t>Baseline survey or audit</a:t>
            </a:r>
          </a:p>
          <a:p>
            <a:pPr lvl="1"/>
            <a:r>
              <a:rPr lang="en-US" altLang="en-US" dirty="0" smtClean="0"/>
              <a:t>Observation of work practices, personal protective equipment (PPE), engineering controls</a:t>
            </a:r>
          </a:p>
          <a:p>
            <a:pPr lvl="1"/>
            <a:r>
              <a:rPr lang="en-US" altLang="en-US" dirty="0" smtClean="0"/>
              <a:t>Air monitoring</a:t>
            </a:r>
          </a:p>
        </p:txBody>
      </p:sp>
    </p:spTree>
    <p:extLst>
      <p:ext uri="{BB962C8B-B14F-4D97-AF65-F5344CB8AC3E}">
        <p14:creationId xmlns:p14="http://schemas.microsoft.com/office/powerpoint/2010/main" val="36401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839200" cy="914400"/>
          </a:xfrm>
        </p:spPr>
        <p:txBody>
          <a:bodyPr/>
          <a:lstStyle/>
          <a:p>
            <a:pPr algn="ctr"/>
            <a:r>
              <a:rPr lang="en-US" altLang="en-US" dirty="0" smtClean="0"/>
              <a:t>Detecting Possible Exposure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133600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Sight</a:t>
            </a:r>
            <a:r>
              <a:rPr lang="en-US" sz="2000" dirty="0"/>
              <a:t> - </a:t>
            </a:r>
            <a:r>
              <a:rPr lang="en-US" sz="2000" dirty="0" smtClean="0"/>
              <a:t>Seeing </a:t>
            </a:r>
            <a:r>
              <a:rPr lang="en-US" sz="2000" dirty="0"/>
              <a:t>a container spill, liquid pooled on the floor, or fumes or smoke coming from an area are clues that a material has </a:t>
            </a:r>
            <a:r>
              <a:rPr lang="en-US" sz="2000" dirty="0" smtClean="0"/>
              <a:t>been released and </a:t>
            </a:r>
            <a:r>
              <a:rPr lang="en-US" sz="2000" dirty="0"/>
              <a:t>your supervisor (and possibly </a:t>
            </a:r>
            <a:r>
              <a:rPr lang="en-US" sz="2000" dirty="0" smtClean="0"/>
              <a:t>Campus Security) </a:t>
            </a:r>
            <a:r>
              <a:rPr lang="en-US" sz="2000" dirty="0"/>
              <a:t>should be notified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b="1" i="1" dirty="0" smtClean="0"/>
              <a:t>Smell</a:t>
            </a:r>
            <a:r>
              <a:rPr lang="en-US" sz="2000" dirty="0" smtClean="0"/>
              <a:t> </a:t>
            </a:r>
            <a:r>
              <a:rPr lang="en-US" sz="2000" dirty="0"/>
              <a:t>- Odor is </a:t>
            </a:r>
            <a:r>
              <a:rPr lang="en-US" sz="2000" dirty="0" smtClean="0"/>
              <a:t>an unreliable, and often dangerous, way to </a:t>
            </a:r>
            <a:r>
              <a:rPr lang="en-US" sz="2000" dirty="0"/>
              <a:t>detect a release. </a:t>
            </a:r>
            <a:r>
              <a:rPr lang="en-US" sz="2000" dirty="0" smtClean="0"/>
              <a:t>If </a:t>
            </a:r>
            <a:r>
              <a:rPr lang="en-US" sz="2000" dirty="0"/>
              <a:t>you smell a hazardous material, it has already entered your body. </a:t>
            </a:r>
            <a:r>
              <a:rPr lang="en-US" sz="2000" dirty="0" smtClean="0"/>
              <a:t>Some chemicals have distinct odors at low levels while others may not. Noticing odors not </a:t>
            </a:r>
            <a:r>
              <a:rPr lang="en-US" sz="2000" dirty="0"/>
              <a:t>usually present or that </a:t>
            </a:r>
            <a:r>
              <a:rPr lang="en-US" sz="2000" dirty="0" smtClean="0"/>
              <a:t>seem </a:t>
            </a:r>
            <a:r>
              <a:rPr lang="en-US" sz="2000" dirty="0"/>
              <a:t>stronger than normal should </a:t>
            </a:r>
            <a:r>
              <a:rPr lang="en-US" sz="2000" dirty="0" smtClean="0"/>
              <a:t>be reported immediately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29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Image result for lab gas detection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15783"/>
            <a:ext cx="3790569" cy="34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71" y="381000"/>
            <a:ext cx="8839200" cy="914400"/>
          </a:xfrm>
        </p:spPr>
        <p:txBody>
          <a:bodyPr/>
          <a:lstStyle/>
          <a:p>
            <a:pPr algn="ctr"/>
            <a:r>
              <a:rPr lang="en-US" altLang="en-US" dirty="0" smtClean="0"/>
              <a:t>Detecting Possible Exposure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smtClean="0"/>
              <a:t>Process </a:t>
            </a:r>
            <a:r>
              <a:rPr lang="en-US" sz="2000" b="1" i="1" dirty="0"/>
              <a:t>Monitoring</a:t>
            </a:r>
            <a:r>
              <a:rPr lang="en-US" sz="2000" dirty="0"/>
              <a:t> -  Using </a:t>
            </a:r>
            <a:r>
              <a:rPr lang="en-US" sz="2000" dirty="0" smtClean="0"/>
              <a:t>air </a:t>
            </a:r>
            <a:r>
              <a:rPr lang="en-US" sz="2000" dirty="0"/>
              <a:t>monitor </a:t>
            </a:r>
            <a:r>
              <a:rPr lang="en-US" sz="2000" dirty="0" smtClean="0"/>
              <a:t>equipment is </a:t>
            </a:r>
            <a:r>
              <a:rPr lang="en-US" sz="2000" dirty="0"/>
              <a:t>very useful for detecting odorless, invisible </a:t>
            </a:r>
            <a:r>
              <a:rPr lang="en-US" sz="2000" dirty="0" smtClean="0"/>
              <a:t>material. It’s also useful to quantify exposure potential and compare to health limits.</a:t>
            </a:r>
            <a:endParaRPr lang="en-US" altLang="en-US" sz="2000" dirty="0" smtClean="0"/>
          </a:p>
        </p:txBody>
      </p:sp>
      <p:pic>
        <p:nvPicPr>
          <p:cNvPr id="120834" name="Picture 2" descr="Image result for lab gas detection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8" name="Picture 2" descr="Image result for lab air sampling ba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40" y="4191000"/>
            <a:ext cx="2623535" cy="21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5112" y="295644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Real-time Gas Detection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0514" y="3415784"/>
            <a:ext cx="8186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Fixed Sensor                     Portable Sensor		       Personal Exposure </a:t>
            </a:r>
            <a:br>
              <a:rPr lang="en-US" dirty="0" smtClean="0"/>
            </a:br>
            <a:r>
              <a:rPr lang="en-US" dirty="0" smtClean="0"/>
              <a:t>							Sampling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49040" y="2994541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Lab Analysis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4045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Controlling Hazards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1) Substitute to less toxic material or less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    hazardous procedure (</a:t>
            </a:r>
            <a:r>
              <a:rPr lang="en-US" altLang="en-US" sz="2800" dirty="0" err="1" smtClean="0"/>
              <a:t>microscaling</a:t>
            </a:r>
            <a:r>
              <a:rPr lang="en-US" altLang="en-US" sz="2800" dirty="0" smtClean="0"/>
              <a:t>)</a:t>
            </a:r>
            <a:endParaRPr lang="en-US" alt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2) Use of engineering controls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Ventilation, isolation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3) Use of administrative controls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Ensuring safe work practices, rotating staff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4) Use of personal protective equipment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Gloves, safety glasses/goggles</a:t>
            </a:r>
          </a:p>
        </p:txBody>
      </p:sp>
      <p:pic>
        <p:nvPicPr>
          <p:cNvPr id="177154" name="Picture 2" descr="Image result for lab chemical exposure sub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3429000" cy="20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7225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Substitute where possible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sz="1200" b="0" dirty="0" smtClean="0"/>
              <a:t>source: http</a:t>
            </a:r>
            <a:r>
              <a:rPr lang="en-US" altLang="en-US" sz="1200" b="0" dirty="0"/>
              <a:t>://www.sciencesafetyconsulting.com/pdf/chemical_substitutions.pdf</a:t>
            </a:r>
            <a:endParaRPr lang="en-US" altLang="en-US" sz="1200" b="0" dirty="0" smtClean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00200"/>
            <a:ext cx="83724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6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Waste Reduction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r>
              <a:rPr lang="en-US" altLang="en-US" dirty="0" smtClean="0"/>
              <a:t>Purchase only what you </a:t>
            </a:r>
          </a:p>
          <a:p>
            <a:pPr>
              <a:buFontTx/>
              <a:buNone/>
            </a:pPr>
            <a:r>
              <a:rPr lang="en-US" altLang="en-US" dirty="0" smtClean="0"/>
              <a:t>     plan to use</a:t>
            </a:r>
          </a:p>
          <a:p>
            <a:r>
              <a:rPr lang="en-US" altLang="en-US" dirty="0" smtClean="0"/>
              <a:t>Check inventory prior to</a:t>
            </a:r>
          </a:p>
          <a:p>
            <a:pPr>
              <a:buFontTx/>
              <a:buNone/>
            </a:pPr>
            <a:r>
              <a:rPr lang="en-US" altLang="en-US" dirty="0" smtClean="0"/>
              <a:t>     any purchase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Inventories only remain as </a:t>
            </a:r>
            <a:br>
              <a:rPr lang="en-US" altLang="en-US" dirty="0" smtClean="0"/>
            </a:br>
            <a:r>
              <a:rPr lang="en-US" altLang="en-US" dirty="0" smtClean="0"/>
              <a:t>accurate as your lab keeps it!</a:t>
            </a:r>
          </a:p>
        </p:txBody>
      </p:sp>
      <p:pic>
        <p:nvPicPr>
          <p:cNvPr id="5123" name="Picture 3" descr="C:\Users\Staff\Pictures\2016-Feb\20160216_145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656332" cy="4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77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pic>
        <p:nvPicPr>
          <p:cNvPr id="22534" name="Picture 7" descr="HC4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526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u="sng" dirty="0" smtClean="0"/>
              <a:t>Inhalation:  Lab hoods</a:t>
            </a:r>
            <a:endParaRPr lang="en-US" altLang="en-US" dirty="0" smtClean="0"/>
          </a:p>
          <a:p>
            <a:r>
              <a:rPr lang="en-US" sz="2400" b="1" dirty="0"/>
              <a:t>Use For All Operations Where </a:t>
            </a:r>
            <a:r>
              <a:rPr lang="en-US" sz="2400" b="1" dirty="0" smtClean="0"/>
              <a:t>Odoriferous, Volatile</a:t>
            </a:r>
            <a:r>
              <a:rPr lang="en-US" sz="2400" b="1" dirty="0"/>
              <a:t>, Toxic or Harmful Release </a:t>
            </a:r>
            <a:r>
              <a:rPr lang="en-US" sz="2400" b="1" dirty="0" smtClean="0"/>
              <a:t>Possible</a:t>
            </a:r>
          </a:p>
          <a:p>
            <a:r>
              <a:rPr lang="en-US" altLang="en-US" dirty="0" smtClean="0"/>
              <a:t>Designed to</a:t>
            </a:r>
            <a:r>
              <a:rPr lang="en-US" altLang="en-US" sz="2400" dirty="0" smtClean="0"/>
              <a:t>: </a:t>
            </a:r>
          </a:p>
          <a:p>
            <a:pPr>
              <a:buFontTx/>
              <a:buNone/>
            </a:pPr>
            <a:r>
              <a:rPr lang="en-US" altLang="en-US" sz="2400" dirty="0" smtClean="0"/>
              <a:t>    (1)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Exhaust contaminant away from breathing zone</a:t>
            </a:r>
          </a:p>
          <a:p>
            <a:pPr>
              <a:buFontTx/>
              <a:buNone/>
            </a:pPr>
            <a:r>
              <a:rPr lang="en-US" altLang="en-US" sz="2400" dirty="0" smtClean="0"/>
              <a:t>    (2) Provide some splash protection </a:t>
            </a:r>
          </a:p>
          <a:p>
            <a:pPr>
              <a:buFontTx/>
              <a:buNone/>
            </a:pPr>
            <a:r>
              <a:rPr lang="en-US" altLang="en-US" sz="2400" dirty="0" smtClean="0"/>
              <a:t>    (3) Will not contain or withstand explosions.</a:t>
            </a:r>
            <a:r>
              <a:rPr lang="en-US" altLang="en-US" sz="2000" dirty="0" smtClean="0"/>
              <a:t> </a:t>
            </a:r>
          </a:p>
          <a:p>
            <a:r>
              <a:rPr lang="en-US" altLang="en-US" dirty="0" smtClean="0"/>
              <a:t>Never put your head inside the hood!</a:t>
            </a:r>
          </a:p>
          <a:p>
            <a:r>
              <a:rPr lang="en-US" altLang="en-US" dirty="0" smtClean="0"/>
              <a:t>Close chemical containers</a:t>
            </a:r>
          </a:p>
          <a:p>
            <a:r>
              <a:rPr lang="en-US" altLang="en-US" dirty="0" smtClean="0"/>
              <a:t>Biosafety Cabinet </a:t>
            </a:r>
            <a:r>
              <a:rPr lang="en-US" altLang="en-US" dirty="0"/>
              <a:t>≠ Fume Hood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723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 smtClean="0"/>
              <a:t>Inhalation:  Lab hoods</a:t>
            </a:r>
            <a:endParaRPr lang="en-US" altLang="en-US" dirty="0" smtClean="0"/>
          </a:p>
          <a:p>
            <a:r>
              <a:rPr lang="en-US" altLang="en-US" sz="2800" dirty="0" smtClean="0"/>
              <a:t>To limit turbulence &amp; </a:t>
            </a:r>
            <a:br>
              <a:rPr lang="en-US" altLang="en-US" sz="2800" dirty="0" smtClean="0"/>
            </a:br>
            <a:r>
              <a:rPr lang="en-US" altLang="en-US" sz="2800" dirty="0" smtClean="0"/>
              <a:t>maximize performance:</a:t>
            </a:r>
          </a:p>
          <a:p>
            <a:pPr lvl="1"/>
            <a:r>
              <a:rPr lang="en-US" altLang="en-US" dirty="0" smtClean="0"/>
              <a:t>Current certification</a:t>
            </a:r>
          </a:p>
          <a:p>
            <a:pPr lvl="1"/>
            <a:r>
              <a:rPr lang="en-US" altLang="en-US" dirty="0" smtClean="0"/>
              <a:t>Sash 12-18”</a:t>
            </a:r>
          </a:p>
          <a:p>
            <a:pPr lvl="1"/>
            <a:r>
              <a:rPr lang="en-US" altLang="en-US" dirty="0" smtClean="0"/>
              <a:t>Leave 6” at front and back</a:t>
            </a:r>
          </a:p>
          <a:p>
            <a:pPr lvl="1"/>
            <a:r>
              <a:rPr lang="en-US" altLang="en-US" dirty="0" smtClean="0"/>
              <a:t>Elevate large equipment </a:t>
            </a:r>
          </a:p>
          <a:p>
            <a:pPr lvl="1"/>
            <a:r>
              <a:rPr lang="en-US" altLang="en-US" dirty="0" smtClean="0"/>
              <a:t>Minimize storage</a:t>
            </a:r>
          </a:p>
          <a:p>
            <a:pPr lvl="1"/>
            <a:r>
              <a:rPr lang="en-US" altLang="en-US" dirty="0" smtClean="0"/>
              <a:t>Do not block back slot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8"/>
          <a:stretch/>
        </p:blipFill>
        <p:spPr bwMode="auto">
          <a:xfrm>
            <a:off x="5525459" y="2286000"/>
            <a:ext cx="36300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410200" y="3124200"/>
            <a:ext cx="1600200" cy="685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4740729" y="5219700"/>
            <a:ext cx="1524000" cy="685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3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940175"/>
            <a:ext cx="6648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s://ehs.princeton.edu/sites/ehs/files/large-equipment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676400"/>
            <a:ext cx="43434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27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Gather </a:t>
            </a:r>
            <a:r>
              <a:rPr lang="en-US" altLang="en-US" dirty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Sources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Manufacturer Label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DOT and NFPA Labels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SDS 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Reference </a:t>
            </a:r>
            <a:r>
              <a:rPr lang="en-US" altLang="en-US" sz="2400" dirty="0" smtClean="0"/>
              <a:t>books </a:t>
            </a:r>
            <a:r>
              <a:rPr lang="en-US" altLang="en-US" sz="1800" dirty="0" smtClean="0"/>
              <a:t>- </a:t>
            </a:r>
            <a:r>
              <a:rPr lang="en-US" altLang="en-US" sz="1800" dirty="0"/>
              <a:t>NIOSH </a:t>
            </a:r>
            <a:r>
              <a:rPr lang="en-US" altLang="en-US" sz="1400" dirty="0" smtClean="0">
                <a:hlinkClick r:id="rId2"/>
              </a:rPr>
              <a:t>http</a:t>
            </a:r>
            <a:r>
              <a:rPr lang="en-US" altLang="en-US" sz="1400" dirty="0">
                <a:hlinkClick r:id="rId2"/>
              </a:rPr>
              <a:t>://</a:t>
            </a:r>
            <a:r>
              <a:rPr lang="en-US" altLang="en-US" sz="1400" dirty="0" smtClean="0">
                <a:hlinkClick r:id="rId2"/>
              </a:rPr>
              <a:t>www.cdc.gov/niosh/npg/default.htm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Chemical safety database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CUNY Lab Safety Manual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BC Chemical Hygiene Plan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Exposure </a:t>
            </a:r>
            <a:r>
              <a:rPr lang="en-US" altLang="en-US" sz="2400" dirty="0" smtClean="0"/>
              <a:t>limits: </a:t>
            </a:r>
            <a:br>
              <a:rPr lang="en-US" altLang="en-US" sz="2400" dirty="0" smtClean="0"/>
            </a:br>
            <a:r>
              <a:rPr lang="en-US" altLang="en-US" sz="1800" dirty="0" smtClean="0"/>
              <a:t>OSHA </a:t>
            </a:r>
            <a:r>
              <a:rPr lang="en-US" altLang="en-US" sz="1800" dirty="0" err="1" smtClean="0"/>
              <a:t>Regs</a:t>
            </a:r>
            <a:r>
              <a:rPr lang="en-US" altLang="en-US" sz="2000" dirty="0" smtClean="0"/>
              <a:t> </a:t>
            </a:r>
            <a:r>
              <a:rPr lang="en-US" altLang="en-US" sz="1200" dirty="0">
                <a:hlinkClick r:id="rId3"/>
              </a:rPr>
              <a:t>https://www.osha.gov/dsg/annotated-pels</a:t>
            </a:r>
            <a:r>
              <a:rPr lang="en-US" altLang="en-US" sz="1200" dirty="0" smtClean="0">
                <a:hlinkClick r:id="rId3"/>
              </a:rPr>
              <a:t>/</a:t>
            </a:r>
            <a:r>
              <a:rPr lang="en-US" altLang="en-US" sz="1200" dirty="0" smtClean="0"/>
              <a:t>   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ACGIH </a:t>
            </a:r>
            <a:r>
              <a:rPr lang="en-US" altLang="en-US" sz="1800" dirty="0"/>
              <a:t>TLVs </a:t>
            </a:r>
            <a:r>
              <a:rPr lang="en-US" sz="1200" dirty="0">
                <a:hlinkClick r:id="rId4" tooltip="ACGIH TLV/BEI Resourcess"/>
              </a:rPr>
              <a:t>http://www.acgih.org/TLV/</a:t>
            </a:r>
            <a:endParaRPr lang="en-US" altLang="en-US" sz="16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88789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0" name="Picture 2" descr="http://ehs.uky.edu/media/image/F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1000"/>
            <a:ext cx="89058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74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" y="1858170"/>
            <a:ext cx="8092440" cy="444798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 smtClean="0"/>
              <a:t>Personal Protective Equipment [</a:t>
            </a:r>
            <a:r>
              <a:rPr lang="en-US" altLang="en-US" b="1" i="1" u="sng" dirty="0" smtClean="0">
                <a:hlinkClick r:id="rId3"/>
              </a:rPr>
              <a:t>VIDEO</a:t>
            </a:r>
            <a:r>
              <a:rPr lang="en-US" altLang="en-US" u="sng" dirty="0" smtClean="0"/>
              <a:t>]</a:t>
            </a:r>
            <a:endParaRPr lang="en-US" altLang="en-US" dirty="0" smtClean="0"/>
          </a:p>
          <a:p>
            <a:pPr>
              <a:spcBef>
                <a:spcPts val="1800"/>
              </a:spcBef>
            </a:pPr>
            <a:r>
              <a:rPr lang="en-US" altLang="en-US" sz="2800" b="1" dirty="0"/>
              <a:t>KNOW what your lab requires</a:t>
            </a:r>
          </a:p>
          <a:p>
            <a:pPr>
              <a:spcBef>
                <a:spcPts val="1800"/>
              </a:spcBef>
            </a:pPr>
            <a:r>
              <a:rPr lang="en-US" altLang="en-US" sz="2800" b="1" dirty="0" smtClean="0"/>
              <a:t>Based on a hazard assessment</a:t>
            </a:r>
          </a:p>
          <a:p>
            <a:pPr>
              <a:spcBef>
                <a:spcPts val="1800"/>
              </a:spcBef>
            </a:pPr>
            <a:r>
              <a:rPr lang="en-US" altLang="en-US" sz="2800" dirty="0" smtClean="0"/>
              <a:t>Signs may indicate minimum </a:t>
            </a:r>
            <a:br>
              <a:rPr lang="en-US" altLang="en-US" sz="2800" dirty="0" smtClean="0"/>
            </a:br>
            <a:r>
              <a:rPr lang="en-US" altLang="en-US" sz="2800" dirty="0" smtClean="0"/>
              <a:t>requirement</a:t>
            </a:r>
          </a:p>
          <a:p>
            <a:pPr>
              <a:spcBef>
                <a:spcPts val="1800"/>
              </a:spcBef>
            </a:pPr>
            <a:r>
              <a:rPr lang="en-US" altLang="en-US" sz="2800" dirty="0" smtClean="0"/>
              <a:t>Written procedures should specify additional protection needed</a:t>
            </a:r>
          </a:p>
        </p:txBody>
      </p:sp>
    </p:spTree>
    <p:extLst>
      <p:ext uri="{BB962C8B-B14F-4D97-AF65-F5344CB8AC3E}">
        <p14:creationId xmlns:p14="http://schemas.microsoft.com/office/powerpoint/2010/main" val="348153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9144000" cy="4419600"/>
          </a:xfrm>
        </p:spPr>
        <p:txBody>
          <a:bodyPr/>
          <a:lstStyle/>
          <a:p>
            <a:pPr lvl="2">
              <a:buFontTx/>
              <a:buNone/>
            </a:pPr>
            <a:r>
              <a:rPr kumimoji="0" lang="en-US" altLang="en-US" u="sng" dirty="0" smtClean="0"/>
              <a:t>Absorption:  Gloves</a:t>
            </a:r>
            <a:endParaRPr kumimoji="0" lang="en-US" altLang="en-US" dirty="0" smtClean="0"/>
          </a:p>
          <a:p>
            <a:pPr lvl="2"/>
            <a:r>
              <a:rPr kumimoji="0" lang="en-US" altLang="en-US" sz="2000" dirty="0" smtClean="0"/>
              <a:t>Disposable / reusable</a:t>
            </a:r>
          </a:p>
          <a:p>
            <a:pPr lvl="3"/>
            <a:r>
              <a:rPr kumimoji="0" lang="en-US" altLang="en-US" dirty="0" smtClean="0"/>
              <a:t>Disposable vs. Reusable</a:t>
            </a:r>
          </a:p>
          <a:p>
            <a:pPr lvl="2"/>
            <a:r>
              <a:rPr kumimoji="0" lang="en-US" altLang="en-US" sz="2000" dirty="0" smtClean="0"/>
              <a:t>Glove material choice:</a:t>
            </a:r>
          </a:p>
          <a:p>
            <a:pPr lvl="3"/>
            <a:r>
              <a:rPr kumimoji="0" lang="en-US" altLang="en-US" dirty="0" smtClean="0"/>
              <a:t>protection</a:t>
            </a:r>
          </a:p>
          <a:p>
            <a:pPr lvl="3"/>
            <a:r>
              <a:rPr kumimoji="0" lang="en-US" altLang="en-US" dirty="0" smtClean="0"/>
              <a:t>side effects (latex allergies?)</a:t>
            </a:r>
          </a:p>
          <a:p>
            <a:pPr lvl="3"/>
            <a:r>
              <a:rPr kumimoji="0" lang="en-US" altLang="en-US" dirty="0" smtClean="0"/>
              <a:t>ease of use (durability / tactility / grip)</a:t>
            </a:r>
          </a:p>
          <a:p>
            <a:pPr lvl="3"/>
            <a:r>
              <a:rPr kumimoji="0" lang="en-US" altLang="en-US" dirty="0" smtClean="0"/>
              <a:t>cost</a:t>
            </a:r>
          </a:p>
          <a:p>
            <a:pPr lvl="2"/>
            <a:r>
              <a:rPr kumimoji="0" lang="en-US" altLang="en-US" sz="2000" dirty="0" smtClean="0"/>
              <a:t>Double gloves may be necessary</a:t>
            </a:r>
            <a:br>
              <a:rPr kumimoji="0" lang="en-US" altLang="en-US" sz="2000" dirty="0" smtClean="0"/>
            </a:br>
            <a:endParaRPr kumimoji="0" lang="en-US" altLang="en-US" sz="2000" dirty="0" smtClean="0"/>
          </a:p>
          <a:p>
            <a:pPr lvl="2"/>
            <a:r>
              <a:rPr kumimoji="0" lang="en-US" altLang="en-US" sz="2000" dirty="0" smtClean="0"/>
              <a:t>Check CUNY Lab Safety Manual for glove </a:t>
            </a:r>
            <a:r>
              <a:rPr lang="en-US" altLang="en-US" sz="2000" dirty="0"/>
              <a:t>selection</a:t>
            </a:r>
            <a:r>
              <a:rPr lang="en-US" altLang="en-US" sz="2000" dirty="0" smtClean="0"/>
              <a:t>: </a:t>
            </a:r>
            <a:r>
              <a:rPr lang="en-US" altLang="en-US" sz="1800" dirty="0" smtClean="0"/>
              <a:t>http</a:t>
            </a:r>
            <a:r>
              <a:rPr lang="en-US" altLang="en-US" sz="1800" dirty="0"/>
              <a:t>://www2.cuny.edu/research/student-resources/laboratory-safety-manual</a:t>
            </a:r>
            <a:r>
              <a:rPr lang="en-US" altLang="en-US" sz="1800" dirty="0" smtClean="0"/>
              <a:t>/ </a:t>
            </a:r>
            <a:endParaRPr kumimoji="0" lang="en-US" alt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56" y="1864680"/>
            <a:ext cx="4350444" cy="19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40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5334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447800"/>
            <a:ext cx="6096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 smtClean="0"/>
              <a:t>Absorption:  Eye/ Face Protection</a:t>
            </a:r>
            <a:endParaRPr lang="en-US" altLang="en-US" dirty="0" smtClean="0"/>
          </a:p>
          <a:p>
            <a:r>
              <a:rPr lang="en-US" altLang="en-US" dirty="0" smtClean="0"/>
              <a:t>Labs are eye hazardous areas</a:t>
            </a:r>
          </a:p>
          <a:p>
            <a:r>
              <a:rPr lang="en-US" altLang="en-US" dirty="0" smtClean="0"/>
              <a:t>Safety glasses, goggles</a:t>
            </a:r>
          </a:p>
          <a:p>
            <a:r>
              <a:rPr lang="en-US" altLang="en-US" dirty="0" smtClean="0"/>
              <a:t>Face shields</a:t>
            </a:r>
          </a:p>
          <a:p>
            <a:r>
              <a:rPr lang="en-US" altLang="en-US" dirty="0" smtClean="0"/>
              <a:t>Consider</a:t>
            </a:r>
          </a:p>
          <a:p>
            <a:pPr lvl="1"/>
            <a:r>
              <a:rPr lang="en-US" altLang="en-US" dirty="0" smtClean="0"/>
              <a:t>Prescription</a:t>
            </a:r>
          </a:p>
          <a:p>
            <a:pPr lvl="1"/>
            <a:r>
              <a:rPr lang="en-US" altLang="en-US" dirty="0" smtClean="0"/>
              <a:t>Contact lenses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2" name="AutoShape 4" descr="Image result for laboratory goggles mino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laboratory goggles minor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laboratory goggles minor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5281006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19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12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30723" name="Rectangle 512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638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 smtClean="0"/>
              <a:t>Absorption:  Protective Clothing</a:t>
            </a:r>
          </a:p>
          <a:p>
            <a:r>
              <a:rPr lang="en-US" altLang="en-US" dirty="0" smtClean="0"/>
              <a:t>Also have to protect skin on other body parts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Researchers have been injured: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75"/>
                    </a14:imgEffect>
                    <a14:imgEffect>
                      <a14:saturation sat="33000"/>
                    </a14:imgEffect>
                    <a14:imgEffect>
                      <a14:brightnessContrast bright="49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926080" cy="5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56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5334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Prevent Absorption</a:t>
            </a:r>
          </a:p>
        </p:txBody>
      </p:sp>
      <p:pic>
        <p:nvPicPr>
          <p:cNvPr id="33795" name="Picture 15" descr="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050"/>
            <a:ext cx="7316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1524000" y="48006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</a:rPr>
              <a:t>Sodium Hydroxide</a:t>
            </a:r>
          </a:p>
        </p:txBody>
      </p:sp>
    </p:spTree>
    <p:extLst>
      <p:ext uri="{BB962C8B-B14F-4D97-AF65-F5344CB8AC3E}">
        <p14:creationId xmlns:p14="http://schemas.microsoft.com/office/powerpoint/2010/main" val="442737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u="sng" dirty="0" smtClean="0"/>
              <a:t>Proper Lab Attire</a:t>
            </a:r>
            <a:endParaRPr lang="en-US" altLang="en-US" dirty="0" smtClean="0"/>
          </a:p>
          <a:p>
            <a:r>
              <a:rPr lang="en-US" altLang="en-US" dirty="0" smtClean="0"/>
              <a:t>Lab coat</a:t>
            </a:r>
          </a:p>
          <a:p>
            <a:r>
              <a:rPr lang="en-US" altLang="en-US" dirty="0" smtClean="0"/>
              <a:t>Pants or longer skirts</a:t>
            </a:r>
          </a:p>
          <a:p>
            <a:r>
              <a:rPr lang="en-US" altLang="en-US" dirty="0" smtClean="0"/>
              <a:t>Don’t wear too loose or too tight of clothing</a:t>
            </a:r>
          </a:p>
          <a:p>
            <a:r>
              <a:rPr lang="en-US" altLang="en-US" dirty="0"/>
              <a:t>Closed toe shoes (non-slip)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49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smtClean="0"/>
              <a:t>Ingestion</a:t>
            </a:r>
            <a:r>
              <a:rPr lang="en-US" altLang="en-US" smtClean="0"/>
              <a:t>:</a:t>
            </a:r>
          </a:p>
          <a:p>
            <a:r>
              <a:rPr lang="en-US" altLang="en-US" smtClean="0"/>
              <a:t>No mouth pipetting !!!</a:t>
            </a:r>
          </a:p>
          <a:p>
            <a:r>
              <a:rPr lang="en-US" altLang="en-US" smtClean="0"/>
              <a:t>No eating, drinking or applying cosmetics in chemical use areas</a:t>
            </a:r>
          </a:p>
          <a:p>
            <a:r>
              <a:rPr lang="en-US" altLang="en-US" smtClean="0"/>
              <a:t>Wash hands before leaving the lab</a:t>
            </a:r>
          </a:p>
          <a:p>
            <a:r>
              <a:rPr lang="en-US" altLang="en-US" smtClean="0"/>
              <a:t>No food or drink storage in labs</a:t>
            </a:r>
          </a:p>
        </p:txBody>
      </p:sp>
      <p:pic>
        <p:nvPicPr>
          <p:cNvPr id="35844" name="Picture 5" descr="G29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685925" cy="174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324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Exposure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20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u="sng" smtClean="0"/>
              <a:t>Injection:</a:t>
            </a: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Don’t directly handle broken glassware, needles and other sharp objects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6868" name="Picture 4" descr="bloody glass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3368" b="6477"/>
          <a:stretch>
            <a:fillRect/>
          </a:stretch>
        </p:blipFill>
        <p:spPr bwMode="auto">
          <a:xfrm>
            <a:off x="3429000" y="2057400"/>
            <a:ext cx="4800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170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562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5833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Gather </a:t>
            </a:r>
            <a:r>
              <a:rPr lang="en-US" altLang="en-US" dirty="0"/>
              <a:t>Information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OSHA Lab Standard </a:t>
            </a:r>
            <a:r>
              <a:rPr lang="en-US" altLang="en-US" sz="2000" kern="0" dirty="0" smtClean="0"/>
              <a:t>(29 CFR 1910.1450)</a:t>
            </a:r>
          </a:p>
          <a:p>
            <a:pPr lvl="1"/>
            <a:r>
              <a:rPr lang="en-US" altLang="en-US" sz="1600" kern="0" dirty="0">
                <a:hlinkClick r:id="rId5"/>
              </a:rPr>
              <a:t>https://</a:t>
            </a:r>
            <a:r>
              <a:rPr lang="en-US" altLang="en-US" sz="1600" kern="0" dirty="0" smtClean="0">
                <a:hlinkClick r:id="rId5"/>
              </a:rPr>
              <a:t>www.osha.gov/pls/oshaweb/owadisp.show_document?p_table=STANDARDS&amp;p_id=10106</a:t>
            </a:r>
            <a:endParaRPr lang="en-US" altLang="en-US" sz="1600" kern="0" dirty="0" smtClean="0"/>
          </a:p>
          <a:p>
            <a:r>
              <a:rPr lang="en-US" altLang="en-US" kern="0" dirty="0" smtClean="0"/>
              <a:t>NYS Right to Know/OSHA </a:t>
            </a:r>
            <a:r>
              <a:rPr lang="en-US" altLang="en-US" kern="0" dirty="0" err="1" smtClean="0"/>
              <a:t>HazCom</a:t>
            </a:r>
            <a:r>
              <a:rPr lang="en-US" altLang="en-US" kern="0" dirty="0" smtClean="0"/>
              <a:t> </a:t>
            </a:r>
            <a:br>
              <a:rPr lang="en-US" altLang="en-US" kern="0" dirty="0" smtClean="0"/>
            </a:br>
            <a:r>
              <a:rPr lang="en-US" altLang="en-US" sz="1800" kern="0" dirty="0" smtClean="0"/>
              <a:t>(</a:t>
            </a:r>
            <a:r>
              <a:rPr lang="en-US" altLang="en-US" sz="1800" kern="0" dirty="0"/>
              <a:t>29 CFR </a:t>
            </a:r>
            <a:r>
              <a:rPr lang="en-US" altLang="en-US" sz="1800" kern="0" dirty="0" smtClean="0"/>
              <a:t>1910.1200) </a:t>
            </a:r>
            <a:r>
              <a:rPr lang="en-US" altLang="en-US" sz="1600" kern="0" dirty="0" smtClean="0">
                <a:hlinkClick r:id="rId6"/>
              </a:rPr>
              <a:t>https</a:t>
            </a:r>
            <a:r>
              <a:rPr lang="en-US" altLang="en-US" sz="1600" kern="0" dirty="0">
                <a:hlinkClick r:id="rId6"/>
              </a:rPr>
              <a:t>://</a:t>
            </a:r>
            <a:r>
              <a:rPr lang="en-US" altLang="en-US" sz="1600" kern="0" dirty="0" smtClean="0">
                <a:hlinkClick r:id="rId6"/>
              </a:rPr>
              <a:t>www.osha.gov/dsg/hazcom/standards.html</a:t>
            </a:r>
            <a:r>
              <a:rPr lang="en-US" altLang="en-US" sz="1600" kern="0" dirty="0" smtClean="0"/>
              <a:t> </a:t>
            </a:r>
            <a:endParaRPr lang="en-US" altLang="en-US" kern="0" dirty="0" smtClean="0"/>
          </a:p>
          <a:p>
            <a:r>
              <a:rPr lang="en-US" altLang="en-US" kern="0" dirty="0" smtClean="0"/>
              <a:t>CUNY Lab Safety Manual</a:t>
            </a:r>
          </a:p>
          <a:p>
            <a:pPr lvl="1"/>
            <a:r>
              <a:rPr lang="en-US" altLang="en-US" sz="1600" kern="0" dirty="0">
                <a:hlinkClick r:id="rId7"/>
              </a:rPr>
              <a:t>http://www2.cuny.edu/research/student-resources/laboratory-safety-manual</a:t>
            </a:r>
            <a:r>
              <a:rPr lang="en-US" altLang="en-US" sz="1600" kern="0" dirty="0" smtClean="0">
                <a:hlinkClick r:id="rId7"/>
              </a:rPr>
              <a:t>/</a:t>
            </a:r>
            <a:r>
              <a:rPr lang="en-US" altLang="en-US" sz="1600" kern="0" dirty="0" smtClean="0"/>
              <a:t/>
            </a:r>
            <a:br>
              <a:rPr lang="en-US" altLang="en-US" sz="1600" kern="0" dirty="0" smtClean="0"/>
            </a:br>
            <a:r>
              <a:rPr lang="en-US" altLang="en-US" sz="1000" kern="0" dirty="0" smtClean="0"/>
              <a:t> </a:t>
            </a:r>
            <a:endParaRPr lang="en-US" altLang="en-US" sz="1600" kern="0" dirty="0"/>
          </a:p>
          <a:p>
            <a:r>
              <a:rPr lang="en-US" altLang="en-US" kern="0" dirty="0" smtClean="0"/>
              <a:t>Chemical Hygiene Plan</a:t>
            </a:r>
          </a:p>
          <a:p>
            <a:pPr lvl="1"/>
            <a:r>
              <a:rPr lang="en-US" altLang="en-US" sz="1600" kern="0" dirty="0" smtClean="0"/>
              <a:t>Each laboratory responsible for developing Lab Safety Plan</a:t>
            </a:r>
          </a:p>
          <a:p>
            <a:pPr lvl="1"/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966150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69799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41856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86677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Corrosives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5" y="1752600"/>
            <a:ext cx="873462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15193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60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Corrosives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2739"/>
            <a:ext cx="8067675" cy="40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33255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8577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Oxidizers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" y="1438275"/>
            <a:ext cx="8926573" cy="51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9792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Oxidizers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600200"/>
            <a:ext cx="8277225" cy="40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34522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0987" y="48577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Peroxides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575"/>
            <a:ext cx="1485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5425"/>
            <a:ext cx="8486775" cy="49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354493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Peroxides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458200" cy="48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19698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7" y="571501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/>
              <a:t>Reactive Chemicals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905000"/>
            <a:ext cx="8467725" cy="46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58" y="1"/>
            <a:ext cx="210255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05378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533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Water Reactive Chemicals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775"/>
            <a:ext cx="8048625" cy="491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1322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2387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Pyrophoric Chemicals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160337" cy="4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7116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5888"/>
            <a:ext cx="9329738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07657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60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Pyrophoric Chemicals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905000"/>
            <a:ext cx="8277225" cy="37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261160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2925" y="485774"/>
            <a:ext cx="8229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Highly Toxic/Particularly Hazardous Substances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229600" cy="31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21214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457200"/>
            <a:ext cx="8229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Highly Toxic/Particularly Hazardous Substances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81200"/>
            <a:ext cx="8172450" cy="418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17852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5048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Cryogenic Materials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1752600"/>
            <a:ext cx="8577263" cy="470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24812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400" dirty="0"/>
              <a:t>If you suspect that there is a gas leak or smell of an egg like odor, then it may be a gas leak. 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Gas is odorless and can be difficult to detect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Ensure lights are turned off  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Evacuate the room or </a:t>
            </a:r>
            <a:r>
              <a:rPr lang="en-US" altLang="en-US" sz="2400" dirty="0" smtClean="0"/>
              <a:t>facility</a:t>
            </a:r>
            <a:endParaRPr lang="en-US" alt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86677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Natural Gas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417227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check </a:t>
            </a:r>
            <a:r>
              <a:rPr lang="en-US" sz="2400" dirty="0"/>
              <a:t>all equipment for damaged and worn insulation on wiring</a:t>
            </a:r>
          </a:p>
          <a:p>
            <a:r>
              <a:rPr lang="en-US" sz="2400" dirty="0" smtClean="0"/>
              <a:t>connect </a:t>
            </a:r>
            <a:r>
              <a:rPr lang="en-US" sz="2400" dirty="0"/>
              <a:t>ground wires to clean metal</a:t>
            </a:r>
          </a:p>
          <a:p>
            <a:r>
              <a:rPr lang="en-US" sz="2400" dirty="0" smtClean="0"/>
              <a:t>keep </a:t>
            </a:r>
            <a:r>
              <a:rPr lang="en-US" sz="2400" dirty="0"/>
              <a:t>wires and other electrical equipment away from water </a:t>
            </a:r>
            <a:r>
              <a:rPr lang="en-US" sz="2400" dirty="0" smtClean="0"/>
              <a:t>&amp; hot </a:t>
            </a:r>
            <a:r>
              <a:rPr lang="en-US" sz="2400" dirty="0"/>
              <a:t>surfaces</a:t>
            </a:r>
          </a:p>
          <a:p>
            <a:r>
              <a:rPr lang="en-US" sz="2400" dirty="0" smtClean="0"/>
              <a:t>avoid </a:t>
            </a:r>
            <a:r>
              <a:rPr lang="en-US" sz="2400" dirty="0"/>
              <a:t>use of extension cords,(designed for temporary use only)</a:t>
            </a:r>
          </a:p>
          <a:p>
            <a:r>
              <a:rPr lang="en-US" sz="2400" dirty="0" smtClean="0"/>
              <a:t>avoid </a:t>
            </a:r>
            <a:r>
              <a:rPr lang="en-US" sz="2400" dirty="0"/>
              <a:t>homemade/makeshift wiring (use approved </a:t>
            </a:r>
            <a:r>
              <a:rPr lang="en-US" sz="2400" dirty="0" smtClean="0"/>
              <a:t>wiring methods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never </a:t>
            </a:r>
            <a:r>
              <a:rPr lang="en-US" sz="2400" dirty="0"/>
              <a:t>touch a switch/outlet with wet hands</a:t>
            </a:r>
          </a:p>
          <a:p>
            <a:r>
              <a:rPr lang="en-US" sz="2400" dirty="0" smtClean="0"/>
              <a:t>do </a:t>
            </a:r>
            <a:r>
              <a:rPr lang="en-US" sz="2400" dirty="0"/>
              <a:t>not use electrical equipment in a flammable atmosphere (</a:t>
            </a:r>
            <a:r>
              <a:rPr lang="en-US" sz="2400" dirty="0" smtClean="0"/>
              <a:t>I.e. electrical </a:t>
            </a:r>
            <a:r>
              <a:rPr lang="en-US" sz="2400" dirty="0"/>
              <a:t>plug strip in a fume hood)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609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kern="0" dirty="0" smtClean="0"/>
              <a:t>Electrical Equipment</a:t>
            </a:r>
          </a:p>
        </p:txBody>
      </p:sp>
    </p:spTree>
    <p:extLst>
      <p:ext uri="{BB962C8B-B14F-4D97-AF65-F5344CB8AC3E}">
        <p14:creationId xmlns:p14="http://schemas.microsoft.com/office/powerpoint/2010/main" val="3161377460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CHEMICAL STORAGE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867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 smtClean="0"/>
              <a:t>Provide Lab Security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Keep the public from your chemicals</a:t>
            </a:r>
          </a:p>
          <a:p>
            <a:r>
              <a:rPr lang="en-US" altLang="en-US" dirty="0" smtClean="0"/>
              <a:t>Systems already in place:</a:t>
            </a:r>
          </a:p>
          <a:p>
            <a:pPr lvl="1"/>
            <a:r>
              <a:rPr lang="en-US" altLang="en-US" dirty="0" smtClean="0"/>
              <a:t>Lock your lab when unattended</a:t>
            </a:r>
          </a:p>
          <a:p>
            <a:pPr lvl="1"/>
            <a:r>
              <a:rPr lang="en-US" altLang="en-US" dirty="0" smtClean="0"/>
              <a:t>Do not prop open building doors</a:t>
            </a:r>
          </a:p>
          <a:p>
            <a:pPr algn="r">
              <a:buFontTx/>
              <a:buNone/>
            </a:pPr>
            <a:endParaRPr lang="en-US" altLang="en-US" i="1" dirty="0" smtClean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638800" y="2362200"/>
          <a:ext cx="22050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Clip" r:id="rId4" imgW="3344863" imgH="2476500" progId="MS_ClipArt_Gallery.2">
                  <p:embed/>
                </p:oleObj>
              </mc:Choice>
              <mc:Fallback>
                <p:oleObj name="Clip" r:id="rId4" imgW="3344863" imgH="2476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2205038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040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9575"/>
            <a:ext cx="81534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CHEMICAL STORAGE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1"/>
            <a:ext cx="8553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37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3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l"/>
            <a:r>
              <a:rPr lang="en-US" altLang="en-US" dirty="0" smtClean="0"/>
              <a:t>CHEMICAL STORAGE</a:t>
            </a:r>
          </a:p>
        </p:txBody>
      </p:sp>
      <p:sp>
        <p:nvSpPr>
          <p:cNvPr id="44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 smtClean="0"/>
              <a:t>Flammables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Refrigerators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explosion proof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flammables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regular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1 gal of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isopentane</a:t>
            </a:r>
            <a:r>
              <a:rPr lang="en-US" altLang="en-US" sz="2000" dirty="0" smtClean="0">
                <a:solidFill>
                  <a:schemeClr val="hlink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did this</a:t>
            </a:r>
            <a:r>
              <a:rPr lang="en-US" altLang="en-US" sz="2000" dirty="0" smtClean="0"/>
              <a:t>  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 algn="r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44036" name="Object 2061"/>
          <p:cNvGraphicFramePr>
            <a:graphicFrameLocks noChangeAspect="1"/>
          </p:cNvGraphicFramePr>
          <p:nvPr/>
        </p:nvGraphicFramePr>
        <p:xfrm>
          <a:off x="4648200" y="1600200"/>
          <a:ext cx="3733800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Photo Editor Photo" r:id="rId4" imgW="2849524" imgH="4389500" progId="MSPhotoEd.3">
                  <p:embed/>
                </p:oleObj>
              </mc:Choice>
              <mc:Fallback>
                <p:oleObj name="Photo Editor Photo" r:id="rId4" imgW="2849524" imgH="43895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944"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3733800" cy="469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AutoShape 2063"/>
          <p:cNvSpPr>
            <a:spLocks noChangeArrowheads="1"/>
          </p:cNvSpPr>
          <p:nvPr/>
        </p:nvSpPr>
        <p:spPr bwMode="auto">
          <a:xfrm>
            <a:off x="3657600" y="5715000"/>
            <a:ext cx="838200" cy="485775"/>
          </a:xfrm>
          <a:prstGeom prst="rightArrow">
            <a:avLst>
              <a:gd name="adj1" fmla="val 50000"/>
              <a:gd name="adj2" fmla="val 43137"/>
            </a:avLst>
          </a:prstGeom>
          <a:solidFill>
            <a:schemeClr val="hlink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8689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sz="3200" dirty="0" smtClean="0"/>
              <a:t>OSHA Lab Safety Standard Requires Employer to inform workers of: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content of the OSHA Laboratory </a:t>
            </a:r>
            <a:r>
              <a:rPr lang="en-US" sz="2000" dirty="0" smtClean="0"/>
              <a:t>standard and </a:t>
            </a:r>
            <a:r>
              <a:rPr lang="en-US" sz="2000" dirty="0"/>
              <a:t>its </a:t>
            </a:r>
            <a:r>
              <a:rPr lang="en-US" sz="2000" dirty="0" smtClean="0"/>
              <a:t>appendices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location and availability of the </a:t>
            </a:r>
            <a:r>
              <a:rPr lang="en-US" sz="2000" dirty="0" smtClean="0"/>
              <a:t>Chemical Hygiene </a:t>
            </a:r>
            <a:r>
              <a:rPr lang="en-US" sz="2000" dirty="0"/>
              <a:t>Plan;</a:t>
            </a:r>
          </a:p>
          <a:p>
            <a:r>
              <a:rPr lang="en-US" sz="2000" dirty="0" smtClean="0"/>
              <a:t>Permissible </a:t>
            </a:r>
            <a:r>
              <a:rPr lang="en-US" sz="2000" dirty="0"/>
              <a:t>exposure limits (PELs) for </a:t>
            </a:r>
            <a:r>
              <a:rPr lang="en-US" sz="2000" dirty="0" smtClean="0"/>
              <a:t>OSHA-regulated </a:t>
            </a:r>
            <a:r>
              <a:rPr lang="en-US" sz="2000" dirty="0"/>
              <a:t>substances, or recommended </a:t>
            </a:r>
            <a:r>
              <a:rPr lang="en-US" sz="2000" dirty="0" smtClean="0"/>
              <a:t>exposure </a:t>
            </a:r>
            <a:r>
              <a:rPr lang="en-US" sz="2000" dirty="0"/>
              <a:t>levels for other hazardous chemicals </a:t>
            </a:r>
            <a:r>
              <a:rPr lang="en-US" sz="2000" dirty="0" smtClean="0"/>
              <a:t>where there </a:t>
            </a:r>
            <a:r>
              <a:rPr lang="en-US" sz="2000" dirty="0"/>
              <a:t>is no applicable standard;</a:t>
            </a:r>
          </a:p>
          <a:p>
            <a:r>
              <a:rPr lang="en-US" sz="2000" dirty="0" smtClean="0"/>
              <a:t>Signs </a:t>
            </a:r>
            <a:r>
              <a:rPr lang="en-US" sz="2000" dirty="0"/>
              <a:t>and symptoms associated with </a:t>
            </a:r>
            <a:r>
              <a:rPr lang="en-US" sz="2000" dirty="0" smtClean="0"/>
              <a:t>exposure to </a:t>
            </a:r>
            <a:r>
              <a:rPr lang="en-US" sz="2000" dirty="0"/>
              <a:t>hazardous chemicals in the laboratory; and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location and availability of reference </a:t>
            </a:r>
            <a:r>
              <a:rPr lang="en-US" sz="2000" dirty="0" smtClean="0"/>
              <a:t>materials </a:t>
            </a:r>
            <a:r>
              <a:rPr lang="en-US" sz="2000" dirty="0"/>
              <a:t>on the hazards, safe handling, storage </a:t>
            </a:r>
            <a:r>
              <a:rPr lang="en-US" sz="2000" dirty="0" smtClean="0"/>
              <a:t>and disposal </a:t>
            </a:r>
            <a:r>
              <a:rPr lang="en-US" sz="2000" dirty="0"/>
              <a:t>of hazardous chemicals in the </a:t>
            </a:r>
            <a:r>
              <a:rPr lang="en-US" sz="2000" dirty="0" smtClean="0"/>
              <a:t>laboratory</a:t>
            </a:r>
            <a:r>
              <a:rPr lang="en-US" sz="2000" dirty="0"/>
              <a:t>, including, but not limited to, </a:t>
            </a:r>
            <a:r>
              <a:rPr lang="en-US" sz="2000" dirty="0" smtClean="0"/>
              <a:t>SDSs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4961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/>
              <a:t>Compressed Gases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447800"/>
            <a:ext cx="5410200" cy="5105400"/>
          </a:xfrm>
        </p:spPr>
        <p:txBody>
          <a:bodyPr/>
          <a:lstStyle/>
          <a:p>
            <a:r>
              <a:rPr lang="en-US" sz="2000" dirty="0" smtClean="0"/>
              <a:t>Properly </a:t>
            </a:r>
            <a:r>
              <a:rPr lang="en-US" sz="2000" dirty="0"/>
              <a:t>secure at all times</a:t>
            </a:r>
          </a:p>
          <a:p>
            <a:pPr lvl="1"/>
            <a:r>
              <a:rPr lang="en-US" sz="1600" dirty="0" smtClean="0"/>
              <a:t>Straps</a:t>
            </a:r>
            <a:r>
              <a:rPr lang="en-US" sz="1600" dirty="0"/>
              <a:t>, belts, or chains</a:t>
            </a:r>
          </a:p>
          <a:p>
            <a:r>
              <a:rPr lang="en-US" sz="2000" dirty="0" smtClean="0"/>
              <a:t>Keep </a:t>
            </a:r>
            <a:r>
              <a:rPr lang="en-US" sz="2000" dirty="0"/>
              <a:t>valve caps on unless the </a:t>
            </a:r>
            <a:r>
              <a:rPr lang="en-US" sz="2000" dirty="0" smtClean="0"/>
              <a:t>cylinder is </a:t>
            </a:r>
            <a:r>
              <a:rPr lang="en-US" sz="2000" dirty="0"/>
              <a:t>being used</a:t>
            </a:r>
          </a:p>
          <a:p>
            <a:r>
              <a:rPr lang="en-US" sz="2000" dirty="0" smtClean="0"/>
              <a:t>Store </a:t>
            </a:r>
            <a:r>
              <a:rPr lang="en-US" sz="2000" dirty="0"/>
              <a:t>in a well ventilated area</a:t>
            </a:r>
          </a:p>
          <a:p>
            <a:pPr lvl="1"/>
            <a:r>
              <a:rPr lang="en-US" sz="1600" dirty="0" smtClean="0"/>
              <a:t>Keep </a:t>
            </a:r>
            <a:r>
              <a:rPr lang="en-US" sz="1600" dirty="0"/>
              <a:t>away from heat or ignition sources</a:t>
            </a:r>
          </a:p>
          <a:p>
            <a:pPr lvl="1"/>
            <a:r>
              <a:rPr lang="en-US" sz="1600" dirty="0" smtClean="0"/>
              <a:t>Keep </a:t>
            </a:r>
            <a:r>
              <a:rPr lang="en-US" sz="1600" dirty="0"/>
              <a:t>away from electrical circuits</a:t>
            </a:r>
          </a:p>
          <a:p>
            <a:r>
              <a:rPr lang="en-US" sz="2000" dirty="0" smtClean="0"/>
              <a:t>Segregate </a:t>
            </a:r>
            <a:r>
              <a:rPr lang="en-US" sz="2000" dirty="0"/>
              <a:t>Oxygen cylinders (empty or full) from fuel-gas cylinders and </a:t>
            </a:r>
            <a:r>
              <a:rPr lang="en-US" sz="2000" dirty="0" smtClean="0"/>
              <a:t>combustible materials</a:t>
            </a:r>
            <a:endParaRPr lang="en-US" sz="2000" dirty="0"/>
          </a:p>
          <a:p>
            <a:pPr lvl="1"/>
            <a:r>
              <a:rPr lang="en-US" sz="1600" dirty="0" smtClean="0"/>
              <a:t>20 </a:t>
            </a:r>
            <a:r>
              <a:rPr lang="en-US" sz="1600" dirty="0"/>
              <a:t>feet minimum distance</a:t>
            </a:r>
          </a:p>
          <a:p>
            <a:r>
              <a:rPr lang="en-US" sz="2000" dirty="0" smtClean="0"/>
              <a:t>Store </a:t>
            </a:r>
            <a:r>
              <a:rPr lang="en-US" sz="2000" dirty="0"/>
              <a:t>flammable gas cylinders away from oxygen, nitrous oxide cylinders.</a:t>
            </a:r>
          </a:p>
          <a:p>
            <a:r>
              <a:rPr lang="en-US" sz="2000" dirty="0" smtClean="0"/>
              <a:t>Segregate </a:t>
            </a:r>
            <a:r>
              <a:rPr lang="en-US" sz="2000" dirty="0"/>
              <a:t>full and empty cylinders</a:t>
            </a:r>
          </a:p>
          <a:p>
            <a:pPr lvl="1"/>
            <a:r>
              <a:rPr lang="en-US" sz="1600" dirty="0" smtClean="0"/>
              <a:t>Label </a:t>
            </a:r>
            <a:r>
              <a:rPr lang="en-US" sz="1600" dirty="0"/>
              <a:t>empty cylinders to prevent confusion</a:t>
            </a:r>
          </a:p>
          <a:p>
            <a:pPr lvl="1"/>
            <a:r>
              <a:rPr lang="en-US" sz="1600" dirty="0" smtClean="0"/>
              <a:t>Empty </a:t>
            </a:r>
            <a:r>
              <a:rPr lang="en-US" sz="1600" dirty="0"/>
              <a:t>cylinders should be returned to Vendor</a:t>
            </a:r>
            <a:endParaRPr lang="en-US" altLang="en-US" sz="2800" i="1" dirty="0" smtClean="0"/>
          </a:p>
        </p:txBody>
      </p:sp>
      <p:pic>
        <p:nvPicPr>
          <p:cNvPr id="45060" name="Picture 4" descr="Gasres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5950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881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SHIPPING SAMPLES/CHEMICALS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All shippers (</a:t>
            </a:r>
            <a:r>
              <a:rPr lang="en-US" altLang="en-US" dirty="0" err="1" smtClean="0"/>
              <a:t>Fedex</a:t>
            </a:r>
            <a:r>
              <a:rPr lang="en-US" altLang="en-US" dirty="0" smtClean="0"/>
              <a:t>, UPS) will require you to state if a “Dangerous Good”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Determine if hazardous material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Toxic, biohazard, corrosive, flammable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Dry Ice. Compressed gasses (even air)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Proper packaging and labeling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Use only specifically designed packages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Shipping papers signed by certified person</a:t>
            </a:r>
          </a:p>
        </p:txBody>
      </p:sp>
    </p:spTree>
    <p:extLst>
      <p:ext uri="{BB962C8B-B14F-4D97-AF65-F5344CB8AC3E}">
        <p14:creationId xmlns:p14="http://schemas.microsoft.com/office/powerpoint/2010/main" val="384048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Identify Wastes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620" y="15240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All chemical waste is treated as hazardous, except: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Certain Buffer Solutions, Salts, Sugars and Amino Acids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empty containers, 5 gallons or smaller, that did not contain acutely hazardous material (E.g.: </a:t>
            </a:r>
            <a:r>
              <a:rPr lang="en-US" altLang="en-US" sz="2400" dirty="0" err="1" smtClean="0"/>
              <a:t>acrolein</a:t>
            </a:r>
            <a:r>
              <a:rPr lang="en-US" altLang="en-US" sz="2400" dirty="0" smtClean="0"/>
              <a:t>; see website)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Mixed waste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biohazardous + chemical  </a:t>
            </a:r>
            <a:r>
              <a:rPr lang="en-US" altLang="en-US" sz="2400" dirty="0" smtClean="0">
                <a:sym typeface="Symbol" pitchFamily="18" charset="2"/>
              </a:rPr>
              <a:t>  chemical waste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Deactivate any biological organisms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radioactive + chemical </a:t>
            </a:r>
            <a:r>
              <a:rPr lang="en-US" altLang="en-US" sz="2400" dirty="0" smtClean="0">
                <a:sym typeface="Symbol" pitchFamily="18" charset="2"/>
              </a:rPr>
              <a:t>  “call EH&amp;S first”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sym typeface="Symbol" pitchFamily="18" charset="2"/>
              </a:rPr>
              <a:t>Short half-life preferred (32P)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sym typeface="Symbol" pitchFamily="18" charset="2"/>
              </a:rPr>
              <a:t>Treat the chemical portion</a:t>
            </a:r>
          </a:p>
        </p:txBody>
      </p:sp>
    </p:spTree>
    <p:extLst>
      <p:ext uri="{BB962C8B-B14F-4D97-AF65-F5344CB8AC3E}">
        <p14:creationId xmlns:p14="http://schemas.microsoft.com/office/powerpoint/2010/main" val="18999542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Hazardous Waste Disposal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467600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Each lab has a Satellite Accumulation Area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Waste from your lab only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Proper segregation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Secondary containment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Proper labeling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Max of 50 gallons </a:t>
            </a:r>
            <a:r>
              <a:rPr lang="en-US" altLang="en-US" sz="2400" dirty="0"/>
              <a:t>total/1 quart </a:t>
            </a:r>
            <a:r>
              <a:rPr lang="en-US" altLang="en-US" sz="2400" dirty="0" smtClean="0"/>
              <a:t>of </a:t>
            </a:r>
            <a:r>
              <a:rPr lang="en-US" altLang="en-US" sz="2400" dirty="0" smtClean="0">
                <a:solidFill>
                  <a:srgbClr val="7A1C4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acutely</a:t>
            </a:r>
            <a:r>
              <a:rPr lang="en-US" altLang="en-US" sz="2400" dirty="0" smtClean="0">
                <a:solidFill>
                  <a:srgbClr val="7A1C44"/>
                </a:solidFill>
              </a:rPr>
              <a:t> </a:t>
            </a:r>
            <a:r>
              <a:rPr lang="en-US" altLang="en-US" sz="2400" dirty="0"/>
              <a:t>hazardous </a:t>
            </a:r>
            <a:r>
              <a:rPr lang="en-US" altLang="en-US" sz="2400" dirty="0" smtClean="0"/>
              <a:t>waste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i="1" dirty="0" smtClean="0"/>
              <a:t>FDNY Lab Permit storage limits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i="1" dirty="0" smtClean="0"/>
              <a:t>Everyone with access must be </a:t>
            </a:r>
            <a:br>
              <a:rPr lang="en-US" altLang="en-US" sz="2400" b="1" i="1" dirty="0" smtClean="0"/>
            </a:br>
            <a:r>
              <a:rPr lang="en-US" altLang="en-US" sz="2400" b="1" i="1" dirty="0" smtClean="0"/>
              <a:t>trained</a:t>
            </a:r>
            <a:endParaRPr lang="en-US" altLang="en-US" sz="2400" b="1" i="1" dirty="0"/>
          </a:p>
          <a:p>
            <a:pPr lvl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lvl="2">
              <a:lnSpc>
                <a:spcPct val="90000"/>
              </a:lnSpc>
              <a:buFontTx/>
              <a:buNone/>
              <a:defRPr/>
            </a:pPr>
            <a:endParaRPr lang="en-US" altLang="en-US" sz="2000" dirty="0" smtClean="0"/>
          </a:p>
        </p:txBody>
      </p:sp>
      <p:pic>
        <p:nvPicPr>
          <p:cNvPr id="120834" name="Picture 2" descr="Z:\EHS\BC Pictures\20160914_135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4419600" cy="19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908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5334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 smtClean="0"/>
              <a:t>Prohibitions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r>
              <a:rPr lang="en-US" altLang="en-US" dirty="0" smtClean="0"/>
              <a:t>Illegal Disposal</a:t>
            </a:r>
          </a:p>
          <a:p>
            <a:pPr lvl="1"/>
            <a:r>
              <a:rPr lang="en-US" altLang="en-US" dirty="0" smtClean="0"/>
              <a:t>don’t put in a drain or trash</a:t>
            </a:r>
          </a:p>
          <a:p>
            <a:pPr lvl="1"/>
            <a:r>
              <a:rPr lang="en-US" altLang="en-US" dirty="0" smtClean="0"/>
              <a:t>don’t intentionally evaporate</a:t>
            </a:r>
          </a:p>
          <a:p>
            <a:r>
              <a:rPr lang="en-US" altLang="en-US" dirty="0" smtClean="0"/>
              <a:t>Transportation</a:t>
            </a:r>
          </a:p>
          <a:p>
            <a:pPr lvl="1"/>
            <a:r>
              <a:rPr lang="en-US" altLang="en-US" dirty="0" smtClean="0"/>
              <a:t>EH&amp;S will pick the waste up</a:t>
            </a:r>
          </a:p>
          <a:p>
            <a:r>
              <a:rPr lang="en-US" altLang="en-US" dirty="0" smtClean="0"/>
              <a:t>Treatment without EH&amp;S approval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41991" name="Picture 7" descr="Image result for epa vio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50" y="4572000"/>
            <a:ext cx="35350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Image result for epa viol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1" descr="Image result for epa viol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7" name="Picture 13" descr="Image result for epa viol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10" y="1828800"/>
            <a:ext cx="2614491" cy="2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2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067800" cy="914400"/>
          </a:xfrm>
        </p:spPr>
        <p:txBody>
          <a:bodyPr/>
          <a:lstStyle/>
          <a:p>
            <a:pPr marL="609600" indent="-609600" fontAlgn="auto">
              <a:spcAft>
                <a:spcPts val="0"/>
              </a:spcAft>
              <a:defRPr/>
            </a:pPr>
            <a:r>
              <a:rPr lang="en-US" altLang="en-US" sz="3600" spc="-120" dirty="0" smtClean="0"/>
              <a:t>  Most Common </a:t>
            </a:r>
            <a:r>
              <a:rPr lang="en-US" altLang="en-US" sz="2800" b="0" spc="-120" dirty="0" smtClean="0"/>
              <a:t>(and fineable</a:t>
            </a:r>
            <a:r>
              <a:rPr lang="en-US" altLang="en-US" sz="2800" b="0" spc="-120" dirty="0"/>
              <a:t>)</a:t>
            </a:r>
            <a:r>
              <a:rPr lang="en-US" altLang="en-US" sz="2800" b="0" spc="-120" dirty="0" smtClean="0"/>
              <a:t> </a:t>
            </a:r>
            <a:r>
              <a:rPr lang="en-US" altLang="en-US" sz="3600" spc="-120" dirty="0" smtClean="0"/>
              <a:t>EPA Violations</a:t>
            </a:r>
            <a:endParaRPr lang="en-US" altLang="en-US" sz="3200" spc="-12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839200" cy="3733800"/>
          </a:xfrm>
          <a:ln>
            <a:noFill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dirty="0"/>
              <a:t>  </a:t>
            </a:r>
            <a:endParaRPr lang="en-US" altLang="en-US" sz="1600" dirty="0"/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3000" dirty="0" smtClean="0"/>
              <a:t>Improper labeling </a:t>
            </a:r>
            <a:r>
              <a:rPr lang="en-US" altLang="en-US" sz="3000" dirty="0"/>
              <a:t>of </a:t>
            </a:r>
            <a:r>
              <a:rPr lang="en-US" altLang="en-US" sz="3000" dirty="0" smtClean="0"/>
              <a:t>waste</a:t>
            </a:r>
            <a:endParaRPr lang="en-US" altLang="en-US" sz="3000" kern="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3000" dirty="0"/>
              <a:t>Improper </a:t>
            </a:r>
            <a:r>
              <a:rPr lang="en-US" altLang="en-US" sz="3000" dirty="0" smtClean="0"/>
              <a:t>segregation </a:t>
            </a:r>
            <a:r>
              <a:rPr lang="en-US" altLang="en-US" sz="3000" dirty="0"/>
              <a:t>and </a:t>
            </a:r>
            <a:r>
              <a:rPr lang="en-US" altLang="en-US" sz="3000" dirty="0" smtClean="0"/>
              <a:t>compatibility </a:t>
            </a:r>
            <a:r>
              <a:rPr lang="en-US" altLang="en-US" sz="3000" dirty="0"/>
              <a:t>of </a:t>
            </a:r>
            <a:r>
              <a:rPr lang="en-US" altLang="en-US" sz="3000" dirty="0" smtClean="0"/>
              <a:t>waste</a:t>
            </a:r>
            <a:endParaRPr lang="en-US" altLang="en-US" sz="3000" kern="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3000" dirty="0"/>
              <a:t>Improper </a:t>
            </a:r>
            <a:r>
              <a:rPr lang="en-US" altLang="en-US" sz="3000" dirty="0" smtClean="0"/>
              <a:t>storage </a:t>
            </a:r>
            <a:r>
              <a:rPr lang="en-US" altLang="en-US" sz="3000" dirty="0"/>
              <a:t>of </a:t>
            </a:r>
            <a:r>
              <a:rPr lang="en-US" altLang="en-US" sz="3000" dirty="0" smtClean="0"/>
              <a:t>waste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3000" dirty="0"/>
              <a:t>Failure to </a:t>
            </a:r>
            <a:r>
              <a:rPr lang="en-US" altLang="en-US" sz="3000" dirty="0" smtClean="0"/>
              <a:t>remove funnel &amp; cap </a:t>
            </a:r>
            <a:r>
              <a:rPr lang="en-US" altLang="en-US" sz="3000" dirty="0"/>
              <a:t>w</a:t>
            </a:r>
            <a:r>
              <a:rPr lang="en-US" altLang="en-US" sz="3000" dirty="0" smtClean="0"/>
              <a:t>aste bottles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3000" dirty="0"/>
              <a:t>Accumulation of </a:t>
            </a:r>
            <a:r>
              <a:rPr lang="en-US" altLang="en-US" sz="3000" dirty="0" smtClean="0"/>
              <a:t>excessive waste</a:t>
            </a:r>
            <a:endParaRPr lang="en-US" altLang="en-US" sz="3000" kern="0" dirty="0" smtClean="0"/>
          </a:p>
          <a:p>
            <a:pPr lvl="1">
              <a:lnSpc>
                <a:spcPct val="90000"/>
              </a:lnSpc>
            </a:pPr>
            <a:endParaRPr lang="en-US" altLang="en-US" sz="32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17197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altLang="en-US" dirty="0" smtClean="0"/>
              <a:t>Regulated Medical Waste</a:t>
            </a:r>
          </a:p>
        </p:txBody>
      </p:sp>
      <p:sp>
        <p:nvSpPr>
          <p:cNvPr id="93187" name="Content Placeholder 6"/>
          <p:cNvSpPr>
            <a:spLocks noGrp="1"/>
          </p:cNvSpPr>
          <p:nvPr>
            <p:ph idx="1"/>
          </p:nvPr>
        </p:nvSpPr>
        <p:spPr>
          <a:xfrm>
            <a:off x="228600" y="3276600"/>
            <a:ext cx="8763000" cy="3276600"/>
          </a:xfrm>
        </p:spPr>
        <p:txBody>
          <a:bodyPr/>
          <a:lstStyle/>
          <a:p>
            <a:r>
              <a:rPr lang="en-US" sz="2800" dirty="0"/>
              <a:t>Infectious animal waste</a:t>
            </a:r>
          </a:p>
          <a:p>
            <a:r>
              <a:rPr lang="en-US" sz="2800" dirty="0"/>
              <a:t>Human pathological waste</a:t>
            </a:r>
          </a:p>
          <a:p>
            <a:r>
              <a:rPr lang="en-US" sz="2800" dirty="0"/>
              <a:t>Human blood and blood products</a:t>
            </a:r>
          </a:p>
          <a:p>
            <a:r>
              <a:rPr lang="en-US" sz="2800" dirty="0"/>
              <a:t>Needles and syringes (sharps)</a:t>
            </a:r>
          </a:p>
          <a:p>
            <a:r>
              <a:rPr lang="en-US" sz="2800" dirty="0"/>
              <a:t>Cultures and stocks (microbiological materials)</a:t>
            </a:r>
          </a:p>
          <a:p>
            <a:r>
              <a:rPr lang="en-US" sz="2800" dirty="0"/>
              <a:t>Other biohazard waste (e.g. materials contaminated with infectious agents </a:t>
            </a:r>
            <a:r>
              <a:rPr lang="en-US" sz="2800" dirty="0" smtClean="0"/>
              <a:t>such)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733800" cy="17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0800" y="1916668"/>
            <a:ext cx="165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www.Cnn.com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81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altLang="en-US" dirty="0" smtClean="0"/>
              <a:t>DISPOSE: “Universal Wastes”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7467600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Fluorescent Tubes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Batteries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Electronic Equipment</a:t>
            </a:r>
          </a:p>
          <a:p>
            <a:pPr marL="344487" lvl="1" indent="0">
              <a:lnSpc>
                <a:spcPct val="90000"/>
              </a:lnSpc>
              <a:buNone/>
            </a:pPr>
            <a:endParaRPr lang="en-US" altLang="en-US" dirty="0" smtClean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24590" r="42015" b="29627"/>
          <a:stretch/>
        </p:blipFill>
        <p:spPr bwMode="auto">
          <a:xfrm>
            <a:off x="5029200" y="1651377"/>
            <a:ext cx="3678072" cy="279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943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495550" y="455295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2438400"/>
            <a:ext cx="3657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85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9512"/>
            <a:ext cx="9144000" cy="1258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Radioactive Waste</a:t>
            </a:r>
            <a:br>
              <a:rPr lang="en-US" altLang="en-US" b="1" dirty="0" smtClean="0">
                <a:solidFill>
                  <a:schemeClr val="tx2"/>
                </a:solidFill>
              </a:rPr>
            </a:br>
            <a:endParaRPr lang="en-US" altLang="en-US" b="1" dirty="0" smtClean="0">
              <a:solidFill>
                <a:schemeClr val="tx2"/>
              </a:solidFill>
            </a:endParaRPr>
          </a:p>
        </p:txBody>
      </p:sp>
      <p:pic>
        <p:nvPicPr>
          <p:cNvPr id="95236" name="Picture 6" descr="radiation%20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4925" y="1143000"/>
            <a:ext cx="1184275" cy="1524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9" name="Text Box 10"/>
          <p:cNvSpPr txBox="1">
            <a:spLocks noChangeArrowheads="1"/>
          </p:cNvSpPr>
          <p:nvPr/>
        </p:nvSpPr>
        <p:spPr bwMode="auto">
          <a:xfrm>
            <a:off x="-381000" y="2133600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buFont typeface="Wingdings" pitchFamily="2" charset="2"/>
              <a:buChar char="§"/>
              <a:defRPr/>
            </a:pPr>
            <a:endParaRPr lang="en-US" altLang="en-US" sz="2400" dirty="0" smtClean="0"/>
          </a:p>
          <a:p>
            <a:pPr marL="342900" indent="-342900">
              <a:spcBef>
                <a:spcPct val="5000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16" y="365760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Controlled Substances Waste</a:t>
            </a:r>
            <a:br>
              <a:rPr lang="en-US" altLang="en-US" kern="0" dirty="0" smtClean="0">
                <a:solidFill>
                  <a:schemeClr val="tx2"/>
                </a:solidFill>
              </a:rPr>
            </a:br>
            <a:endParaRPr lang="en-US" altLang="en-US" kern="0" dirty="0" smtClean="0">
              <a:solidFill>
                <a:schemeClr val="tx2"/>
              </a:solidFill>
            </a:endParaRPr>
          </a:p>
        </p:txBody>
      </p:sp>
      <p:pic>
        <p:nvPicPr>
          <p:cNvPr id="143362" name="Picture 2" descr="Image result for dea controlled substance w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46275"/>
            <a:ext cx="7696200" cy="4530725"/>
          </a:xfrm>
        </p:spPr>
        <p:txBody>
          <a:bodyPr/>
          <a:lstStyle/>
          <a:p>
            <a:r>
              <a:rPr lang="en-US" altLang="en-US" sz="3200" dirty="0" smtClean="0"/>
              <a:t>Obtain NYC </a:t>
            </a:r>
            <a:r>
              <a:rPr lang="en-US" altLang="en-US" sz="3200" dirty="0"/>
              <a:t>License </a:t>
            </a:r>
            <a:endParaRPr lang="en-US" altLang="en-US" sz="3200" dirty="0" smtClean="0"/>
          </a:p>
          <a:p>
            <a:r>
              <a:rPr lang="en-US" altLang="en-US" sz="3200" dirty="0" smtClean="0"/>
              <a:t>Notify </a:t>
            </a:r>
            <a:r>
              <a:rPr lang="en-US" altLang="en-US" sz="3200" dirty="0"/>
              <a:t>EHS &amp; Radiation Safety </a:t>
            </a:r>
            <a:r>
              <a:rPr lang="en-US" altLang="en-US" sz="3200" dirty="0" smtClean="0"/>
              <a:t>Committee</a:t>
            </a:r>
          </a:p>
          <a:p>
            <a:endParaRPr lang="en-US" altLang="en-US" sz="3200" dirty="0" smtClean="0"/>
          </a:p>
          <a:p>
            <a:r>
              <a:rPr lang="en-US" sz="3200" dirty="0" smtClean="0"/>
              <a:t>Obtain individual DEA license</a:t>
            </a:r>
          </a:p>
          <a:p>
            <a:r>
              <a:rPr lang="en-US" sz="3200" dirty="0" smtClean="0"/>
              <a:t>Contact EHS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Chemical Spill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materials </a:t>
            </a:r>
            <a:r>
              <a:rPr lang="en-US" dirty="0" smtClean="0"/>
              <a:t>to absorb </a:t>
            </a:r>
            <a:r>
              <a:rPr lang="en-US" dirty="0"/>
              <a:t>and bag </a:t>
            </a:r>
            <a:r>
              <a:rPr lang="en-US" dirty="0" smtClean="0"/>
              <a:t>the spill</a:t>
            </a:r>
            <a:endParaRPr lang="en-US" dirty="0"/>
          </a:p>
          <a:p>
            <a:r>
              <a:rPr lang="en-US" dirty="0" smtClean="0"/>
              <a:t>Are </a:t>
            </a:r>
            <a:r>
              <a:rPr lang="en-US" dirty="0"/>
              <a:t>familiar with </a:t>
            </a:r>
            <a:r>
              <a:rPr lang="en-US" dirty="0" smtClean="0"/>
              <a:t>the material’s properties </a:t>
            </a:r>
          </a:p>
          <a:p>
            <a:r>
              <a:rPr lang="en-US" dirty="0" smtClean="0"/>
              <a:t>Have </a:t>
            </a:r>
            <a:r>
              <a:rPr lang="en-US" dirty="0"/>
              <a:t>the </a:t>
            </a:r>
            <a:r>
              <a:rPr lang="en-US" dirty="0" smtClean="0"/>
              <a:t>proper personal </a:t>
            </a:r>
            <a:r>
              <a:rPr lang="en-US" dirty="0"/>
              <a:t>protection</a:t>
            </a:r>
          </a:p>
          <a:p>
            <a:r>
              <a:rPr lang="en-US" dirty="0" smtClean="0"/>
              <a:t>Know </a:t>
            </a:r>
            <a:r>
              <a:rPr lang="en-US" dirty="0"/>
              <a:t>spilled acids </a:t>
            </a:r>
            <a:r>
              <a:rPr lang="en-US" dirty="0" smtClean="0"/>
              <a:t>or bases </a:t>
            </a:r>
            <a:r>
              <a:rPr lang="en-US" dirty="0"/>
              <a:t>are dilute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Do not clean-up a spill </a:t>
            </a:r>
            <a:r>
              <a:rPr lang="en-US" sz="2000" dirty="0" smtClean="0"/>
              <a:t>if you</a:t>
            </a:r>
            <a:r>
              <a:rPr lang="en-US" sz="2000" dirty="0"/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Don’t know the identity </a:t>
            </a:r>
            <a:r>
              <a:rPr lang="en-US" sz="2000" dirty="0" smtClean="0"/>
              <a:t>of the </a:t>
            </a:r>
            <a:r>
              <a:rPr lang="en-US" sz="2000" dirty="0"/>
              <a:t>chemical</a:t>
            </a:r>
          </a:p>
          <a:p>
            <a:r>
              <a:rPr lang="en-US" sz="2000" dirty="0" smtClean="0"/>
              <a:t>Lack </a:t>
            </a:r>
            <a:r>
              <a:rPr lang="en-US" sz="2000" dirty="0"/>
              <a:t>the knowledge </a:t>
            </a:r>
            <a:r>
              <a:rPr lang="en-US" sz="2000" dirty="0" smtClean="0"/>
              <a:t>to safely </a:t>
            </a:r>
            <a:r>
              <a:rPr lang="en-US" sz="2000" dirty="0"/>
              <a:t>handle the spill</a:t>
            </a:r>
          </a:p>
          <a:p>
            <a:r>
              <a:rPr lang="en-US" sz="2000" dirty="0" smtClean="0"/>
              <a:t>Feel </a:t>
            </a:r>
            <a:r>
              <a:rPr lang="en-US" sz="2000" dirty="0"/>
              <a:t>the spill is unsafe </a:t>
            </a:r>
            <a:r>
              <a:rPr lang="en-US" sz="2000" dirty="0" smtClean="0"/>
              <a:t>to clean up</a:t>
            </a:r>
          </a:p>
          <a:p>
            <a:r>
              <a:rPr lang="en-US" sz="2000" dirty="0" smtClean="0"/>
              <a:t>Don’t have the materials at hand</a:t>
            </a:r>
          </a:p>
          <a:p>
            <a:r>
              <a:rPr lang="en-US" sz="2000" dirty="0" smtClean="0"/>
              <a:t>Were exposed or injured by the spill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Clean-up small spills </a:t>
            </a:r>
            <a:r>
              <a:rPr lang="en-US" sz="2000" dirty="0" smtClean="0"/>
              <a:t>if you: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881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sz="3200" dirty="0" smtClean="0"/>
              <a:t>OSHA Lab Safety Standard Requires Training to Include: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r>
              <a:rPr lang="en-US" sz="2000" dirty="0" smtClean="0"/>
              <a:t>Methods </a:t>
            </a:r>
            <a:r>
              <a:rPr lang="en-US" sz="2000" dirty="0"/>
              <a:t>and observations used to detect the presence or release of a hazardous chemical.</a:t>
            </a:r>
          </a:p>
          <a:p>
            <a:r>
              <a:rPr lang="en-US" sz="2000" dirty="0"/>
              <a:t>These may include employer monitoring, continuous monitoring devices, and familiarity with the appearance and odor of the chemicals;</a:t>
            </a:r>
          </a:p>
          <a:p>
            <a:r>
              <a:rPr lang="en-US" sz="2000" dirty="0"/>
              <a:t>The physical and health hazards of chemicals in the laboratory work area;</a:t>
            </a:r>
          </a:p>
          <a:p>
            <a:r>
              <a:rPr lang="en-US" sz="2000" dirty="0"/>
              <a:t>The measures that workers can take to protect themselves from these hazards, including protective equipment, appropriate work practices, and emergency procedures;</a:t>
            </a:r>
          </a:p>
          <a:p>
            <a:r>
              <a:rPr lang="en-US" sz="2000" dirty="0"/>
              <a:t>Applicable details of the employer’s written Chemical Hygiene Plan;</a:t>
            </a:r>
          </a:p>
          <a:p>
            <a:r>
              <a:rPr lang="en-US" sz="2000" dirty="0"/>
              <a:t>Retraining,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409526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1" y="457200"/>
            <a:ext cx="86106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Chemical Exposures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5000"/>
            <a:ext cx="8619746" cy="47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995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058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Chemical Exposures</a:t>
            </a:r>
            <a:endParaRPr lang="en-US" alt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u="sng" dirty="0" smtClean="0"/>
              <a:t>Reporting:</a:t>
            </a:r>
          </a:p>
          <a:p>
            <a:pPr marL="457200" indent="-457200"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For all incidents, fill </a:t>
            </a:r>
            <a:r>
              <a:rPr lang="en-US" altLang="en-US" sz="2400" dirty="0"/>
              <a:t>out a “Laboratory Incident Report”  </a:t>
            </a:r>
            <a:br>
              <a:rPr lang="en-US" altLang="en-US" sz="2400" dirty="0"/>
            </a:br>
            <a:r>
              <a:rPr lang="en-US" altLang="en-US" sz="2400" dirty="0"/>
              <a:t>(App A in Chemical Hygiene plan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  <a:endParaRPr lang="en-US" altLang="en-US" sz="2400" dirty="0"/>
          </a:p>
          <a:p>
            <a:pPr marL="457200" indent="-457200"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Complete workers comp packet as appropriate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52460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609600" y="0"/>
            <a:ext cx="77597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010014"/>
                </a:solidFill>
                <a:latin typeface="Arial" charset="0"/>
                <a:hlinkClick r:id="rId4"/>
              </a:rPr>
              <a:t>https://www.youtube.com/watch?feature=player_detailpage&amp;v=ktrv34zW7-A</a:t>
            </a:r>
            <a:r>
              <a:rPr lang="en-US" altLang="en-US" b="1">
                <a:solidFill>
                  <a:srgbClr val="010014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b="1" u="sng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10014"/>
                </a:solidFill>
                <a:latin typeface="Arial" charset="0"/>
              </a:rPr>
              <a:t>The P.A.S.S. Method</a:t>
            </a:r>
            <a:endParaRPr lang="en-US" altLang="en-US" sz="2400" b="1" u="sng">
              <a:solidFill>
                <a:srgbClr val="010014"/>
              </a:solidFill>
              <a:latin typeface="Arial" charset="0"/>
            </a:endParaRPr>
          </a:p>
        </p:txBody>
      </p:sp>
      <p:grpSp>
        <p:nvGrpSpPr>
          <p:cNvPr id="60419" name="Group 4"/>
          <p:cNvGrpSpPr>
            <a:grpSpLocks/>
          </p:cNvGrpSpPr>
          <p:nvPr/>
        </p:nvGrpSpPr>
        <p:grpSpPr bwMode="auto">
          <a:xfrm>
            <a:off x="914400" y="1828800"/>
            <a:ext cx="3581400" cy="2286000"/>
            <a:chOff x="614" y="1104"/>
            <a:chExt cx="1882" cy="1104"/>
          </a:xfrm>
        </p:grpSpPr>
        <p:graphicFrame>
          <p:nvGraphicFramePr>
            <p:cNvPr id="60427" name="Object 5"/>
            <p:cNvGraphicFramePr>
              <a:graphicFrameLocks noChangeAspect="1"/>
            </p:cNvGraphicFramePr>
            <p:nvPr/>
          </p:nvGraphicFramePr>
          <p:xfrm>
            <a:off x="672" y="1104"/>
            <a:ext cx="1824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15" name="Clip" r:id="rId5" imgW="2049170" imgH="1119226" progId="MS_ClipArt_Gallery.5">
                    <p:embed/>
                  </p:oleObj>
                </mc:Choice>
                <mc:Fallback>
                  <p:oleObj name="Clip" r:id="rId5" imgW="2049170" imgH="1119226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104"/>
                          <a:ext cx="1824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8" name="Text Box 6"/>
            <p:cNvSpPr txBox="1">
              <a:spLocks noChangeArrowheads="1"/>
            </p:cNvSpPr>
            <p:nvPr/>
          </p:nvSpPr>
          <p:spPr bwMode="auto">
            <a:xfrm>
              <a:off x="614" y="1819"/>
              <a:ext cx="964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Pull</a:t>
              </a: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altLang="en-US" sz="2000" b="1">
                  <a:solidFill>
                    <a:srgbClr val="010014"/>
                  </a:solidFill>
                  <a:latin typeface="Arial" charset="0"/>
                </a:rPr>
                <a:t>the pin.</a:t>
              </a:r>
            </a:p>
          </p:txBody>
        </p:sp>
      </p:grpSp>
      <p:grpSp>
        <p:nvGrpSpPr>
          <p:cNvPr id="60420" name="Group 7"/>
          <p:cNvGrpSpPr>
            <a:grpSpLocks/>
          </p:cNvGrpSpPr>
          <p:nvPr/>
        </p:nvGrpSpPr>
        <p:grpSpPr bwMode="auto">
          <a:xfrm>
            <a:off x="4572000" y="1752600"/>
            <a:ext cx="4038600" cy="2297113"/>
            <a:chOff x="2880" y="1440"/>
            <a:chExt cx="2208" cy="1111"/>
          </a:xfrm>
        </p:grpSpPr>
        <p:graphicFrame>
          <p:nvGraphicFramePr>
            <p:cNvPr id="60425" name="Object 8"/>
            <p:cNvGraphicFramePr>
              <a:graphicFrameLocks noChangeAspect="1"/>
            </p:cNvGraphicFramePr>
            <p:nvPr/>
          </p:nvGraphicFramePr>
          <p:xfrm>
            <a:off x="2880" y="1440"/>
            <a:ext cx="2208" cy="1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16" name="Clip" r:id="rId7" imgW="3007462" imgH="1392631" progId="MS_ClipArt_Gallery.5">
                    <p:embed/>
                  </p:oleObj>
                </mc:Choice>
                <mc:Fallback>
                  <p:oleObj name="Clip" r:id="rId7" imgW="3007462" imgH="1392631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440"/>
                          <a:ext cx="2208" cy="1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6" name="Text Box 9"/>
            <p:cNvSpPr txBox="1">
              <a:spLocks noChangeArrowheads="1"/>
            </p:cNvSpPr>
            <p:nvPr/>
          </p:nvSpPr>
          <p:spPr bwMode="auto">
            <a:xfrm>
              <a:off x="3014" y="1534"/>
              <a:ext cx="1210" cy="3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Aim</a:t>
              </a: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altLang="en-US" sz="2000" b="1">
                  <a:solidFill>
                    <a:srgbClr val="010014"/>
                  </a:solidFill>
                  <a:latin typeface="Arial" charset="0"/>
                </a:rPr>
                <a:t>the hose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10014"/>
                  </a:solidFill>
                  <a:latin typeface="Arial" charset="0"/>
                </a:rPr>
                <a:t>    or nozzle.</a:t>
              </a:r>
            </a:p>
          </p:txBody>
        </p:sp>
      </p:grpSp>
      <p:grpSp>
        <p:nvGrpSpPr>
          <p:cNvPr id="60421" name="Group 10"/>
          <p:cNvGrpSpPr>
            <a:grpSpLocks/>
          </p:cNvGrpSpPr>
          <p:nvPr/>
        </p:nvGrpSpPr>
        <p:grpSpPr bwMode="auto">
          <a:xfrm>
            <a:off x="1981200" y="4106863"/>
            <a:ext cx="5789613" cy="2522537"/>
            <a:chOff x="2352" y="2623"/>
            <a:chExt cx="3265" cy="1367"/>
          </a:xfrm>
        </p:grpSpPr>
        <p:graphicFrame>
          <p:nvGraphicFramePr>
            <p:cNvPr id="60422" name="Object 11"/>
            <p:cNvGraphicFramePr>
              <a:graphicFrameLocks noChangeAspect="1"/>
            </p:cNvGraphicFramePr>
            <p:nvPr/>
          </p:nvGraphicFramePr>
          <p:xfrm>
            <a:off x="2880" y="2928"/>
            <a:ext cx="2400" cy="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17" name="Clip" r:id="rId9" imgW="3242462" imgH="1434694" progId="MS_ClipArt_Gallery.5">
                    <p:embed/>
                  </p:oleObj>
                </mc:Choice>
                <mc:Fallback>
                  <p:oleObj name="Clip" r:id="rId9" imgW="3242462" imgH="1434694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28"/>
                          <a:ext cx="2400" cy="1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3" name="Text Box 12"/>
            <p:cNvSpPr txBox="1">
              <a:spLocks noChangeArrowheads="1"/>
            </p:cNvSpPr>
            <p:nvPr/>
          </p:nvSpPr>
          <p:spPr bwMode="auto">
            <a:xfrm>
              <a:off x="4032" y="2623"/>
              <a:ext cx="1585" cy="2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Squeeze</a:t>
              </a: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altLang="en-US" sz="2000" b="1">
                  <a:solidFill>
                    <a:srgbClr val="010014"/>
                  </a:solidFill>
                  <a:latin typeface="Arial" charset="0"/>
                </a:rPr>
                <a:t>the lever</a:t>
              </a:r>
              <a:r>
                <a:rPr lang="en-US" altLang="en-US" sz="2000">
                  <a:solidFill>
                    <a:srgbClr val="010014"/>
                  </a:solidFill>
                  <a:latin typeface="Arial" charset="0"/>
                </a:rPr>
                <a:t>.</a:t>
              </a:r>
              <a:endParaRPr lang="en-US" altLang="en-US" sz="2000" b="1">
                <a:solidFill>
                  <a:srgbClr val="010014"/>
                </a:solidFill>
                <a:latin typeface="Arial" charset="0"/>
              </a:endParaRPr>
            </a:p>
          </p:txBody>
        </p:sp>
        <p:sp>
          <p:nvSpPr>
            <p:cNvPr id="60424" name="Text Box 13"/>
            <p:cNvSpPr txBox="1">
              <a:spLocks noChangeArrowheads="1"/>
            </p:cNvSpPr>
            <p:nvPr/>
          </p:nvSpPr>
          <p:spPr bwMode="auto">
            <a:xfrm>
              <a:off x="2352" y="3443"/>
              <a:ext cx="1118" cy="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  <a:latin typeface="Arial" charset="0"/>
                </a:rPr>
                <a:t>Sweep</a:t>
              </a:r>
              <a:r>
                <a:rPr lang="en-US" altLang="en-US" sz="2000" b="1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altLang="en-US" sz="2000" b="1">
                  <a:solidFill>
                    <a:srgbClr val="010014"/>
                  </a:solidFill>
                  <a:latin typeface="Arial" charset="0"/>
                </a:rPr>
                <a:t>the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10014"/>
                  </a:solidFill>
                  <a:latin typeface="Arial" charset="0"/>
                </a:rPr>
                <a:t>  agent.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732512"/>
      </p:ext>
    </p:extLst>
  </p:cSld>
  <p:clrMapOvr>
    <a:masterClrMapping/>
  </p:clrMapOvr>
  <p:transition advTm="10096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21729" r="23402" b="25555"/>
          <a:stretch>
            <a:fillRect/>
          </a:stretch>
        </p:blipFill>
        <p:spPr bwMode="auto">
          <a:xfrm>
            <a:off x="152400" y="469900"/>
            <a:ext cx="88106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2438400" y="469900"/>
            <a:ext cx="5029200" cy="596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14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Chemical Safety Board Video: </a:t>
            </a:r>
            <a:r>
              <a:rPr lang="en-US" b="0" dirty="0" smtClean="0">
                <a:hlinkClick r:id="rId2"/>
              </a:rPr>
              <a:t>Experimenting with Danger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5327682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Safety Data Sheets </a:t>
            </a:r>
            <a:r>
              <a:rPr lang="en-US" altLang="en-US" dirty="0" smtClean="0"/>
              <a:t>- SDS 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001000" cy="354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911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Safety Data Sheets </a:t>
            </a:r>
            <a:r>
              <a:rPr lang="en-US" altLang="en-US" dirty="0" smtClean="0"/>
              <a:t>- SDS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new format has improved readability but…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quality still varies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presumes industrial use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helpful info </a:t>
            </a:r>
            <a:r>
              <a:rPr lang="en-US" altLang="en-US" dirty="0" smtClean="0"/>
              <a:t>includes: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physical/chemical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visual </a:t>
            </a:r>
            <a:r>
              <a:rPr lang="en-US" altLang="en-US" dirty="0"/>
              <a:t>appearance or </a:t>
            </a:r>
            <a:r>
              <a:rPr lang="en-US" altLang="en-US" dirty="0" smtClean="0"/>
              <a:t>odor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p</a:t>
            </a:r>
            <a:r>
              <a:rPr lang="en-US" altLang="en-US" dirty="0" smtClean="0"/>
              <a:t>ersonal protection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signs / </a:t>
            </a:r>
            <a:r>
              <a:rPr lang="en-US" altLang="en-US" dirty="0"/>
              <a:t>symptoms of chemical exposure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permissible exposure limits (if established)</a:t>
            </a:r>
          </a:p>
        </p:txBody>
      </p:sp>
    </p:spTree>
    <p:extLst>
      <p:ext uri="{BB962C8B-B14F-4D97-AF65-F5344CB8AC3E}">
        <p14:creationId xmlns:p14="http://schemas.microsoft.com/office/powerpoint/2010/main" val="2573786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 Theme">
  <a:themeElements>
    <a:clrScheme name="blue top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blue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op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op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top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 Theme</Template>
  <TotalTime>10500</TotalTime>
  <Words>2637</Words>
  <Application>Microsoft Office PowerPoint</Application>
  <PresentationFormat>On-screen Show (4:3)</PresentationFormat>
  <Paragraphs>471</Paragraphs>
  <Slides>74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Calibri</vt:lpstr>
      <vt:lpstr>Comic Sans MS</vt:lpstr>
      <vt:lpstr>Monotype Sorts</vt:lpstr>
      <vt:lpstr>Symbol</vt:lpstr>
      <vt:lpstr>Times New Roman</vt:lpstr>
      <vt:lpstr>Trebuchet MS</vt:lpstr>
      <vt:lpstr>Verdana</vt:lpstr>
      <vt:lpstr>Vrinda</vt:lpstr>
      <vt:lpstr>Wingdings</vt:lpstr>
      <vt:lpstr>UCR Theme</vt:lpstr>
      <vt:lpstr>Clip</vt:lpstr>
      <vt:lpstr>Photo Editor Photo</vt:lpstr>
      <vt:lpstr>PowerPoint Presentation</vt:lpstr>
      <vt:lpstr>Topics We’ll Cover</vt:lpstr>
      <vt:lpstr>Gather Information</vt:lpstr>
      <vt:lpstr>Gather Information</vt:lpstr>
      <vt:lpstr>PowerPoint Presentation</vt:lpstr>
      <vt:lpstr>OSHA Lab Safety Standard Requires Employer to inform workers of:</vt:lpstr>
      <vt:lpstr>OSHA Lab Safety Standard Requires Training to Include:</vt:lpstr>
      <vt:lpstr>PowerPoint Presentation</vt:lpstr>
      <vt:lpstr>PowerPoint Presentation</vt:lpstr>
      <vt:lpstr>PowerPoint Presentation</vt:lpstr>
      <vt:lpstr>All Bottles Must Be Labeled </vt:lpstr>
      <vt:lpstr>PowerPoint Presentation</vt:lpstr>
      <vt:lpstr>PLAN: Gather Information [GHS Video]</vt:lpstr>
      <vt:lpstr>PLAN: Gather Information</vt:lpstr>
      <vt:lpstr>PowerPoint Presentation</vt:lpstr>
      <vt:lpstr>PowerPoint Presentation</vt:lpstr>
      <vt:lpstr>Know Your Lab</vt:lpstr>
      <vt:lpstr>Door Signage</vt:lpstr>
      <vt:lpstr>Lab Room Signage</vt:lpstr>
      <vt:lpstr>Know the Chemical</vt:lpstr>
      <vt:lpstr>Assessing Hazard Level</vt:lpstr>
      <vt:lpstr>Detecting Possible Exposure</vt:lpstr>
      <vt:lpstr>Detecting Possible Exposure</vt:lpstr>
      <vt:lpstr>Controlling Hazards</vt:lpstr>
      <vt:lpstr>Substitute where possible  source: http://www.sciencesafetyconsulting.com/pdf/chemical_substitutions.pdf</vt:lpstr>
      <vt:lpstr>Waste Reduction</vt:lpstr>
      <vt:lpstr>Exposure Control</vt:lpstr>
      <vt:lpstr>Exposure Control</vt:lpstr>
      <vt:lpstr>Exposure Control</vt:lpstr>
      <vt:lpstr>PowerPoint Presentation</vt:lpstr>
      <vt:lpstr>Exposure Control</vt:lpstr>
      <vt:lpstr>Exposure Control</vt:lpstr>
      <vt:lpstr>Exposure Control</vt:lpstr>
      <vt:lpstr>Exposure Control</vt:lpstr>
      <vt:lpstr>Prevent Absorption</vt:lpstr>
      <vt:lpstr>Exposure Control</vt:lpstr>
      <vt:lpstr>Exposure Control</vt:lpstr>
      <vt:lpstr>Exposure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STORAGE</vt:lpstr>
      <vt:lpstr>CHEMICAL STORAGE</vt:lpstr>
      <vt:lpstr>PowerPoint Presentation</vt:lpstr>
      <vt:lpstr>CHEMICAL STORAGE</vt:lpstr>
      <vt:lpstr>Compressed Gases</vt:lpstr>
      <vt:lpstr>SHIPPING SAMPLES/CHEMICALS</vt:lpstr>
      <vt:lpstr>Identify Wastes</vt:lpstr>
      <vt:lpstr>Hazardous Waste Disposal</vt:lpstr>
      <vt:lpstr>Prohibitions</vt:lpstr>
      <vt:lpstr>  Most Common (and fineable) EPA Violations</vt:lpstr>
      <vt:lpstr>Regulated Medical Waste</vt:lpstr>
      <vt:lpstr>DISPOSE: “Universal Wastes”</vt:lpstr>
      <vt:lpstr>Radioactive Waste </vt:lpstr>
      <vt:lpstr>Chemical Spill</vt:lpstr>
      <vt:lpstr>Chemical Exposures</vt:lpstr>
      <vt:lpstr>Chemical Exposures</vt:lpstr>
      <vt:lpstr>PowerPoint Presentation</vt:lpstr>
      <vt:lpstr>PowerPoint Presentation</vt:lpstr>
      <vt:lpstr>Chemical Safety Board Video: Experimenting with Danger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Benjamin Daggett</cp:lastModifiedBy>
  <cp:revision>84</cp:revision>
  <cp:lastPrinted>2017-02-06T21:40:25Z</cp:lastPrinted>
  <dcterms:created xsi:type="dcterms:W3CDTF">2016-09-13T18:31:19Z</dcterms:created>
  <dcterms:modified xsi:type="dcterms:W3CDTF">2019-08-28T17:21:06Z</dcterms:modified>
</cp:coreProperties>
</file>