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autoCompressPictures="0">
  <p:sldMasterIdLst>
    <p:sldMasterId id="2147483648" r:id="rId4"/>
  </p:sldMasterIdLst>
  <p:notesMasterIdLst>
    <p:notesMasterId r:id="rId12"/>
  </p:notesMasterIdLst>
  <p:sldIdLst>
    <p:sldId id="258" r:id="rId5"/>
    <p:sldId id="268" r:id="rId6"/>
    <p:sldId id="267" r:id="rId7"/>
    <p:sldId id="269" r:id="rId8"/>
    <p:sldId id="272" r:id="rId9"/>
    <p:sldId id="270" r:id="rId10"/>
    <p:sldId id="271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1" d="100"/>
          <a:sy n="81" d="100"/>
        </p:scale>
        <p:origin x="5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D818D7-DF4E-4C59-9BBA-548250DAC33A}" type="datetimeFigureOut">
              <a:rPr lang="en-US" smtClean="0"/>
              <a:t>10/13/2022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900A82-9926-4DBA-8BA5-A22EEB8ACF8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2341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49229-E3F7-4B08-B8B0-567DB9AE2DBD}" type="datetime1">
              <a:rPr lang="en-US" smtClean="0"/>
              <a:t>10/13/2022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760AF-08CF-488B-8265-5F1D88C1C64E}" type="datetime1">
              <a:rPr lang="en-US" smtClean="0"/>
              <a:t>10/13/2022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41802-9AAA-4EB8-B737-B207AD0C712F}" type="datetime1">
              <a:rPr lang="en-US" smtClean="0"/>
              <a:t>10/13/2022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27BB6-0FDA-4EDD-A5D1-79FFF12955B7}" type="datetime1">
              <a:rPr lang="en-US" smtClean="0"/>
              <a:t>10/13/2022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B08FB-4F0B-44DE-8994-0595D6ECCDCE}" type="datetime1">
              <a:rPr lang="en-US" smtClean="0"/>
              <a:t>10/13/2022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AB015-62A3-4A29-BC49-965FA4BE59CA}" type="datetime1">
              <a:rPr lang="en-US" smtClean="0"/>
              <a:t>10/13/2022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46181-5447-4050-89D3-AA326DE4DA13}" type="datetime1">
              <a:rPr lang="en-US" smtClean="0"/>
              <a:t>10/13/2022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50F08-CAEB-42BA-9362-548763B98147}" type="datetime1">
              <a:rPr lang="en-US" smtClean="0"/>
              <a:t>10/13/2022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026DC-D31F-40BA-B49D-47D87B9BA087}" type="datetime1">
              <a:rPr lang="en-US" smtClean="0"/>
              <a:t>10/13/2022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464DF-92FB-4D4C-B2DE-15BC5F46772E}" type="datetime1">
              <a:rPr lang="en-US" smtClean="0"/>
              <a:t>10/13/2022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F1A99-F4C1-4E12-B7D3-A88A44F4EB10}" type="datetime1">
              <a:rPr lang="en-US" smtClean="0"/>
              <a:t>10/13/2022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E7458-324C-48F7-80F5-74B19E1CAFEB}" type="datetime1">
              <a:rPr lang="en-US" smtClean="0"/>
              <a:t>10/13/2022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B054C-5E05-4896-867A-8DB56A20C8AC}" type="datetime1">
              <a:rPr lang="en-US" smtClean="0"/>
              <a:t>10/13/2022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4B787-46DA-4B4F-B781-E768630FCF2A}" type="datetime1">
              <a:rPr lang="en-US" smtClean="0"/>
              <a:t>10/13/2022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38CE2-82D3-4BA2-B844-E7281181CD7A}" type="datetime1">
              <a:rPr lang="en-US" smtClean="0"/>
              <a:t>10/13/2022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FF511-91B4-4318-A9F6-BECE1367AD14}" type="datetime1">
              <a:rPr lang="en-US" smtClean="0"/>
              <a:t>10/13/2022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A39CD9-90D5-49BD-B792-F7F07D136C39}" type="datetime1">
              <a:rPr lang="en-US" smtClean="0"/>
              <a:t>10/13/2022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studentaid.gov/manage-loans/forgiveness-cancellation/public-service#full-time-employment" TargetMode="External"/><Relationship Id="rId2" Type="http://schemas.openxmlformats.org/officeDocument/2006/relationships/hyperlink" Target="https://studentaid.gov/manage-loans/forgiveness-cancellation/public-service" TargetMode="External"/><Relationship Id="rId1" Type="http://schemas.openxmlformats.org/officeDocument/2006/relationships/slideLayout" Target="../slideLayouts/slideLayout10.xml"/><Relationship Id="rId5" Type="http://schemas.openxmlformats.org/officeDocument/2006/relationships/hyperlink" Target="https://studentaid.gov/manage-loans/forgiveness-cancellation/public-service#qualifying-payments" TargetMode="External"/><Relationship Id="rId4" Type="http://schemas.openxmlformats.org/officeDocument/2006/relationships/hyperlink" Target="https://studentaid.gov/manage-loans/forgiveness-cancellation/public-service#eligible-loans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psc-cuny.org/issues/public-service-loan-forgiveness-program/" TargetMode="External"/><Relationship Id="rId2" Type="http://schemas.openxmlformats.org/officeDocument/2006/relationships/hyperlink" Target="https://studentaid.gov/manage-loans/forgiveness-cancellation/public-service" TargetMode="Externa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1" name="Rectangle 30">
            <a:extLst>
              <a:ext uri="{FF2B5EF4-FFF2-40B4-BE49-F238E27FC236}">
                <a16:creationId xmlns:a16="http://schemas.microsoft.com/office/drawing/2014/main" id="{9179DE42-5613-4B35-A1E6-6CCBAA13C7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EB898B32-3891-4C3A-8F58-C5969D2E90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448300" y="0"/>
            <a:ext cx="1219200" cy="6858000"/>
          </a:xfrm>
          <a:prstGeom prst="line">
            <a:avLst/>
          </a:prstGeom>
          <a:ln w="952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4AE4806D-B8F9-4679-A68A-9BD21C01A3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67175" y="3681413"/>
            <a:ext cx="4763558" cy="3176587"/>
          </a:xfrm>
          <a:prstGeom prst="line">
            <a:avLst/>
          </a:prstGeom>
          <a:ln w="9525">
            <a:solidFill>
              <a:schemeClr val="tx1">
                <a:lumMod val="50000"/>
                <a:lumOff val="50000"/>
                <a:alpha val="8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Rectangle 23">
            <a:extLst>
              <a:ext uri="{FF2B5EF4-FFF2-40B4-BE49-F238E27FC236}">
                <a16:creationId xmlns:a16="http://schemas.microsoft.com/office/drawing/2014/main" id="{52FB45E9-914E-4471-AC87-E475CD5176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58764" y="-8467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9" name="Rectangle 25">
            <a:extLst>
              <a:ext uri="{FF2B5EF4-FFF2-40B4-BE49-F238E27FC236}">
                <a16:creationId xmlns:a16="http://schemas.microsoft.com/office/drawing/2014/main" id="{C310626D-5743-49D4-8F7D-88C4F8F057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80730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1" name="Isosceles Triangle 40">
            <a:extLst>
              <a:ext uri="{FF2B5EF4-FFF2-40B4-BE49-F238E27FC236}">
                <a16:creationId xmlns:a16="http://schemas.microsoft.com/office/drawing/2014/main" id="{3C195FC1-B568-4C72-9902-34CB35DDD7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9621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3" name="Rectangle 27">
            <a:extLst>
              <a:ext uri="{FF2B5EF4-FFF2-40B4-BE49-F238E27FC236}">
                <a16:creationId xmlns:a16="http://schemas.microsoft.com/office/drawing/2014/main" id="{EF2BDF77-362C-43F0-8CBB-A969EC2AE0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11788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5" name="Isosceles Triangle 44">
            <a:extLst>
              <a:ext uri="{FF2B5EF4-FFF2-40B4-BE49-F238E27FC236}">
                <a16:creationId xmlns:a16="http://schemas.microsoft.com/office/drawing/2014/main" id="{4BE96B01-3929-432D-B8C2-ADBCB74C2E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448954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7" name="Freeform: Shape 46">
            <a:extLst>
              <a:ext uri="{FF2B5EF4-FFF2-40B4-BE49-F238E27FC236}">
                <a16:creationId xmlns:a16="http://schemas.microsoft.com/office/drawing/2014/main" id="{2A6FCDE6-CDE2-4C51-B18E-A95CFB6797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16287" y="-8467"/>
            <a:ext cx="9175713" cy="6866467"/>
          </a:xfrm>
          <a:custGeom>
            <a:avLst/>
            <a:gdLst>
              <a:gd name="connsiteX0" fmla="*/ 0 w 9175713"/>
              <a:gd name="connsiteY0" fmla="*/ 0 h 6866467"/>
              <a:gd name="connsiteX1" fmla="*/ 1249825 w 9175713"/>
              <a:gd name="connsiteY1" fmla="*/ 0 h 6866467"/>
              <a:gd name="connsiteX2" fmla="*/ 1249825 w 9175713"/>
              <a:gd name="connsiteY2" fmla="*/ 8467 h 6866467"/>
              <a:gd name="connsiteX3" fmla="*/ 9175713 w 9175713"/>
              <a:gd name="connsiteY3" fmla="*/ 8467 h 6866467"/>
              <a:gd name="connsiteX4" fmla="*/ 9175713 w 9175713"/>
              <a:gd name="connsiteY4" fmla="*/ 6866467 h 6866467"/>
              <a:gd name="connsiteX5" fmla="*/ 1249825 w 9175713"/>
              <a:gd name="connsiteY5" fmla="*/ 6866467 h 6866467"/>
              <a:gd name="connsiteX6" fmla="*/ 1109382 w 9175713"/>
              <a:gd name="connsiteY6" fmla="*/ 6866467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75713" h="6866467">
                <a:moveTo>
                  <a:pt x="0" y="0"/>
                </a:moveTo>
                <a:lnTo>
                  <a:pt x="1249825" y="0"/>
                </a:lnTo>
                <a:lnTo>
                  <a:pt x="1249825" y="8467"/>
                </a:lnTo>
                <a:lnTo>
                  <a:pt x="9175713" y="8467"/>
                </a:lnTo>
                <a:lnTo>
                  <a:pt x="9175713" y="6866467"/>
                </a:lnTo>
                <a:lnTo>
                  <a:pt x="1249825" y="6866467"/>
                </a:lnTo>
                <a:lnTo>
                  <a:pt x="1109382" y="6866467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9" name="Isosceles Triangle 48">
            <a:extLst>
              <a:ext uri="{FF2B5EF4-FFF2-40B4-BE49-F238E27FC236}">
                <a16:creationId xmlns:a16="http://schemas.microsoft.com/office/drawing/2014/main" id="{9D2E8756-2465-473A-BA2A-2DB1D62247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062562" y="3271487"/>
            <a:ext cx="220660" cy="186439"/>
          </a:xfrm>
          <a:prstGeom prst="triangle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42C1D04-249B-46E2-9FAF-8DF29CC445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19136" y="1020871"/>
            <a:ext cx="6960759" cy="2849671"/>
          </a:xfrm>
        </p:spPr>
        <p:txBody>
          <a:bodyPr>
            <a:normAutofit/>
          </a:bodyPr>
          <a:lstStyle/>
          <a:p>
            <a:pPr algn="l"/>
            <a:r>
              <a:rPr lang="en-US" sz="6000" dirty="0">
                <a:solidFill>
                  <a:srgbClr val="FFFFFF"/>
                </a:solidFill>
              </a:rPr>
              <a:t>Public Service Loan Forgiveness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28B1921-F533-4F9E-8BF6-80EC4D451D7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48104" y="3962088"/>
            <a:ext cx="6112077" cy="1186108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What CUNY Employees Should Know</a:t>
            </a:r>
          </a:p>
        </p:txBody>
      </p:sp>
    </p:spTree>
    <p:extLst>
      <p:ext uri="{BB962C8B-B14F-4D97-AF65-F5344CB8AC3E}">
        <p14:creationId xmlns:p14="http://schemas.microsoft.com/office/powerpoint/2010/main" val="201568009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2A4842-BEBB-4882-AFA1-D9F8F545DA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957943"/>
          </a:xfrm>
        </p:spPr>
        <p:txBody>
          <a:bodyPr/>
          <a:lstStyle/>
          <a:p>
            <a:pPr algn="ctr"/>
            <a:r>
              <a:rPr lang="en-US" dirty="0"/>
              <a:t>What is PSLF?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5C37F7-6537-4A13-8F82-7C22484C46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06727" y="2534723"/>
            <a:ext cx="8596668" cy="1479138"/>
          </a:xfrm>
        </p:spPr>
        <p:txBody>
          <a:bodyPr>
            <a:normAutofit/>
          </a:bodyPr>
          <a:lstStyle/>
          <a:p>
            <a:r>
              <a:rPr lang="en-US" sz="2000" dirty="0"/>
              <a:t>The Public Service Loan Forgiveness (PSLF) Program forgives the remaining balance on your Direct Loans after you have made 120 qualifying monthly payments under a qualifying repayment plan while working full-time for a qualifying employer.</a:t>
            </a:r>
          </a:p>
        </p:txBody>
      </p:sp>
    </p:spTree>
    <p:extLst>
      <p:ext uri="{BB962C8B-B14F-4D97-AF65-F5344CB8AC3E}">
        <p14:creationId xmlns:p14="http://schemas.microsoft.com/office/powerpoint/2010/main" val="36917345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C9B6B5-3C5A-4073-BAB2-AA4CCC85E9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1029195"/>
          </a:xfrm>
        </p:spPr>
        <p:txBody>
          <a:bodyPr/>
          <a:lstStyle/>
          <a:p>
            <a:pPr algn="ctr"/>
            <a:r>
              <a:rPr lang="en-US" dirty="0"/>
              <a:t>Do I Qualify?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CC1977-FFDC-4056-85C6-F9020B0DBA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77335" y="1858037"/>
            <a:ext cx="8596668" cy="944539"/>
          </a:xfrm>
        </p:spPr>
        <p:txBody>
          <a:bodyPr/>
          <a:lstStyle/>
          <a:p>
            <a:r>
              <a:rPr lang="en-US" dirty="0"/>
              <a:t>To qualify for loan forgiveness, employees must meet the following criteria: 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B41038AA-CBF1-4563-B1FC-A7058898EF08}"/>
              </a:ext>
            </a:extLst>
          </p:cNvPr>
          <p:cNvSpPr txBox="1">
            <a:spLocks/>
          </p:cNvSpPr>
          <p:nvPr/>
        </p:nvSpPr>
        <p:spPr>
          <a:xfrm>
            <a:off x="677335" y="2330307"/>
            <a:ext cx="8596668" cy="36904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US" dirty="0"/>
              <a:t>Be employed by a </a:t>
            </a:r>
            <a:r>
              <a:rPr lang="en-US" dirty="0">
                <a:hlinkClick r:id="rId2"/>
              </a:rPr>
              <a:t>federal, state, local, or tribal government or not-for-profit organization</a:t>
            </a:r>
            <a:r>
              <a:rPr lang="en-US" dirty="0"/>
              <a:t>; </a:t>
            </a:r>
            <a:r>
              <a:rPr lang="en-US" b="1" dirty="0"/>
              <a:t>(CUNY is a qualified employer)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US" dirty="0"/>
              <a:t>Work </a:t>
            </a:r>
            <a:r>
              <a:rPr lang="en-US" dirty="0">
                <a:hlinkClick r:id="rId3"/>
              </a:rPr>
              <a:t>full-time</a:t>
            </a:r>
            <a:r>
              <a:rPr lang="en-US" dirty="0"/>
              <a:t> for that agency or organization (At Least </a:t>
            </a:r>
            <a:r>
              <a:rPr lang="en-US" b="1" dirty="0"/>
              <a:t>30</a:t>
            </a:r>
            <a:r>
              <a:rPr lang="en-US" dirty="0"/>
              <a:t> hours per week);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US" dirty="0"/>
              <a:t>Have </a:t>
            </a:r>
            <a:r>
              <a:rPr lang="en-US" dirty="0">
                <a:hlinkClick r:id="rId4"/>
              </a:rPr>
              <a:t>Direct Loans</a:t>
            </a:r>
            <a:r>
              <a:rPr lang="en-US" dirty="0"/>
              <a:t> (or consolidate other federal student loans into a Direct Loan if you a variety of loan types); private loans are not eligible for forgiveness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US" dirty="0"/>
              <a:t>Repay your loans under an income-driven </a:t>
            </a:r>
            <a:r>
              <a:rPr lang="en-US" dirty="0">
                <a:hlinkClick r:id="rId5"/>
              </a:rPr>
              <a:t>repayment plan</a:t>
            </a:r>
            <a:r>
              <a:rPr lang="en-US" dirty="0"/>
              <a:t>; and;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US" dirty="0"/>
              <a:t>Make 120 qualifying </a:t>
            </a:r>
            <a:r>
              <a:rPr lang="en-US" dirty="0">
                <a:hlinkClick r:id="rId5"/>
              </a:rPr>
              <a:t>payments</a:t>
            </a:r>
            <a:r>
              <a:rPr lang="en-US" dirty="0"/>
              <a:t> (cumulative, do not need to be consecutive)</a:t>
            </a:r>
          </a:p>
        </p:txBody>
      </p:sp>
    </p:spTree>
    <p:extLst>
      <p:ext uri="{BB962C8B-B14F-4D97-AF65-F5344CB8AC3E}">
        <p14:creationId xmlns:p14="http://schemas.microsoft.com/office/powerpoint/2010/main" val="30124861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8F0C2F-99E5-49C7-BB52-347984EBD4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934192"/>
          </a:xfrm>
        </p:spPr>
        <p:txBody>
          <a:bodyPr/>
          <a:lstStyle/>
          <a:p>
            <a:pPr algn="ctr"/>
            <a:r>
              <a:rPr lang="en-US" dirty="0"/>
              <a:t>I Qualify for PSLF – Now What?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D0EC523-6390-4CEB-8508-03BB0FCB60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77335" y="1769423"/>
            <a:ext cx="8596668" cy="4478977"/>
          </a:xfrm>
        </p:spPr>
        <p:txBody>
          <a:bodyPr>
            <a:normAutofit fontScale="85000" lnSpcReduction="200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900" dirty="0"/>
              <a:t>Qualifying employees need to fill out the PSLF form, a two-page form that verifies you've met the employment requirements for PSLF. </a:t>
            </a:r>
            <a:r>
              <a:rPr lang="en-US" sz="1900" b="1" dirty="0"/>
              <a:t>It's used to update qualifying payments and to get forgiveness</a:t>
            </a:r>
            <a:r>
              <a:rPr lang="en-US" sz="1900" dirty="0"/>
              <a:t>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900" dirty="0"/>
              <a:t>The form can be found here (you will need to log on to your account to access): https://studentaid.gov/app/launchConsolidation.action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900" dirty="0"/>
              <a:t>Once you complete the form and send it to Human Resources, we will certify the form and make sure the information is accurate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900" dirty="0"/>
              <a:t>When HR completes the certification process, we will inform you and you may then pick up the form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900" b="1" dirty="0"/>
              <a:t>Tip</a:t>
            </a:r>
            <a:r>
              <a:rPr lang="en-US" sz="1900" dirty="0"/>
              <a:t>: Certify your employment each year as you work toward PSLF. That’ll save you time and effort later, when you’re ready to apply for forgiveness.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900" dirty="0"/>
              <a:t>Completed, certified forms should be sent to the following address OR fax it to 866-222-7060 : 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dirty="0"/>
              <a:t>U.S. Department of Education</a:t>
            </a:r>
            <a:br>
              <a:rPr lang="en-US" sz="2000" dirty="0"/>
            </a:br>
            <a:r>
              <a:rPr lang="en-US" dirty="0"/>
              <a:t>MOHELA</a:t>
            </a:r>
            <a:br>
              <a:rPr lang="en-US" sz="2000" dirty="0"/>
            </a:br>
            <a:r>
              <a:rPr lang="en-US" dirty="0"/>
              <a:t>633 Spirit Drive</a:t>
            </a:r>
            <a:br>
              <a:rPr lang="en-US" sz="2000" dirty="0"/>
            </a:br>
            <a:r>
              <a:rPr lang="en-US" dirty="0"/>
              <a:t>Chesterfield, MO 63005-1243</a:t>
            </a:r>
            <a:endParaRPr lang="en-US" sz="19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8547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7B5CD8-61A9-45F4-959B-7D6122E335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Need to Know: EIN Numbers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4DCEE8-49B6-4786-8B90-D696080EA7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CUNY employees will need to enter the EIN number on the PSLF form. This number is on your W2, but for your convenience:</a:t>
            </a:r>
          </a:p>
          <a:p>
            <a:r>
              <a:rPr lang="en-US" dirty="0"/>
              <a:t> EIN 13-6400434 is registered to the City of New York. This is for individuals employed by the City and working at </a:t>
            </a:r>
            <a:r>
              <a:rPr lang="en-US" b="1" dirty="0"/>
              <a:t>community colleges. </a:t>
            </a:r>
          </a:p>
          <a:p>
            <a:r>
              <a:rPr lang="en-US" dirty="0"/>
              <a:t>EIN 13-3893536 is registered to the City University of New York State. This is for individuals employed by NYS and working at </a:t>
            </a:r>
            <a:r>
              <a:rPr lang="en-US" b="1" dirty="0"/>
              <a:t>four-year institutions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989110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20AF75-3BDE-422D-A0A6-5BFCBAB056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993569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What Happens After Submitting the Form?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53AC18-5FE1-44FC-A627-8542EFABA0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72338" y="2643519"/>
            <a:ext cx="8596668" cy="1570962"/>
          </a:xfrm>
        </p:spPr>
        <p:txBody>
          <a:bodyPr>
            <a:no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If your loans are with MOHELA, which is the new loan servicer for the PSLF program, the form will be processed, and you will get a letter letting you know if you have qualifying payments and how many.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If your loans are NOT YET with MOHELA, they will be transferred there first and then you will get a PSLF determination letter.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MOHELA also lets you see how many qualifying payments you’ve made on their website via the tracking tool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After you’ve made 120 qualifying payments, the balance will change to $0.</a:t>
            </a:r>
          </a:p>
        </p:txBody>
      </p:sp>
    </p:spTree>
    <p:extLst>
      <p:ext uri="{BB962C8B-B14F-4D97-AF65-F5344CB8AC3E}">
        <p14:creationId xmlns:p14="http://schemas.microsoft.com/office/powerpoint/2010/main" val="37706338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0C5667-2100-4E96-9E41-DB1A24475B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922317"/>
          </a:xfrm>
        </p:spPr>
        <p:txBody>
          <a:bodyPr/>
          <a:lstStyle/>
          <a:p>
            <a:pPr algn="ctr"/>
            <a:r>
              <a:rPr lang="en-US" dirty="0"/>
              <a:t>Have Questions?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8055A0-884A-4856-A19E-5EDB090663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77335" y="1531916"/>
            <a:ext cx="8596668" cy="4716483"/>
          </a:xfrm>
        </p:spPr>
        <p:txBody>
          <a:bodyPr/>
          <a:lstStyle/>
          <a:p>
            <a:r>
              <a:rPr lang="en-US" sz="2800" dirty="0"/>
              <a:t>Please visit the US Government’s Student Financial Aid website (click </a:t>
            </a:r>
            <a:r>
              <a:rPr lang="en-US" sz="2800" dirty="0">
                <a:hlinkClick r:id="rId2"/>
              </a:rPr>
              <a:t>here</a:t>
            </a:r>
            <a:r>
              <a:rPr lang="en-US" sz="2800" dirty="0"/>
              <a:t>) or the PSC’s website (click </a:t>
            </a:r>
            <a:r>
              <a:rPr lang="en-US" sz="2800" dirty="0">
                <a:hlinkClick r:id="rId3"/>
              </a:rPr>
              <a:t>here</a:t>
            </a:r>
            <a:r>
              <a:rPr lang="en-US" sz="2800" dirty="0"/>
              <a:t>) for </a:t>
            </a:r>
            <a:r>
              <a:rPr lang="en-US" sz="2800"/>
              <a:t>additional information on PSLF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7025270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77210f24a1be23c92c90fd886aa0aa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60e05723c5c1908df1a1a4ebf11d344e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C24F515-356D-4532-BE08-F6D7771916F0}">
  <ds:schemaRefs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http://purl.org/dc/dcmitype/"/>
    <ds:schemaRef ds:uri="71af3243-3dd4-4a8d-8c0d-dd76da1f02a5"/>
    <ds:schemaRef ds:uri="http://purl.org/dc/terms/"/>
    <ds:schemaRef ds:uri="http://www.w3.org/XML/1998/namespace"/>
    <ds:schemaRef ds:uri="http://schemas.openxmlformats.org/package/2006/metadata/core-properties"/>
    <ds:schemaRef ds:uri="16c05727-aa75-4e4a-9b5f-8a80a1165891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9AEF1282-A6E9-4912-8AB9-8ED69BF7097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3E04B51-1D33-4F14-BBD7-79D7D27E2EE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Facet design</Template>
  <TotalTime>0</TotalTime>
  <Words>567</Words>
  <Application>Microsoft Office PowerPoint</Application>
  <PresentationFormat>Widescreen</PresentationFormat>
  <Paragraphs>30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Trebuchet MS</vt:lpstr>
      <vt:lpstr>Wingdings 3</vt:lpstr>
      <vt:lpstr>Facet</vt:lpstr>
      <vt:lpstr>Public Service Loan Forgiveness</vt:lpstr>
      <vt:lpstr>What is PSLF?</vt:lpstr>
      <vt:lpstr>Do I Qualify?</vt:lpstr>
      <vt:lpstr>I Qualify for PSLF – Now What?</vt:lpstr>
      <vt:lpstr>Need to Know: EIN Numbers</vt:lpstr>
      <vt:lpstr>What Happens After Submitting the Form?</vt:lpstr>
      <vt:lpstr>Have 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2022-10-13T13:27:56Z</dcterms:created>
  <dcterms:modified xsi:type="dcterms:W3CDTF">2022-10-13T16:19:30Z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