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8" r:id="rId3"/>
    <p:sldId id="263" r:id="rId4"/>
    <p:sldId id="264" r:id="rId5"/>
    <p:sldId id="260" r:id="rId6"/>
    <p:sldId id="259" r:id="rId7"/>
    <p:sldId id="261" r:id="rId8"/>
    <p:sldId id="262" r:id="rId9"/>
    <p:sldId id="265" r:id="rId10"/>
    <p:sldId id="266" r:id="rId11"/>
    <p:sldId id="267" r:id="rId12"/>
    <p:sldId id="280" r:id="rId13"/>
    <p:sldId id="268" r:id="rId14"/>
    <p:sldId id="272" r:id="rId15"/>
    <p:sldId id="269" r:id="rId16"/>
    <p:sldId id="271" r:id="rId17"/>
    <p:sldId id="278" r:id="rId18"/>
    <p:sldId id="270" r:id="rId19"/>
    <p:sldId id="273" r:id="rId20"/>
    <p:sldId id="274" r:id="rId21"/>
    <p:sldId id="275" r:id="rId22"/>
    <p:sldId id="276" r:id="rId23"/>
    <p:sldId id="277"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43" autoAdjust="0"/>
    <p:restoredTop sz="93250"/>
  </p:normalViewPr>
  <p:slideViewPr>
    <p:cSldViewPr snapToGrid="0">
      <p:cViewPr varScale="1">
        <p:scale>
          <a:sx n="61" d="100"/>
          <a:sy n="61" d="100"/>
        </p:scale>
        <p:origin x="144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126730-03E8-4B75-BA53-8A407EBF09A5}" type="datetimeFigureOut">
              <a:rPr lang="en-US" smtClean="0"/>
              <a:t>3/17/21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6DD892-D6AA-4FCF-81A6-12C3C2655DD9}" type="slidenum">
              <a:rPr lang="en-US" smtClean="0"/>
              <a:t>‹#›</a:t>
            </a:fld>
            <a:endParaRPr lang="en-US"/>
          </a:p>
        </p:txBody>
      </p:sp>
    </p:spTree>
    <p:extLst>
      <p:ext uri="{BB962C8B-B14F-4D97-AF65-F5344CB8AC3E}">
        <p14:creationId xmlns:p14="http://schemas.microsoft.com/office/powerpoint/2010/main" val="1540650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light of the COVID-19 pandemic, we understand there may be employees who have concerns about returning to work in person due to their own medical issues that may put them at higher risk, being age 65 or older, health issues of family members in the household, and/or caregiving challenges. CUNY is committed to working with our faculty and staff in considering medical and general accommodation requests related to COVID-19.</a:t>
            </a:r>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a:t>
            </a:fld>
            <a:endParaRPr lang="en-US"/>
          </a:p>
        </p:txBody>
      </p:sp>
    </p:spTree>
    <p:extLst>
      <p:ext uri="{BB962C8B-B14F-4D97-AF65-F5344CB8AC3E}">
        <p14:creationId xmlns:p14="http://schemas.microsoft.com/office/powerpoint/2010/main" val="24163702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482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3875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3097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4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1961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light of the COVID-19 pandemic, we understand there may be employees who have concerns about returning to work in person due to their own medical issues that may put them at higher risk, being age 65 or older, health issues of family members in the household, and/or caregiving challenges. CUNY is committed to working with our faculty and staff in considering medical and general accommodation requests related to COVID-19.</a:t>
            </a:r>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24</a:t>
            </a:fld>
            <a:endParaRPr lang="en-US"/>
          </a:p>
        </p:txBody>
      </p:sp>
    </p:spTree>
    <p:extLst>
      <p:ext uri="{BB962C8B-B14F-4D97-AF65-F5344CB8AC3E}">
        <p14:creationId xmlns:p14="http://schemas.microsoft.com/office/powerpoint/2010/main" val="3310532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He asks for a reasonable accommodation and proposes three options: staying on one floor permanently, staying on one floor for two months and then rotating, or allowing a transition period to adjust to a change in floor assignments. These accommodations are reasonable because they appear to be feasible solutions to this employee's problems dealing with changes to his routine. They also appear to be effective because they would enable him to perform his cleaning duties.</a:t>
            </a:r>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11</a:t>
            </a:fld>
            <a:endParaRPr lang="en-US"/>
          </a:p>
        </p:txBody>
      </p:sp>
    </p:spTree>
    <p:extLst>
      <p:ext uri="{BB962C8B-B14F-4D97-AF65-F5344CB8AC3E}">
        <p14:creationId xmlns:p14="http://schemas.microsoft.com/office/powerpoint/2010/main" val="1434156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He asks for a reasonable accommodation and proposes three options: staying on one floor permanently, staying on one floor for two months and then rotating, or allowing a transition period to adjust to a change in floor assignments. These accommodations are reasonable because they appear to be feasible solutions to this employee's problems dealing with changes to his routine. They also appear to be effective because they would enable him to perform his cleaning duties.</a:t>
            </a:r>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12</a:t>
            </a:fld>
            <a:endParaRPr lang="en-US"/>
          </a:p>
        </p:txBody>
      </p:sp>
    </p:spTree>
    <p:extLst>
      <p:ext uri="{BB962C8B-B14F-4D97-AF65-F5344CB8AC3E}">
        <p14:creationId xmlns:p14="http://schemas.microsoft.com/office/powerpoint/2010/main" val="3617576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13</a:t>
            </a:fld>
            <a:endParaRPr lang="en-US"/>
          </a:p>
        </p:txBody>
      </p:sp>
    </p:spTree>
    <p:extLst>
      <p:ext uri="{BB962C8B-B14F-4D97-AF65-F5344CB8AC3E}">
        <p14:creationId xmlns:p14="http://schemas.microsoft.com/office/powerpoint/2010/main" val="3773061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542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15</a:t>
            </a:fld>
            <a:endParaRPr lang="en-US"/>
          </a:p>
        </p:txBody>
      </p:sp>
    </p:spTree>
    <p:extLst>
      <p:ext uri="{BB962C8B-B14F-4D97-AF65-F5344CB8AC3E}">
        <p14:creationId xmlns:p14="http://schemas.microsoft.com/office/powerpoint/2010/main" val="740433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6DD892-D6AA-4FCF-81A6-12C3C2655DD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9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17</a:t>
            </a:fld>
            <a:endParaRPr lang="en-US"/>
          </a:p>
        </p:txBody>
      </p:sp>
    </p:spTree>
    <p:extLst>
      <p:ext uri="{BB962C8B-B14F-4D97-AF65-F5344CB8AC3E}">
        <p14:creationId xmlns:p14="http://schemas.microsoft.com/office/powerpoint/2010/main" val="373515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6DD892-D6AA-4FCF-81A6-12C3C2655DD9}" type="slidenum">
              <a:rPr lang="en-US" smtClean="0"/>
              <a:t>18</a:t>
            </a:fld>
            <a:endParaRPr lang="en-US"/>
          </a:p>
        </p:txBody>
      </p:sp>
    </p:spTree>
    <p:extLst>
      <p:ext uri="{BB962C8B-B14F-4D97-AF65-F5344CB8AC3E}">
        <p14:creationId xmlns:p14="http://schemas.microsoft.com/office/powerpoint/2010/main" val="840602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3/17/21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3/17/21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3/17/21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Reasonable Accommodations</a:t>
            </a:r>
          </a:p>
        </p:txBody>
      </p:sp>
      <p:sp>
        <p:nvSpPr>
          <p:cNvPr id="3" name="Subtitle 2"/>
          <p:cNvSpPr>
            <a:spLocks noGrp="1"/>
          </p:cNvSpPr>
          <p:nvPr>
            <p:ph type="subTitle" idx="1"/>
          </p:nvPr>
        </p:nvSpPr>
        <p:spPr/>
        <p:txBody>
          <a:bodyPr/>
          <a:lstStyle/>
          <a:p>
            <a:r>
              <a:rPr lang="en-US" dirty="0"/>
              <a:t>A Guide for MANAGERS and SUPERVISORS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9593" y="954186"/>
            <a:ext cx="1019175" cy="1123950"/>
          </a:xfrm>
          <a:prstGeom prst="rect">
            <a:avLst/>
          </a:prstGeom>
          <a:ln>
            <a:solidFill>
              <a:schemeClr val="tx1"/>
            </a:solidFill>
          </a:ln>
        </p:spPr>
      </p:pic>
    </p:spTree>
    <p:extLst>
      <p:ext uri="{BB962C8B-B14F-4D97-AF65-F5344CB8AC3E}">
        <p14:creationId xmlns:p14="http://schemas.microsoft.com/office/powerpoint/2010/main" val="1106857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TYPES OF ACCOMMODATIONS</a:t>
            </a:r>
          </a:p>
        </p:txBody>
      </p:sp>
      <p:sp>
        <p:nvSpPr>
          <p:cNvPr id="6" name="Content Placeholder 5"/>
          <p:cNvSpPr>
            <a:spLocks noGrp="1"/>
          </p:cNvSpPr>
          <p:nvPr>
            <p:ph sz="half" idx="2"/>
          </p:nvPr>
        </p:nvSpPr>
        <p:spPr>
          <a:xfrm>
            <a:off x="5125305" y="1621118"/>
            <a:ext cx="6264350" cy="1853983"/>
          </a:xfrm>
        </p:spPr>
        <p:txBody>
          <a:bodyPr>
            <a:normAutofit fontScale="92500" lnSpcReduction="20000"/>
          </a:bodyPr>
          <a:lstStyle/>
          <a:p>
            <a:pPr marL="0" indent="0">
              <a:buNone/>
            </a:pPr>
            <a:r>
              <a:rPr lang="en-US" sz="2400" dirty="0"/>
              <a:t>A cashier easily becomes fatigued because of lupus and, as a result, has difficulty making it through her shift. The employee requests a stool because sitting greatly reduces the fatigue. </a:t>
            </a:r>
          </a:p>
          <a:p>
            <a:endParaRPr lang="en-US" dirty="0"/>
          </a:p>
        </p:txBody>
      </p:sp>
      <p:sp>
        <p:nvSpPr>
          <p:cNvPr id="8" name="Content Placeholder 7"/>
          <p:cNvSpPr>
            <a:spLocks noGrp="1"/>
          </p:cNvSpPr>
          <p:nvPr>
            <p:ph sz="quarter" idx="4"/>
          </p:nvPr>
        </p:nvSpPr>
        <p:spPr>
          <a:xfrm>
            <a:off x="5124067" y="3696929"/>
            <a:ext cx="6265588" cy="2841523"/>
          </a:xfrm>
        </p:spPr>
        <p:txBody>
          <a:bodyPr>
            <a:normAutofit fontScale="62500" lnSpcReduction="20000"/>
          </a:bodyPr>
          <a:lstStyle/>
          <a:p>
            <a:pPr marL="0" indent="0">
              <a:buNone/>
            </a:pPr>
            <a:r>
              <a:rPr lang="en-US" sz="3500" dirty="0"/>
              <a:t>This accommodation is reasonable because it is a common-sense solution to remove a workplace barrier being required to stand when the job can be effectively performed sitting down. This "reasonable" accommodation is effective because it addresses the employee's fatigue and enables her to perform her job.</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41120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TYPES OF ACCOMMODATIONS</a:t>
            </a:r>
          </a:p>
        </p:txBody>
      </p:sp>
      <p:sp>
        <p:nvSpPr>
          <p:cNvPr id="3" name="Content Placeholder 2"/>
          <p:cNvSpPr>
            <a:spLocks noGrp="1"/>
          </p:cNvSpPr>
          <p:nvPr>
            <p:ph sz="half" idx="1"/>
          </p:nvPr>
        </p:nvSpPr>
        <p:spPr>
          <a:xfrm>
            <a:off x="5118447" y="1627302"/>
            <a:ext cx="6269591" cy="4370375"/>
          </a:xfrm>
        </p:spPr>
        <p:txBody>
          <a:bodyPr>
            <a:noAutofit/>
          </a:bodyPr>
          <a:lstStyle/>
          <a:p>
            <a:pPr marL="0" indent="0" algn="ctr">
              <a:buNone/>
            </a:pPr>
            <a:r>
              <a:rPr lang="en-US" sz="2200" dirty="0"/>
              <a:t>A cleaning company rotates its staff to different floors on a monthly basis. One crew member has a psychiatric disability. While his mental illness does not affect his ability to perform the various cleaning functions, it does make it difficult to adjust to alterations in his daily routine. The employee has had significant difficulty adjusting to the monthly changes in floor assignments. </a:t>
            </a:r>
          </a:p>
          <a:p>
            <a:pPr marL="0" indent="0" algn="ctr">
              <a:buNone/>
            </a:pPr>
            <a:r>
              <a:rPr lang="en-US" sz="2200" dirty="0"/>
              <a:t>He asks for a reasonable accommodation </a:t>
            </a:r>
          </a:p>
          <a:p>
            <a:pPr marL="0" indent="0" algn="ctr">
              <a:buNone/>
            </a:pPr>
            <a:endParaRPr lang="en-US" sz="2200" dirty="0"/>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409422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TYPES OF ACCOMMODATIONS</a:t>
            </a:r>
          </a:p>
        </p:txBody>
      </p:sp>
      <p:sp>
        <p:nvSpPr>
          <p:cNvPr id="3" name="Content Placeholder 2"/>
          <p:cNvSpPr>
            <a:spLocks noGrp="1"/>
          </p:cNvSpPr>
          <p:nvPr>
            <p:ph sz="half" idx="1"/>
          </p:nvPr>
        </p:nvSpPr>
        <p:spPr>
          <a:xfrm>
            <a:off x="5118447" y="1627303"/>
            <a:ext cx="6269591" cy="2561240"/>
          </a:xfrm>
        </p:spPr>
        <p:txBody>
          <a:bodyPr>
            <a:noAutofit/>
          </a:bodyPr>
          <a:lstStyle/>
          <a:p>
            <a:pPr marL="0" indent="0">
              <a:buNone/>
            </a:pPr>
            <a:r>
              <a:rPr lang="en-US" sz="2200" dirty="0"/>
              <a:t>He asks for a reasonable accommodation and proposes three options: staying on one floor permanently, staying on one floor for two months and then rotating, or allowing a transition period to adjust to a change in floor assignments. </a:t>
            </a:r>
          </a:p>
          <a:p>
            <a:pPr marL="0" indent="0">
              <a:buNone/>
            </a:pPr>
            <a:r>
              <a:rPr lang="en-US" sz="2200" dirty="0"/>
              <a:t>These accommodations are reasonable because they appear to be feasible solutions to this employee's problems dealing with changes to his routine. They also appear to be effective because they would enable him to perform his cleaning duties.</a:t>
            </a:r>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1978200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MANAGER OR SUPERVISOR</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buNone/>
            </a:pPr>
            <a:r>
              <a:rPr lang="en-US" sz="2200" dirty="0"/>
              <a:t>As a manager, you are not expected to assess or approve reasonable accommodation requests, but you have an important role in the process. Managers should understand: </a:t>
            </a:r>
          </a:p>
          <a:p>
            <a:r>
              <a:rPr lang="en-US" sz="2200" dirty="0"/>
              <a:t> How to recognize a request for a disability accommodation or other accommodation. </a:t>
            </a:r>
          </a:p>
          <a:p>
            <a:r>
              <a:rPr lang="en-US" sz="2200" b="1" dirty="0"/>
              <a:t>Human Resources should be contacted once a reasonable accommodation request is received. </a:t>
            </a:r>
            <a:endParaRPr lang="en-US" sz="2200" dirty="0"/>
          </a:p>
          <a:p>
            <a:r>
              <a:rPr lang="en-US" sz="2200" dirty="0"/>
              <a:t>Requests for disability accommodations are strictly confidential.</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341139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MANAGER OR SUPERVISOR</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endParaRPr lang="en-US" sz="2200" dirty="0"/>
          </a:p>
          <a:p>
            <a:pPr marL="0" indent="0" algn="ctr">
              <a:buNone/>
            </a:pPr>
            <a:r>
              <a:rPr lang="en-US" sz="2200" dirty="0"/>
              <a:t>The employee is responsible for letting their supervisor know that they are requesting a reasonable accommodation due to a condition that makes them a high-risk candidate for COVID-19. </a:t>
            </a:r>
          </a:p>
          <a:p>
            <a:pPr marL="0" indent="0" algn="ctr">
              <a:buNone/>
            </a:pPr>
            <a:endParaRPr lang="en-US" sz="2200" dirty="0"/>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292563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MANAGER OR SUPERVISOR</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r>
              <a:rPr lang="en-US" sz="2200" dirty="0"/>
              <a:t>Employers are only permitted to ask disability related questions or about the need for accommodation when the question is what is known </a:t>
            </a:r>
            <a:r>
              <a:rPr lang="en-US" sz="2200" b="1" i="1" dirty="0"/>
              <a:t>as "job-related and consistent with business necessity</a:t>
            </a:r>
            <a:r>
              <a:rPr lang="en-US" sz="2200" dirty="0"/>
              <a:t>." This can be true under various circumstances, including when the employer has good reason to believe that an accommodation is needed because of a known disability. </a:t>
            </a:r>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1919564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MANAGER OR SUPERVISOR</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buNone/>
            </a:pPr>
            <a:r>
              <a:rPr lang="en-US" dirty="0"/>
              <a:t>Below are instances when employers can </a:t>
            </a:r>
            <a:r>
              <a:rPr lang="en-US" b="1" i="1" dirty="0"/>
              <a:t>offer </a:t>
            </a:r>
            <a:r>
              <a:rPr lang="en-US" dirty="0"/>
              <a:t>reasonable accommodations. </a:t>
            </a:r>
          </a:p>
          <a:p>
            <a:r>
              <a:rPr lang="en-US" dirty="0"/>
              <a:t>An employer has a reasonable belief, based on objective evidence, that an employee's ability to perform essential job functions is/will be impaired by a medical condition, or </a:t>
            </a:r>
          </a:p>
          <a:p>
            <a:r>
              <a:rPr lang="en-US" dirty="0"/>
              <a:t>An employer has a reasonable belief, based on objective evidence, that an employee may pose a direct threat due to a medical condition, or </a:t>
            </a:r>
          </a:p>
          <a:p>
            <a:r>
              <a:rPr lang="en-US" dirty="0"/>
              <a:t>An employee asks for a reasonable accommodation and the employee's disability or need for accommodation is not known or obvious. </a:t>
            </a:r>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4071490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MANAGER OR SUPERVISOR</a:t>
            </a:r>
          </a:p>
        </p:txBody>
      </p:sp>
      <p:sp>
        <p:nvSpPr>
          <p:cNvPr id="3" name="Content Placeholder 2"/>
          <p:cNvSpPr>
            <a:spLocks noGrp="1"/>
          </p:cNvSpPr>
          <p:nvPr>
            <p:ph sz="half" idx="1"/>
          </p:nvPr>
        </p:nvSpPr>
        <p:spPr>
          <a:xfrm>
            <a:off x="4768645" y="1439038"/>
            <a:ext cx="6706033" cy="4971593"/>
          </a:xfrm>
        </p:spPr>
        <p:txBody>
          <a:bodyPr>
            <a:noAutofit/>
          </a:bodyPr>
          <a:lstStyle/>
          <a:p>
            <a:pPr marL="0" indent="0">
              <a:buNone/>
            </a:pPr>
            <a:r>
              <a:rPr lang="en-US" sz="2000" dirty="0"/>
              <a:t>When addressing performance or conduct issues, the manager/supervisor should consult with Human Resources and follow these general guidelines: </a:t>
            </a:r>
          </a:p>
          <a:p>
            <a:r>
              <a:rPr lang="en-US" sz="2000" dirty="0"/>
              <a:t>clearly state the performance/conduct expectations</a:t>
            </a:r>
          </a:p>
          <a:p>
            <a:r>
              <a:rPr lang="en-US" sz="2000" dirty="0"/>
              <a:t>provide specific examples of what has been observed</a:t>
            </a:r>
          </a:p>
          <a:p>
            <a:r>
              <a:rPr lang="en-US" sz="2000" dirty="0"/>
              <a:t>explain what must be done to meet the standards</a:t>
            </a:r>
          </a:p>
          <a:p>
            <a:r>
              <a:rPr lang="en-US" sz="2000" dirty="0"/>
              <a:t>ask the employee what is needed to meet the requirements/perform job duties (</a:t>
            </a:r>
            <a:r>
              <a:rPr lang="en-US" sz="2000" i="1" dirty="0"/>
              <a:t>e.g., how can I help?</a:t>
            </a:r>
            <a:r>
              <a:rPr lang="en-US" sz="2000" dirty="0"/>
              <a:t>). This creates a safe space for the employee to ask for help or request a job accommodation -- in order to address performance/conduct issues.</a:t>
            </a:r>
          </a:p>
          <a:p>
            <a:pPr marL="0" indent="0">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2116308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ROLE OF HR and 504/ADA Coordinator</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r>
              <a:rPr lang="en-US" sz="2200" dirty="0"/>
              <a:t>Most requests require a more formal process. </a:t>
            </a:r>
          </a:p>
          <a:p>
            <a:pPr marL="0" indent="0" algn="ctr">
              <a:buNone/>
            </a:pPr>
            <a:r>
              <a:rPr lang="en-US" sz="2200" dirty="0"/>
              <a:t>Employees would work with a designated decision-maker in Human Resources, who would consider the request and arrange for accommodations as needed and in conversation with the manager or supervisor. </a:t>
            </a:r>
          </a:p>
          <a:p>
            <a:pPr marL="0" indent="0" algn="ctr">
              <a:buNone/>
            </a:pPr>
            <a:endParaRPr lang="en-US" sz="2200" dirty="0"/>
          </a:p>
          <a:p>
            <a:pPr marL="0" indent="0" algn="ctr">
              <a:buNone/>
            </a:pPr>
            <a:r>
              <a:rPr lang="en-US" sz="2200" dirty="0"/>
              <a:t>If an accommodation request is denied, employees can submit an appeal in writing to the 504/ADA Coordinator.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2515897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ACCOMMODATIONS</a:t>
            </a:r>
            <a:br>
              <a:rPr lang="en-US" sz="3100" dirty="0"/>
            </a:br>
            <a:r>
              <a:rPr lang="en-US" sz="3100" dirty="0"/>
              <a:t> &amp; </a:t>
            </a:r>
            <a:br>
              <a:rPr lang="en-US" sz="3100" dirty="0"/>
            </a:br>
            <a:r>
              <a:rPr lang="en-US" sz="3100" dirty="0"/>
              <a:t>COVID-19</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r>
              <a:rPr lang="en-US" sz="2200" dirty="0"/>
              <a:t>In general, the risk of getting severely ill from COVID-19 increases with age. Older adults and individuals at any age with certain medical conditions, are at increased risk for severe illness from COVID-19. </a:t>
            </a:r>
          </a:p>
          <a:p>
            <a:pPr marL="0" indent="0" algn="ctr">
              <a:buNone/>
            </a:pPr>
            <a:endParaRPr lang="en-US" sz="2200" dirty="0"/>
          </a:p>
          <a:p>
            <a:pPr marL="0" indent="0" algn="ctr">
              <a:buNone/>
            </a:pPr>
            <a:r>
              <a:rPr lang="en-US" sz="2200" dirty="0"/>
              <a:t>A comprehensive list of associated medical conditions potentially increasing risk for severe COVID-19 disease is located on the CDC website. </a:t>
            </a:r>
          </a:p>
          <a:p>
            <a:pPr marL="0" indent="0" algn="ctr">
              <a:buNone/>
            </a:pPr>
            <a:endParaRPr lang="en-US" sz="2200" dirty="0"/>
          </a:p>
          <a:p>
            <a:pPr marL="0" indent="0" algn="ctr">
              <a:buNone/>
            </a:pPr>
            <a:endParaRPr lang="en-US" sz="22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972515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LEGISLATIVE MANDATE</a:t>
            </a:r>
          </a:p>
        </p:txBody>
      </p:sp>
      <p:sp>
        <p:nvSpPr>
          <p:cNvPr id="3" name="Content Placeholder 2"/>
          <p:cNvSpPr>
            <a:spLocks noGrp="1"/>
          </p:cNvSpPr>
          <p:nvPr>
            <p:ph idx="1"/>
          </p:nvPr>
        </p:nvSpPr>
        <p:spPr>
          <a:xfrm>
            <a:off x="5108614" y="1383289"/>
            <a:ext cx="6483618" cy="5248622"/>
          </a:xfrm>
        </p:spPr>
        <p:txBody>
          <a:bodyPr>
            <a:noAutofit/>
          </a:bodyPr>
          <a:lstStyle/>
          <a:p>
            <a:pPr marL="0" indent="0">
              <a:buNone/>
            </a:pPr>
            <a:r>
              <a:rPr lang="en-US" sz="2200" b="1" dirty="0"/>
              <a:t>Title I of the Americans with Disabilities Act of 1990 </a:t>
            </a:r>
            <a:r>
              <a:rPr lang="en-US" sz="2200" dirty="0"/>
              <a:t>(</a:t>
            </a:r>
            <a:r>
              <a:rPr lang="en-US" sz="2200" i="1" dirty="0"/>
              <a:t>the "ADA"</a:t>
            </a:r>
            <a:r>
              <a:rPr lang="en-US" sz="2200" dirty="0"/>
              <a:t>)</a:t>
            </a:r>
            <a:r>
              <a:rPr lang="en-US" sz="2200" u="sng" baseline="30000" dirty="0"/>
              <a:t> </a:t>
            </a:r>
            <a:r>
              <a:rPr lang="en-US" sz="2200" dirty="0"/>
              <a:t>requires an employer to provide </a:t>
            </a:r>
            <a:r>
              <a:rPr lang="en-US" sz="2200" b="1" i="1" dirty="0"/>
              <a:t>reasonable accommodation</a:t>
            </a:r>
            <a:r>
              <a:rPr lang="en-US" sz="2200" dirty="0"/>
              <a:t> to </a:t>
            </a:r>
            <a:r>
              <a:rPr lang="en-US" sz="2200" b="1" i="1" dirty="0"/>
              <a:t>qualified</a:t>
            </a:r>
            <a:r>
              <a:rPr lang="en-US" sz="2200" dirty="0"/>
              <a:t> </a:t>
            </a:r>
            <a:r>
              <a:rPr lang="en-US" sz="2200" b="1" i="1" dirty="0"/>
              <a:t>individuals</a:t>
            </a:r>
            <a:r>
              <a:rPr lang="en-US" sz="2200" dirty="0"/>
              <a:t> with disabilities who are employees or applicants for employment, unless to do so would cause undue hardship. </a:t>
            </a:r>
          </a:p>
          <a:p>
            <a:pPr marL="0" indent="0">
              <a:buNone/>
            </a:pPr>
            <a:endParaRPr lang="en-US" sz="2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06340" y="342317"/>
            <a:ext cx="1019175" cy="1123950"/>
          </a:xfrm>
          <a:prstGeom prst="rect">
            <a:avLst/>
          </a:prstGeom>
          <a:ln>
            <a:solidFill>
              <a:schemeClr val="tx1"/>
            </a:solidFill>
          </a:ln>
        </p:spPr>
      </p:pic>
    </p:spTree>
    <p:extLst>
      <p:ext uri="{BB962C8B-B14F-4D97-AF65-F5344CB8AC3E}">
        <p14:creationId xmlns:p14="http://schemas.microsoft.com/office/powerpoint/2010/main" val="3164762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ACCOMMODATIONS</a:t>
            </a:r>
            <a:br>
              <a:rPr lang="en-US" sz="3100" dirty="0"/>
            </a:br>
            <a:r>
              <a:rPr lang="en-US" sz="3100" dirty="0"/>
              <a:t> &amp; </a:t>
            </a:r>
            <a:br>
              <a:rPr lang="en-US" sz="3100" dirty="0"/>
            </a:br>
            <a:r>
              <a:rPr lang="en-US" sz="3100" dirty="0"/>
              <a:t>COVID-19</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r>
              <a:rPr lang="en-US" sz="2200" dirty="0"/>
              <a:t>The Age Discrimination in Employment Act (ADEA) prohibits employment discrimination against individuals age 40 and older. The ADEA would prohibit a covered employer from involuntarily excluding an individual from the workplace based on his or her being 65 or older, even if the employer acted for benevolent reasons such as protecting the employee due to higher risk of severe illness from COVID-19.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4176479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ACCOMMODATIONS</a:t>
            </a:r>
            <a:br>
              <a:rPr lang="en-US" sz="3100" dirty="0"/>
            </a:br>
            <a:r>
              <a:rPr lang="en-US" sz="3100" dirty="0"/>
              <a:t> &amp; </a:t>
            </a:r>
            <a:br>
              <a:rPr lang="en-US" sz="3100" dirty="0"/>
            </a:br>
            <a:r>
              <a:rPr lang="en-US" sz="3100" dirty="0"/>
              <a:t>COVID-19</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endParaRPr lang="en-US" sz="2200" dirty="0"/>
          </a:p>
          <a:p>
            <a:pPr marL="0" indent="0" algn="ctr">
              <a:buNone/>
            </a:pPr>
            <a:r>
              <a:rPr lang="en-US" sz="2200" dirty="0"/>
              <a:t>It is important to note that workers age 65 and older may have medical conditions that are under the protection of the ADA as individuals with disabilities. As such, they may request reasonable accommodation for their disability, not their age.</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407515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NON-DISABILITY ACCOMMODATIONS</a:t>
            </a:r>
            <a:br>
              <a:rPr lang="en-US" sz="3100" dirty="0"/>
            </a:br>
            <a:r>
              <a:rPr lang="en-US" sz="3100" dirty="0"/>
              <a:t> &amp; </a:t>
            </a:r>
            <a:br>
              <a:rPr lang="en-US" sz="3100" dirty="0"/>
            </a:br>
            <a:r>
              <a:rPr lang="en-US" sz="3100" dirty="0"/>
              <a:t>COVID-19</a:t>
            </a:r>
          </a:p>
        </p:txBody>
      </p:sp>
      <p:sp>
        <p:nvSpPr>
          <p:cNvPr id="3" name="Content Placeholder 2"/>
          <p:cNvSpPr>
            <a:spLocks noGrp="1"/>
          </p:cNvSpPr>
          <p:nvPr>
            <p:ph sz="half" idx="1"/>
          </p:nvPr>
        </p:nvSpPr>
        <p:spPr>
          <a:xfrm>
            <a:off x="5000459" y="1627302"/>
            <a:ext cx="6269591" cy="4842324"/>
          </a:xfrm>
        </p:spPr>
        <p:txBody>
          <a:bodyPr>
            <a:noAutofit/>
          </a:bodyPr>
          <a:lstStyle/>
          <a:p>
            <a:pPr marL="0" indent="0" algn="ctr">
              <a:buNone/>
            </a:pPr>
            <a:r>
              <a:rPr lang="en-US" sz="2200" dirty="0"/>
              <a:t>Staff who have concerns about returning to work onsite for other non-disability reasons (i.e., childcare, health of others in their household) may be eligible for other options such as leaves. Non-disability accommodation requests are also known as </a:t>
            </a:r>
            <a:r>
              <a:rPr lang="en-US" sz="2200" i="1" dirty="0"/>
              <a:t>general accommodation </a:t>
            </a:r>
            <a:r>
              <a:rPr lang="en-US" sz="2200" dirty="0"/>
              <a:t>requests.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1834769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NON-DISABILITY ACCOMMODATIONS</a:t>
            </a:r>
            <a:br>
              <a:rPr lang="en-US" sz="3100" dirty="0"/>
            </a:br>
            <a:r>
              <a:rPr lang="en-US" sz="3100" dirty="0"/>
              <a:t> &amp; </a:t>
            </a:r>
            <a:br>
              <a:rPr lang="en-US" sz="3100" dirty="0"/>
            </a:br>
            <a:r>
              <a:rPr lang="en-US" sz="3100" dirty="0"/>
              <a:t>COVID-19</a:t>
            </a:r>
          </a:p>
        </p:txBody>
      </p:sp>
      <p:sp>
        <p:nvSpPr>
          <p:cNvPr id="3" name="Content Placeholder 2"/>
          <p:cNvSpPr>
            <a:spLocks noGrp="1"/>
          </p:cNvSpPr>
          <p:nvPr>
            <p:ph sz="half" idx="1"/>
          </p:nvPr>
        </p:nvSpPr>
        <p:spPr>
          <a:xfrm>
            <a:off x="4990626" y="1439039"/>
            <a:ext cx="6269591" cy="4842324"/>
          </a:xfrm>
        </p:spPr>
        <p:txBody>
          <a:bodyPr>
            <a:noAutofit/>
          </a:bodyPr>
          <a:lstStyle/>
          <a:p>
            <a:pPr marL="0" indent="0" algn="ctr">
              <a:buNone/>
            </a:pPr>
            <a:r>
              <a:rPr lang="en-US" sz="2200" dirty="0"/>
              <a:t>Although the ADA prohibits discrimination based on association with an individual with a disability, it does not require an employer to accommodate an employee without a disability based on the disability-related needs of a family member or other person with whom they are associated. </a:t>
            </a:r>
          </a:p>
          <a:p>
            <a:pPr marL="0" indent="0" algn="ctr">
              <a:buNone/>
            </a:pPr>
            <a:r>
              <a:rPr lang="en-US" sz="2200" dirty="0"/>
              <a:t>An employee without a disability is not entitled under the ADA to telework as an accommodation in order to protect a family member with a disability from potential COVID-19 exposure.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06109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9593" y="954186"/>
            <a:ext cx="1019175" cy="1123950"/>
          </a:xfrm>
          <a:prstGeom prst="rect">
            <a:avLst/>
          </a:prstGeom>
          <a:ln>
            <a:solidFill>
              <a:schemeClr val="tx1"/>
            </a:solidFill>
          </a:ln>
        </p:spPr>
      </p:pic>
    </p:spTree>
    <p:extLst>
      <p:ext uri="{BB962C8B-B14F-4D97-AF65-F5344CB8AC3E}">
        <p14:creationId xmlns:p14="http://schemas.microsoft.com/office/powerpoint/2010/main" val="309157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QUALIFIED INDIVIDUALS</a:t>
            </a:r>
          </a:p>
        </p:txBody>
      </p:sp>
      <p:sp>
        <p:nvSpPr>
          <p:cNvPr id="3" name="Content Placeholder 2"/>
          <p:cNvSpPr>
            <a:spLocks noGrp="1"/>
          </p:cNvSpPr>
          <p:nvPr>
            <p:ph idx="1"/>
          </p:nvPr>
        </p:nvSpPr>
        <p:spPr>
          <a:xfrm>
            <a:off x="5118447" y="803186"/>
            <a:ext cx="6483618" cy="5248622"/>
          </a:xfrm>
        </p:spPr>
        <p:txBody>
          <a:bodyPr>
            <a:noAutofit/>
          </a:bodyPr>
          <a:lstStyle/>
          <a:p>
            <a:pPr marL="0" indent="0" algn="ctr">
              <a:buNone/>
            </a:pPr>
            <a:r>
              <a:rPr lang="en-US" sz="2200" b="1" dirty="0"/>
              <a:t>A Qualified Individual </a:t>
            </a:r>
            <a:r>
              <a:rPr lang="en-US" sz="2200" dirty="0"/>
              <a:t>is an employee or applicant with a disability who satisfies the skill, experience, education, and other job-related requirements for the position, and who can perform the</a:t>
            </a:r>
            <a:r>
              <a:rPr lang="en-US" sz="2200" b="1" i="1" dirty="0"/>
              <a:t> essential functions</a:t>
            </a:r>
            <a:r>
              <a:rPr lang="en-US" sz="2200" dirty="0"/>
              <a:t> of the job with or without a reasonable accommodation.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4285458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ESSENTIAL FUNCTIONS</a:t>
            </a:r>
          </a:p>
        </p:txBody>
      </p:sp>
      <p:sp>
        <p:nvSpPr>
          <p:cNvPr id="3" name="Content Placeholder 2"/>
          <p:cNvSpPr>
            <a:spLocks noGrp="1"/>
          </p:cNvSpPr>
          <p:nvPr>
            <p:ph idx="1"/>
          </p:nvPr>
        </p:nvSpPr>
        <p:spPr>
          <a:xfrm>
            <a:off x="5118447" y="803186"/>
            <a:ext cx="6483618" cy="5248622"/>
          </a:xfrm>
        </p:spPr>
        <p:txBody>
          <a:bodyPr>
            <a:noAutofit/>
          </a:bodyPr>
          <a:lstStyle/>
          <a:p>
            <a:pPr marL="0" indent="0" algn="ctr">
              <a:buNone/>
            </a:pPr>
            <a:r>
              <a:rPr lang="en-US" sz="2200" b="1" dirty="0"/>
              <a:t>Essential functions </a:t>
            </a:r>
            <a:r>
              <a:rPr lang="en-US" sz="2200" dirty="0"/>
              <a:t>are job duties typically, but not exclusively, found on a job description, which are considered fundamental such that the individual cannot do the job without performing them.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416893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REASONABLE ACCOMMODATION</a:t>
            </a:r>
          </a:p>
        </p:txBody>
      </p:sp>
      <p:sp>
        <p:nvSpPr>
          <p:cNvPr id="3" name="Content Placeholder 2"/>
          <p:cNvSpPr>
            <a:spLocks noGrp="1"/>
          </p:cNvSpPr>
          <p:nvPr>
            <p:ph idx="1"/>
          </p:nvPr>
        </p:nvSpPr>
        <p:spPr>
          <a:xfrm>
            <a:off x="5118447" y="803186"/>
            <a:ext cx="6483618" cy="5248622"/>
          </a:xfrm>
        </p:spPr>
        <p:txBody>
          <a:bodyPr>
            <a:noAutofit/>
          </a:bodyPr>
          <a:lstStyle/>
          <a:p>
            <a:pPr marL="0" indent="0" algn="ctr">
              <a:buNone/>
            </a:pPr>
            <a:r>
              <a:rPr lang="en-US" sz="2200" b="1" i="1" dirty="0"/>
              <a:t>Reasonable accommodations </a:t>
            </a:r>
            <a:r>
              <a:rPr lang="en-US" sz="2200" dirty="0"/>
              <a:t>remove workplace barriers and enable qualified individuals to perform their jobs. They allow a qualified employee with a disability to perform the essential functions of the job.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012" y="241211"/>
            <a:ext cx="1019175" cy="1123950"/>
          </a:xfrm>
          <a:prstGeom prst="rect">
            <a:avLst/>
          </a:prstGeom>
          <a:ln>
            <a:solidFill>
              <a:schemeClr val="tx1"/>
            </a:solidFill>
          </a:ln>
        </p:spPr>
      </p:pic>
    </p:spTree>
    <p:extLst>
      <p:ext uri="{BB962C8B-B14F-4D97-AF65-F5344CB8AC3E}">
        <p14:creationId xmlns:p14="http://schemas.microsoft.com/office/powerpoint/2010/main" val="3279357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REASONABLE ACCOMMODATION</a:t>
            </a:r>
          </a:p>
        </p:txBody>
      </p:sp>
      <p:sp>
        <p:nvSpPr>
          <p:cNvPr id="3" name="Content Placeholder 2"/>
          <p:cNvSpPr>
            <a:spLocks noGrp="1"/>
          </p:cNvSpPr>
          <p:nvPr>
            <p:ph idx="1"/>
          </p:nvPr>
        </p:nvSpPr>
        <p:spPr>
          <a:xfrm>
            <a:off x="5118447" y="803186"/>
            <a:ext cx="6483618" cy="5248622"/>
          </a:xfrm>
        </p:spPr>
        <p:txBody>
          <a:bodyPr>
            <a:noAutofit/>
          </a:bodyPr>
          <a:lstStyle/>
          <a:p>
            <a:pPr marL="0" indent="0">
              <a:buNone/>
            </a:pPr>
            <a:r>
              <a:rPr lang="en-US" sz="2200" dirty="0"/>
              <a:t>"In general, an accommodation is any change in the work environment or in the way things are customarily done that enables an individual with a disability to enjoy equal employment opportunities.”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5000" y="315089"/>
            <a:ext cx="1019175" cy="1123950"/>
          </a:xfrm>
          <a:prstGeom prst="rect">
            <a:avLst/>
          </a:prstGeom>
          <a:ln>
            <a:solidFill>
              <a:schemeClr val="tx1"/>
            </a:solidFill>
          </a:ln>
        </p:spPr>
      </p:pic>
    </p:spTree>
    <p:extLst>
      <p:ext uri="{BB962C8B-B14F-4D97-AF65-F5344CB8AC3E}">
        <p14:creationId xmlns:p14="http://schemas.microsoft.com/office/powerpoint/2010/main" val="2139542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EMPLOYER OBLIGATIONS</a:t>
            </a:r>
          </a:p>
        </p:txBody>
      </p:sp>
      <p:sp>
        <p:nvSpPr>
          <p:cNvPr id="3" name="Content Placeholder 2"/>
          <p:cNvSpPr>
            <a:spLocks noGrp="1"/>
          </p:cNvSpPr>
          <p:nvPr>
            <p:ph idx="1"/>
          </p:nvPr>
        </p:nvSpPr>
        <p:spPr>
          <a:xfrm>
            <a:off x="5118447" y="803186"/>
            <a:ext cx="6483618" cy="5248622"/>
          </a:xfrm>
        </p:spPr>
        <p:txBody>
          <a:bodyPr>
            <a:noAutofit/>
          </a:bodyPr>
          <a:lstStyle/>
          <a:p>
            <a:pPr marL="0" indent="0" algn="ctr">
              <a:buNone/>
            </a:pPr>
            <a:r>
              <a:rPr lang="en-US" sz="2200" dirty="0"/>
              <a:t> Reasonable accommodations must be provided to qualified employees regardless of whether they work part- time or full-time, or are considered "probationary." Generally, the individual with a disability must inform the employer that an accommodation is needed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06342" y="310037"/>
            <a:ext cx="1019175" cy="1123950"/>
          </a:xfrm>
          <a:prstGeom prst="rect">
            <a:avLst/>
          </a:prstGeom>
          <a:ln>
            <a:solidFill>
              <a:schemeClr val="tx1"/>
            </a:solidFill>
          </a:ln>
        </p:spPr>
      </p:pic>
    </p:spTree>
    <p:extLst>
      <p:ext uri="{BB962C8B-B14F-4D97-AF65-F5344CB8AC3E}">
        <p14:creationId xmlns:p14="http://schemas.microsoft.com/office/powerpoint/2010/main" val="2900178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2349925"/>
            <a:ext cx="3578941" cy="2456442"/>
          </a:xfrm>
        </p:spPr>
        <p:txBody>
          <a:bodyPr>
            <a:normAutofit/>
          </a:bodyPr>
          <a:lstStyle/>
          <a:p>
            <a:r>
              <a:rPr lang="en-US" sz="3400" dirty="0"/>
              <a:t>EMPLOYER OBLIGATIONS</a:t>
            </a:r>
          </a:p>
        </p:txBody>
      </p:sp>
      <p:sp>
        <p:nvSpPr>
          <p:cNvPr id="3" name="Content Placeholder 2"/>
          <p:cNvSpPr>
            <a:spLocks noGrp="1"/>
          </p:cNvSpPr>
          <p:nvPr>
            <p:ph idx="1"/>
          </p:nvPr>
        </p:nvSpPr>
        <p:spPr>
          <a:xfrm>
            <a:off x="4695660" y="1718613"/>
            <a:ext cx="6483618" cy="5248622"/>
          </a:xfrm>
        </p:spPr>
        <p:txBody>
          <a:bodyPr>
            <a:noAutofit/>
          </a:bodyPr>
          <a:lstStyle/>
          <a:p>
            <a:pPr marL="0" indent="0">
              <a:buNone/>
            </a:pPr>
            <a:r>
              <a:rPr lang="en-US" sz="2200" dirty="0"/>
              <a:t>CUNY provides reasonable accommodations to employees in connection to: </a:t>
            </a:r>
          </a:p>
          <a:p>
            <a:pPr lvl="1"/>
            <a:r>
              <a:rPr lang="en-US" sz="2200" dirty="0"/>
              <a:t>A disability </a:t>
            </a:r>
          </a:p>
          <a:p>
            <a:pPr lvl="1"/>
            <a:r>
              <a:rPr lang="en-US" sz="2200" dirty="0"/>
              <a:t>Pregnancy, childbirth, or a medical condition related to pregnancy or childbirth </a:t>
            </a:r>
          </a:p>
          <a:p>
            <a:pPr lvl="1"/>
            <a:r>
              <a:rPr lang="en-US" sz="2200" dirty="0"/>
              <a:t>Religious practices </a:t>
            </a:r>
          </a:p>
          <a:p>
            <a:pPr lvl="1"/>
            <a:r>
              <a:rPr lang="en-US" sz="2200" dirty="0"/>
              <a:t>Status as a victim of domestic violence, sex offense or stalking </a:t>
            </a:r>
          </a:p>
          <a:p>
            <a:pPr marL="0" indent="0" algn="ctr">
              <a:buNone/>
            </a:pPr>
            <a:endParaRPr lang="en-US" sz="2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788" y="265477"/>
            <a:ext cx="1019175" cy="1123950"/>
          </a:xfrm>
          <a:prstGeom prst="rect">
            <a:avLst/>
          </a:prstGeom>
          <a:ln>
            <a:solidFill>
              <a:schemeClr val="tx1"/>
            </a:solidFill>
          </a:ln>
        </p:spPr>
      </p:pic>
    </p:spTree>
    <p:extLst>
      <p:ext uri="{BB962C8B-B14F-4D97-AF65-F5344CB8AC3E}">
        <p14:creationId xmlns:p14="http://schemas.microsoft.com/office/powerpoint/2010/main" val="281699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TYPES OF ACCOMMODATIONS</a:t>
            </a:r>
          </a:p>
        </p:txBody>
      </p:sp>
      <p:sp>
        <p:nvSpPr>
          <p:cNvPr id="3" name="Content Placeholder 2"/>
          <p:cNvSpPr>
            <a:spLocks noGrp="1"/>
          </p:cNvSpPr>
          <p:nvPr>
            <p:ph sz="half" idx="1"/>
          </p:nvPr>
        </p:nvSpPr>
        <p:spPr>
          <a:xfrm>
            <a:off x="5118447" y="1788248"/>
            <a:ext cx="6269591" cy="3572905"/>
          </a:xfrm>
        </p:spPr>
        <p:txBody>
          <a:bodyPr>
            <a:noAutofit/>
          </a:bodyPr>
          <a:lstStyle/>
          <a:p>
            <a:pPr marL="0" indent="0" algn="ctr">
              <a:buNone/>
            </a:pPr>
            <a:r>
              <a:rPr lang="en-US" sz="2200" dirty="0"/>
              <a:t>Making facilities accessible</a:t>
            </a:r>
          </a:p>
          <a:p>
            <a:pPr marL="0" indent="0" algn="ctr">
              <a:buNone/>
            </a:pPr>
            <a:r>
              <a:rPr lang="en-US" sz="2200" dirty="0"/>
              <a:t>Job restructuring</a:t>
            </a:r>
          </a:p>
          <a:p>
            <a:pPr marL="0" indent="0" algn="ctr">
              <a:buNone/>
            </a:pPr>
            <a:r>
              <a:rPr lang="en-US" sz="2200" dirty="0"/>
              <a:t>Modified work schedules or shifts</a:t>
            </a:r>
          </a:p>
          <a:p>
            <a:pPr marL="0" indent="0" algn="ctr">
              <a:buNone/>
            </a:pPr>
            <a:r>
              <a:rPr lang="en-US" sz="2200" dirty="0"/>
              <a:t>Training materials or equipment</a:t>
            </a:r>
          </a:p>
          <a:p>
            <a:pPr marL="0" indent="0" algn="ctr">
              <a:buNone/>
            </a:pPr>
            <a:r>
              <a:rPr lang="en-US" sz="2200" dirty="0"/>
              <a:t>Providing qualified readers or interpreters</a:t>
            </a:r>
          </a:p>
          <a:p>
            <a:pPr marL="0" indent="0" algn="ctr">
              <a:buNone/>
            </a:pPr>
            <a:r>
              <a:rPr lang="en-US" sz="2200" dirty="0"/>
              <a:t>Ergonomic workstations or equipment</a:t>
            </a:r>
          </a:p>
          <a:p>
            <a:pPr marL="0" indent="0">
              <a:buNone/>
            </a:pPr>
            <a:endParaRPr lang="en-US" sz="2400" dirty="0"/>
          </a:p>
          <a:p>
            <a:pPr marL="0" indent="0" algn="ctr">
              <a:buNone/>
            </a:pPr>
            <a:endParaRPr lang="en-US" sz="2200" dirty="0"/>
          </a:p>
          <a:p>
            <a:pPr marL="0" indent="0" algn="ctr">
              <a:buNone/>
            </a:pPr>
            <a:endParaRPr lang="en-US" sz="2200" dirty="0"/>
          </a:p>
          <a:p>
            <a:pPr marL="0" indent="0" algn="ctr">
              <a:buNone/>
            </a:pPr>
            <a:endParaRPr lang="en-US" sz="2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5503" y="315089"/>
            <a:ext cx="1019175" cy="1123950"/>
          </a:xfrm>
          <a:prstGeom prst="rect">
            <a:avLst/>
          </a:prstGeom>
          <a:ln>
            <a:solidFill>
              <a:schemeClr val="tx1"/>
            </a:solidFill>
          </a:ln>
        </p:spPr>
      </p:pic>
    </p:spTree>
    <p:extLst>
      <p:ext uri="{BB962C8B-B14F-4D97-AF65-F5344CB8AC3E}">
        <p14:creationId xmlns:p14="http://schemas.microsoft.com/office/powerpoint/2010/main" val="30215044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TM16401371[[fn=Atlas]]</Template>
  <TotalTime>584</TotalTime>
  <Words>1656</Words>
  <Application>Microsoft Macintosh PowerPoint</Application>
  <PresentationFormat>Widescreen</PresentationFormat>
  <Paragraphs>98</Paragraphs>
  <Slides>24</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Calibri Light</vt:lpstr>
      <vt:lpstr>Rockwell</vt:lpstr>
      <vt:lpstr>Wingdings</vt:lpstr>
      <vt:lpstr>Atlas</vt:lpstr>
      <vt:lpstr>Reasonable Accommodations</vt:lpstr>
      <vt:lpstr>LEGISLATIVE MANDATE</vt:lpstr>
      <vt:lpstr>QUALIFIED INDIVIDUALS</vt:lpstr>
      <vt:lpstr>ESSENTIAL FUNCTIONS</vt:lpstr>
      <vt:lpstr>REASONABLE ACCOMMODATION</vt:lpstr>
      <vt:lpstr>REASONABLE ACCOMMODATION</vt:lpstr>
      <vt:lpstr>EMPLOYER OBLIGATIONS</vt:lpstr>
      <vt:lpstr>EMPLOYER OBLIGATIONS</vt:lpstr>
      <vt:lpstr>TYPES OF ACCOMMODATIONS</vt:lpstr>
      <vt:lpstr>TYPES OF ACCOMMODATIONS</vt:lpstr>
      <vt:lpstr>TYPES OF ACCOMMODATIONS</vt:lpstr>
      <vt:lpstr>TYPES OF ACCOMMODATIONS</vt:lpstr>
      <vt:lpstr>ROLE OF MANAGER OR SUPERVISOR</vt:lpstr>
      <vt:lpstr>ROLE OF MANAGER OR SUPERVISOR</vt:lpstr>
      <vt:lpstr>ROLE OF MANAGER OR SUPERVISOR</vt:lpstr>
      <vt:lpstr>ROLE OF MANAGER OR SUPERVISOR</vt:lpstr>
      <vt:lpstr>ROLE OF MANAGER OR SUPERVISOR</vt:lpstr>
      <vt:lpstr>ROLE OF HR and 504/ADA Coordinator</vt:lpstr>
      <vt:lpstr>ACCOMMODATIONS  &amp;  COVID-19</vt:lpstr>
      <vt:lpstr>ACCOMMODATIONS  &amp;  COVID-19</vt:lpstr>
      <vt:lpstr>ACCOMMODATIONS  &amp;  COVID-19</vt:lpstr>
      <vt:lpstr>NON-DISABILITY ACCOMMODATIONS  &amp;  COVID-19</vt:lpstr>
      <vt:lpstr>NON-DISABILITY ACCOMMODATIONS  &amp;  COVID-19</vt:lpstr>
      <vt:lpstr>QUESTIONS?</vt:lpstr>
    </vt:vector>
  </TitlesOfParts>
  <Company>York College CUNY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Reasonable Accommodations</dc:title>
  <dc:creator>Sabrina Johnson</dc:creator>
  <cp:lastModifiedBy>Sabrina Johnson Chandler</cp:lastModifiedBy>
  <cp:revision>24</cp:revision>
  <dcterms:created xsi:type="dcterms:W3CDTF">2021-03-05T00:02:16Z</dcterms:created>
  <dcterms:modified xsi:type="dcterms:W3CDTF">2021-03-17T22:33:04Z</dcterms:modified>
</cp:coreProperties>
</file>